
<file path=[Content_Types].xml><?xml version="1.0" encoding="utf-8"?>
<Types xmlns="http://schemas.openxmlformats.org/package/2006/content-types">
  <Default Extension="bin" ContentType="application/vnd.openxmlformats-officedocument.oleObject"/>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2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3.xml" ContentType="application/vnd.openxmlformats-officedocument.drawingml.chartshapes+xml"/>
  <Override PartName="/ppt/notesSlides/notesSlide2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4.xml" ContentType="application/vnd.openxmlformats-officedocument.drawingml.chartshape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5.xml" ContentType="application/vnd.openxmlformats-officedocument.drawingml.chartshapes+xml"/>
  <Override PartName="/ppt/notesSlides/notesSlide25.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6.xml" ContentType="application/vnd.openxmlformats-officedocument.drawingml.chartshapes+xml"/>
  <Override PartName="/ppt/notesSlides/notesSlide26.xml" ContentType="application/vnd.openxmlformats-officedocument.presentationml.notesSlide+xml"/>
  <Override PartName="/ppt/charts/chartEx1.xml" ContentType="application/vnd.ms-office.chartex+xml"/>
  <Override PartName="/ppt/charts/style7.xml" ContentType="application/vnd.ms-office.chartstyle+xml"/>
  <Override PartName="/ppt/charts/colors7.xml" ContentType="application/vnd.ms-office.chartcolorstyle+xml"/>
  <Override PartName="/ppt/charts/chartEx2.xml" ContentType="application/vnd.ms-office.chartex+xml"/>
  <Override PartName="/ppt/charts/style8.xml" ContentType="application/vnd.ms-office.chartstyle+xml"/>
  <Override PartName="/ppt/charts/colors8.xml" ContentType="application/vnd.ms-office.chartcolorstyl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rts/chart7.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38.xml" ContentType="application/vnd.openxmlformats-officedocument.presentationml.notesSlide+xml"/>
  <Override PartName="/ppt/charts/chart8.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39.xml" ContentType="application/vnd.openxmlformats-officedocument.presentationml.notesSlide+xml"/>
  <Override PartName="/ppt/charts/chart9.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7.xml" ContentType="application/vnd.openxmlformats-officedocument.drawingml.chartshapes+xml"/>
  <Override PartName="/ppt/notesSlides/notesSlide40.xml" ContentType="application/vnd.openxmlformats-officedocument.presentationml.notesSlide+xml"/>
  <Override PartName="/ppt/charts/chart10.xml" ContentType="application/vnd.openxmlformats-officedocument.drawingml.chart+xml"/>
  <Override PartName="/ppt/charts/style12.xml" ContentType="application/vnd.ms-office.chartstyle+xml"/>
  <Override PartName="/ppt/charts/colors12.xml" ContentType="application/vnd.ms-office.chartcolorstyle+xml"/>
  <Override PartName="/ppt/drawings/drawing8.xml" ContentType="application/vnd.openxmlformats-officedocument.drawingml.chartshapes+xml"/>
  <Override PartName="/ppt/notesSlides/notesSlide4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rts/chart11.xml" ContentType="application/vnd.openxmlformats-officedocument.drawingml.chart+xml"/>
  <Override PartName="/ppt/charts/style13.xml" ContentType="application/vnd.ms-office.chartstyle+xml"/>
  <Override PartName="/ppt/charts/colors13.xml" ContentType="application/vnd.ms-office.chartcolorstyle+xml"/>
  <Override PartName="/ppt/drawings/drawing9.xml" ContentType="application/vnd.openxmlformats-officedocument.drawingml.chartshapes+xml"/>
  <Override PartName="/ppt/notesSlides/notesSlide44.xml" ContentType="application/vnd.openxmlformats-officedocument.presentationml.notesSlide+xml"/>
  <Override PartName="/ppt/charts/chart12.xml" ContentType="application/vnd.openxmlformats-officedocument.drawingml.chart+xml"/>
  <Override PartName="/ppt/charts/style14.xml" ContentType="application/vnd.ms-office.chartstyle+xml"/>
  <Override PartName="/ppt/charts/colors14.xml" ContentType="application/vnd.ms-office.chartcolorstyle+xml"/>
  <Override PartName="/ppt/drawings/drawing10.xml" ContentType="application/vnd.openxmlformats-officedocument.drawingml.chartshapes+xml"/>
  <Override PartName="/ppt/notesSlides/notesSlide45.xml" ContentType="application/vnd.openxmlformats-officedocument.presentationml.notesSlide+xml"/>
  <Override PartName="/ppt/charts/chart13.xml" ContentType="application/vnd.openxmlformats-officedocument.drawingml.chart+xml"/>
  <Override PartName="/ppt/charts/style15.xml" ContentType="application/vnd.ms-office.chartstyle+xml"/>
  <Override PartName="/ppt/charts/colors15.xml" ContentType="application/vnd.ms-office.chartcolorstyle+xml"/>
  <Override PartName="/ppt/drawings/drawing11.xml" ContentType="application/vnd.openxmlformats-officedocument.drawingml.chartshapes+xml"/>
  <Override PartName="/ppt/notesSlides/notesSlide46.xml" ContentType="application/vnd.openxmlformats-officedocument.presentationml.notesSlide+xml"/>
  <Override PartName="/ppt/charts/chart14.xml" ContentType="application/vnd.openxmlformats-officedocument.drawingml.chart+xml"/>
  <Override PartName="/ppt/charts/style16.xml" ContentType="application/vnd.ms-office.chartstyle+xml"/>
  <Override PartName="/ppt/charts/colors16.xml" ContentType="application/vnd.ms-office.chartcolorstyle+xml"/>
  <Override PartName="/ppt/drawings/drawing12.xml" ContentType="application/vnd.openxmlformats-officedocument.drawingml.chartshapes+xml"/>
  <Override PartName="/ppt/notesSlides/notesSlide4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8.xml" ContentType="application/vnd.openxmlformats-officedocument.presentationml.notesSlide+xml"/>
  <Override PartName="/ppt/charts/chart15.xml" ContentType="application/vnd.openxmlformats-officedocument.drawingml.chart+xml"/>
  <Override PartName="/ppt/charts/style17.xml" ContentType="application/vnd.ms-office.chartstyle+xml"/>
  <Override PartName="/ppt/charts/colors17.xml" ContentType="application/vnd.ms-office.chartcolorstyle+xml"/>
  <Override PartName="/ppt/drawings/drawing13.xml" ContentType="application/vnd.openxmlformats-officedocument.drawingml.chartshapes+xml"/>
  <Override PartName="/ppt/charts/chart16.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49.xml" ContentType="application/vnd.openxmlformats-officedocument.presentationml.notesSlide+xml"/>
  <Override PartName="/ppt/charts/chart17.xml" ContentType="application/vnd.openxmlformats-officedocument.drawingml.chart+xml"/>
  <Override PartName="/ppt/charts/style19.xml" ContentType="application/vnd.ms-office.chartstyle+xml"/>
  <Override PartName="/ppt/charts/colors19.xml" ContentType="application/vnd.ms-office.chartcolorstyle+xml"/>
  <Override PartName="/ppt/drawings/drawing14.xml" ContentType="application/vnd.openxmlformats-officedocument.drawingml.chartshapes+xml"/>
  <Override PartName="/ppt/notesSlides/notesSlide50.xml" ContentType="application/vnd.openxmlformats-officedocument.presentationml.notesSlide+xml"/>
  <Override PartName="/ppt/charts/chart18.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19.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0.xml" ContentType="application/vnd.openxmlformats-officedocument.drawingml.chart+xml"/>
  <Override PartName="/ppt/charts/style22.xml" ContentType="application/vnd.ms-office.chartstyle+xml"/>
  <Override PartName="/ppt/charts/colors22.xml" ContentType="application/vnd.ms-office.chartcolorstyl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4.xml" ContentType="application/vnd.openxmlformats-officedocument.presentationml.notesSlide+xml"/>
  <Override PartName="/ppt/charts/chart21.xml" ContentType="application/vnd.openxmlformats-officedocument.drawingml.chart+xml"/>
  <Override PartName="/ppt/charts/style23.xml" ContentType="application/vnd.ms-office.chartstyle+xml"/>
  <Override PartName="/ppt/charts/colors23.xml" ContentType="application/vnd.ms-office.chartcolorstyle+xml"/>
  <Override PartName="/ppt/theme/themeOverride2.xml" ContentType="application/vnd.openxmlformats-officedocument.themeOverride+xml"/>
  <Override PartName="/ppt/drawings/drawing15.xml" ContentType="application/vnd.openxmlformats-officedocument.drawingml.chartshapes+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charts/chart22.xml" ContentType="application/vnd.openxmlformats-officedocument.drawingml.chart+xml"/>
  <Override PartName="/ppt/charts/style24.xml" ContentType="application/vnd.ms-office.chartstyle+xml"/>
  <Override PartName="/ppt/charts/colors24.xml" ContentType="application/vnd.ms-office.chartcolorstyle+xml"/>
  <Override PartName="/ppt/theme/themeOverride3.xml" ContentType="application/vnd.openxmlformats-officedocument.themeOverride+xml"/>
  <Override PartName="/ppt/drawings/drawing16.xml" ContentType="application/vnd.openxmlformats-officedocument.drawingml.chartshapes+xml"/>
  <Override PartName="/ppt/notesSlides/notesSlide57.xml" ContentType="application/vnd.openxmlformats-officedocument.presentationml.notesSlide+xml"/>
  <Override PartName="/ppt/charts/chart23.xml" ContentType="application/vnd.openxmlformats-officedocument.drawingml.chart+xml"/>
  <Override PartName="/ppt/charts/style25.xml" ContentType="application/vnd.ms-office.chartstyle+xml"/>
  <Override PartName="/ppt/charts/colors25.xml" ContentType="application/vnd.ms-office.chartcolorstyle+xml"/>
  <Override PartName="/ppt/theme/themeOverride4.xml" ContentType="application/vnd.openxmlformats-officedocument.themeOverride+xml"/>
  <Override PartName="/ppt/drawings/drawing17.xml" ContentType="application/vnd.openxmlformats-officedocument.drawingml.chartshapes+xml"/>
  <Override PartName="/ppt/notesSlides/notesSlide58.xml" ContentType="application/vnd.openxmlformats-officedocument.presentationml.notesSlide+xml"/>
  <Override PartName="/ppt/charts/chart24.xml" ContentType="application/vnd.openxmlformats-officedocument.drawingml.chart+xml"/>
  <Override PartName="/ppt/charts/style26.xml" ContentType="application/vnd.ms-office.chartstyle+xml"/>
  <Override PartName="/ppt/charts/colors26.xml" ContentType="application/vnd.ms-office.chartcolorstyle+xml"/>
  <Override PartName="/ppt/theme/themeOverride5.xml" ContentType="application/vnd.openxmlformats-officedocument.themeOverride+xml"/>
  <Override PartName="/ppt/drawings/drawing18.xml" ContentType="application/vnd.openxmlformats-officedocument.drawingml.chartshapes+xml"/>
  <Override PartName="/ppt/notesSlides/notesSlide59.xml" ContentType="application/vnd.openxmlformats-officedocument.presentationml.notesSlide+xml"/>
  <Override PartName="/ppt/charts/chart25.xml" ContentType="application/vnd.openxmlformats-officedocument.drawingml.chart+xml"/>
  <Override PartName="/ppt/charts/style27.xml" ContentType="application/vnd.ms-office.chartstyle+xml"/>
  <Override PartName="/ppt/charts/colors27.xml" ContentType="application/vnd.ms-office.chartcolorstyle+xml"/>
  <Override PartName="/ppt/theme/themeOverride6.xml" ContentType="application/vnd.openxmlformats-officedocument.themeOverride+xml"/>
  <Override PartName="/ppt/drawings/drawing19.xml" ContentType="application/vnd.openxmlformats-officedocument.drawingml.chartshapes+xml"/>
  <Override PartName="/ppt/notesSlides/notesSlide60.xml" ContentType="application/vnd.openxmlformats-officedocument.presentationml.notesSlide+xml"/>
  <Override PartName="/ppt/charts/chart26.xml" ContentType="application/vnd.openxmlformats-officedocument.drawingml.chart+xml"/>
  <Override PartName="/ppt/charts/style28.xml" ContentType="application/vnd.ms-office.chartstyle+xml"/>
  <Override PartName="/ppt/charts/colors28.xml" ContentType="application/vnd.ms-office.chartcolorstyle+xml"/>
  <Override PartName="/ppt/theme/themeOverride7.xml" ContentType="application/vnd.openxmlformats-officedocument.themeOverride+xml"/>
  <Override PartName="/ppt/drawings/drawing20.xml" ContentType="application/vnd.openxmlformats-officedocument.drawingml.chartshapes+xml"/>
  <Override PartName="/ppt/notesSlides/notesSlide61.xml" ContentType="application/vnd.openxmlformats-officedocument.presentationml.notesSlide+xml"/>
  <Override PartName="/ppt/charts/chart27.xml" ContentType="application/vnd.openxmlformats-officedocument.drawingml.chart+xml"/>
  <Override PartName="/ppt/charts/style29.xml" ContentType="application/vnd.ms-office.chartstyle+xml"/>
  <Override PartName="/ppt/charts/colors29.xml" ContentType="application/vnd.ms-office.chartcolorstyle+xml"/>
  <Override PartName="/ppt/theme/themeOverride8.xml" ContentType="application/vnd.openxmlformats-officedocument.themeOverride+xml"/>
  <Override PartName="/ppt/drawings/drawing21.xml" ContentType="application/vnd.openxmlformats-officedocument.drawingml.chartshapes+xml"/>
  <Override PartName="/ppt/notesSlides/notesSlide62.xml" ContentType="application/vnd.openxmlformats-officedocument.presentationml.notesSlide+xml"/>
  <Override PartName="/ppt/charts/chart28.xml" ContentType="application/vnd.openxmlformats-officedocument.drawingml.chart+xml"/>
  <Override PartName="/ppt/charts/style30.xml" ContentType="application/vnd.ms-office.chartstyle+xml"/>
  <Override PartName="/ppt/charts/colors30.xml" ContentType="application/vnd.ms-office.chartcolorstyle+xml"/>
  <Override PartName="/ppt/theme/themeOverride9.xml" ContentType="application/vnd.openxmlformats-officedocument.themeOverride+xml"/>
  <Override PartName="/ppt/drawings/drawing22.xml" ContentType="application/vnd.openxmlformats-officedocument.drawingml.chartshapes+xml"/>
  <Override PartName="/ppt/notesSlides/notesSlide63.xml" ContentType="application/vnd.openxmlformats-officedocument.presentationml.notesSlide+xml"/>
  <Override PartName="/ppt/charts/chart29.xml" ContentType="application/vnd.openxmlformats-officedocument.drawingml.chart+xml"/>
  <Override PartName="/ppt/charts/style31.xml" ContentType="application/vnd.ms-office.chartstyle+xml"/>
  <Override PartName="/ppt/charts/colors31.xml" ContentType="application/vnd.ms-office.chartcolorstyle+xml"/>
  <Override PartName="/ppt/theme/themeOverride10.xml" ContentType="application/vnd.openxmlformats-officedocument.themeOverride+xml"/>
  <Override PartName="/ppt/drawings/drawing23.xml" ContentType="application/vnd.openxmlformats-officedocument.drawingml.chartshapes+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charts/chart30.xml" ContentType="application/vnd.openxmlformats-officedocument.drawingml.chart+xml"/>
  <Override PartName="/ppt/charts/style32.xml" ContentType="application/vnd.ms-office.chartstyle+xml"/>
  <Override PartName="/ppt/charts/colors32.xml" ContentType="application/vnd.ms-office.chartcolorstyle+xml"/>
  <Override PartName="/ppt/drawings/drawing24.xml" ContentType="application/vnd.openxmlformats-officedocument.drawingml.chartshapes+xml"/>
  <Override PartName="/ppt/notesSlides/notesSlide66.xml" ContentType="application/vnd.openxmlformats-officedocument.presentationml.notesSlide+xml"/>
  <Override PartName="/ppt/charts/chart31.xml" ContentType="application/vnd.openxmlformats-officedocument.drawingml.chart+xml"/>
  <Override PartName="/ppt/charts/style33.xml" ContentType="application/vnd.ms-office.chartstyle+xml"/>
  <Override PartName="/ppt/charts/colors33.xml" ContentType="application/vnd.ms-office.chartcolorstyle+xml"/>
  <Override PartName="/ppt/drawings/drawing25.xml" ContentType="application/vnd.openxmlformats-officedocument.drawingml.chartshapes+xml"/>
  <Override PartName="/ppt/notesSlides/notesSlide67.xml" ContentType="application/vnd.openxmlformats-officedocument.presentationml.notesSlide+xml"/>
  <Override PartName="/ppt/charts/chart32.xml" ContentType="application/vnd.openxmlformats-officedocument.drawingml.chart+xml"/>
  <Override PartName="/ppt/charts/style34.xml" ContentType="application/vnd.ms-office.chartstyle+xml"/>
  <Override PartName="/ppt/charts/colors34.xml" ContentType="application/vnd.ms-office.chartcolorstyle+xml"/>
  <Override PartName="/ppt/notesSlides/notesSlide68.xml" ContentType="application/vnd.openxmlformats-officedocument.presentationml.notesSlide+xml"/>
  <Override PartName="/ppt/charts/chart33.xml" ContentType="application/vnd.openxmlformats-officedocument.drawingml.chart+xml"/>
  <Override PartName="/ppt/charts/style35.xml" ContentType="application/vnd.ms-office.chartstyle+xml"/>
  <Override PartName="/ppt/charts/colors35.xml" ContentType="application/vnd.ms-office.chartcolorstyle+xml"/>
  <Override PartName="/ppt/drawings/drawing26.xml" ContentType="application/vnd.openxmlformats-officedocument.drawingml.chartshapes+xml"/>
  <Override PartName="/ppt/notesSlides/notesSlide69.xml" ContentType="application/vnd.openxmlformats-officedocument.presentationml.notesSlide+xml"/>
  <Override PartName="/ppt/charts/chart34.xml" ContentType="application/vnd.openxmlformats-officedocument.drawingml.chart+xml"/>
  <Override PartName="/ppt/charts/style36.xml" ContentType="application/vnd.ms-office.chartstyle+xml"/>
  <Override PartName="/ppt/charts/colors36.xml" ContentType="application/vnd.ms-office.chartcolorstyle+xml"/>
  <Override PartName="/ppt/drawings/drawing27.xml" ContentType="application/vnd.openxmlformats-officedocument.drawingml.chartshapes+xml"/>
  <Override PartName="/ppt/notesSlides/notesSlide70.xml" ContentType="application/vnd.openxmlformats-officedocument.presentationml.notesSlide+xml"/>
  <Override PartName="/ppt/charts/chart35.xml" ContentType="application/vnd.openxmlformats-officedocument.drawingml.chart+xml"/>
  <Override PartName="/ppt/charts/style37.xml" ContentType="application/vnd.ms-office.chartstyle+xml"/>
  <Override PartName="/ppt/charts/colors37.xml" ContentType="application/vnd.ms-office.chartcolorstyle+xml"/>
  <Override PartName="/ppt/notesSlides/notesSlide71.xml" ContentType="application/vnd.openxmlformats-officedocument.presentationml.notesSlide+xml"/>
  <Override PartName="/ppt/charts/chart36.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28.xml" ContentType="application/vnd.openxmlformats-officedocument.drawingml.chartshapes+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charts/chart37.xml" ContentType="application/vnd.openxmlformats-officedocument.drawingml.chart+xml"/>
  <Override PartName="/ppt/charts/style39.xml" ContentType="application/vnd.ms-office.chartstyle+xml"/>
  <Override PartName="/ppt/charts/colors39.xml" ContentType="application/vnd.ms-office.chartcolorstyle+xml"/>
  <Override PartName="/ppt/drawings/drawing29.xml" ContentType="application/vnd.openxmlformats-officedocument.drawingml.chartshapes+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charts/chart38.xml" ContentType="application/vnd.openxmlformats-officedocument.drawingml.chart+xml"/>
  <Override PartName="/ppt/charts/style40.xml" ContentType="application/vnd.ms-office.chartstyle+xml"/>
  <Override PartName="/ppt/charts/colors40.xml" ContentType="application/vnd.ms-office.chartcolorstyle+xml"/>
  <Override PartName="/ppt/drawings/drawing30.xml" ContentType="application/vnd.openxmlformats-officedocument.drawingml.chartshapes+xml"/>
  <Override PartName="/ppt/notesSlides/notesSlide77.xml" ContentType="application/vnd.openxmlformats-officedocument.presentationml.notesSlide+xml"/>
  <Override PartName="/ppt/charts/chart39.xml" ContentType="application/vnd.openxmlformats-officedocument.drawingml.chart+xml"/>
  <Override PartName="/ppt/charts/style41.xml" ContentType="application/vnd.ms-office.chartstyle+xml"/>
  <Override PartName="/ppt/charts/colors41.xml" ContentType="application/vnd.ms-office.chartcolorstyle+xml"/>
  <Override PartName="/ppt/drawings/drawing31.xml" ContentType="application/vnd.openxmlformats-officedocument.drawingml.chartshapes+xml"/>
  <Override PartName="/ppt/charts/chart40.xml" ContentType="application/vnd.openxmlformats-officedocument.drawingml.chart+xml"/>
  <Override PartName="/ppt/charts/style42.xml" ContentType="application/vnd.ms-office.chartstyle+xml"/>
  <Override PartName="/ppt/charts/colors42.xml" ContentType="application/vnd.ms-office.chartcolorstyle+xml"/>
  <Override PartName="/ppt/drawings/drawing32.xml" ContentType="application/vnd.openxmlformats-officedocument.drawingml.chartshapes+xml"/>
  <Override PartName="/ppt/notesSlides/notesSlide78.xml" ContentType="application/vnd.openxmlformats-officedocument.presentationml.notesSlide+xml"/>
  <Override PartName="/ppt/charts/chart41.xml" ContentType="application/vnd.openxmlformats-officedocument.drawingml.chart+xml"/>
  <Override PartName="/ppt/charts/style43.xml" ContentType="application/vnd.ms-office.chartstyle+xml"/>
  <Override PartName="/ppt/charts/colors43.xml" ContentType="application/vnd.ms-office.chartcolorstyle+xml"/>
  <Override PartName="/ppt/drawings/drawing33.xml" ContentType="application/vnd.openxmlformats-officedocument.drawingml.chartshapes+xml"/>
  <Override PartName="/ppt/notesSlides/notesSlide79.xml" ContentType="application/vnd.openxmlformats-officedocument.presentationml.notesSlide+xml"/>
  <Override PartName="/ppt/charts/chart42.xml" ContentType="application/vnd.openxmlformats-officedocument.drawingml.chart+xml"/>
  <Override PartName="/ppt/charts/style44.xml" ContentType="application/vnd.ms-office.chartstyle+xml"/>
  <Override PartName="/ppt/charts/colors44.xml" ContentType="application/vnd.ms-office.chartcolorstyle+xml"/>
  <Override PartName="/ppt/drawings/drawing34.xml" ContentType="application/vnd.openxmlformats-officedocument.drawingml.chartshapes+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4"/>
  </p:sldMasterIdLst>
  <p:notesMasterIdLst>
    <p:notesMasterId r:id="rId87"/>
  </p:notesMasterIdLst>
  <p:handoutMasterIdLst>
    <p:handoutMasterId r:id="rId88"/>
  </p:handoutMasterIdLst>
  <p:sldIdLst>
    <p:sldId id="340" r:id="rId5"/>
    <p:sldId id="429" r:id="rId6"/>
    <p:sldId id="392" r:id="rId7"/>
    <p:sldId id="431" r:id="rId8"/>
    <p:sldId id="260" r:id="rId9"/>
    <p:sldId id="354" r:id="rId10"/>
    <p:sldId id="355" r:id="rId11"/>
    <p:sldId id="367" r:id="rId12"/>
    <p:sldId id="368" r:id="rId13"/>
    <p:sldId id="369" r:id="rId14"/>
    <p:sldId id="382" r:id="rId15"/>
    <p:sldId id="383" r:id="rId16"/>
    <p:sldId id="384" r:id="rId17"/>
    <p:sldId id="385" r:id="rId18"/>
    <p:sldId id="386" r:id="rId19"/>
    <p:sldId id="393" r:id="rId20"/>
    <p:sldId id="432" r:id="rId21"/>
    <p:sldId id="433" r:id="rId22"/>
    <p:sldId id="356" r:id="rId23"/>
    <p:sldId id="434" r:id="rId24"/>
    <p:sldId id="435" r:id="rId25"/>
    <p:sldId id="436" r:id="rId26"/>
    <p:sldId id="437" r:id="rId27"/>
    <p:sldId id="438" r:id="rId28"/>
    <p:sldId id="439" r:id="rId29"/>
    <p:sldId id="440" r:id="rId30"/>
    <p:sldId id="441" r:id="rId31"/>
    <p:sldId id="301" r:id="rId32"/>
    <p:sldId id="442" r:id="rId33"/>
    <p:sldId id="350" r:id="rId34"/>
    <p:sldId id="395" r:id="rId35"/>
    <p:sldId id="443" r:id="rId36"/>
    <p:sldId id="444" r:id="rId37"/>
    <p:sldId id="266" r:id="rId38"/>
    <p:sldId id="422" r:id="rId39"/>
    <p:sldId id="327" r:id="rId40"/>
    <p:sldId id="407" r:id="rId41"/>
    <p:sldId id="283" r:id="rId42"/>
    <p:sldId id="277" r:id="rId43"/>
    <p:sldId id="284" r:id="rId44"/>
    <p:sldId id="285" r:id="rId45"/>
    <p:sldId id="328" r:id="rId46"/>
    <p:sldId id="408" r:id="rId47"/>
    <p:sldId id="289" r:id="rId48"/>
    <p:sldId id="288" r:id="rId49"/>
    <p:sldId id="291" r:id="rId50"/>
    <p:sldId id="286" r:id="rId51"/>
    <p:sldId id="329" r:id="rId52"/>
    <p:sldId id="287" r:id="rId53"/>
    <p:sldId id="292" r:id="rId54"/>
    <p:sldId id="445" r:id="rId55"/>
    <p:sldId id="409" r:id="rId56"/>
    <p:sldId id="410" r:id="rId57"/>
    <p:sldId id="399" r:id="rId58"/>
    <p:sldId id="411" r:id="rId59"/>
    <p:sldId id="412" r:id="rId60"/>
    <p:sldId id="413" r:id="rId61"/>
    <p:sldId id="414" r:id="rId62"/>
    <p:sldId id="415" r:id="rId63"/>
    <p:sldId id="416" r:id="rId64"/>
    <p:sldId id="417" r:id="rId65"/>
    <p:sldId id="418" r:id="rId66"/>
    <p:sldId id="419" r:id="rId67"/>
    <p:sldId id="420" r:id="rId68"/>
    <p:sldId id="337" r:id="rId69"/>
    <p:sldId id="320" r:id="rId70"/>
    <p:sldId id="321" r:id="rId71"/>
    <p:sldId id="406" r:id="rId72"/>
    <p:sldId id="326" r:id="rId73"/>
    <p:sldId id="314" r:id="rId74"/>
    <p:sldId id="424" r:id="rId75"/>
    <p:sldId id="323" r:id="rId76"/>
    <p:sldId id="311" r:id="rId77"/>
    <p:sldId id="267" r:id="rId78"/>
    <p:sldId id="346" r:id="rId79"/>
    <p:sldId id="390" r:id="rId80"/>
    <p:sldId id="312" r:id="rId81"/>
    <p:sldId id="313" r:id="rId82"/>
    <p:sldId id="308" r:id="rId83"/>
    <p:sldId id="391" r:id="rId84"/>
    <p:sldId id="428" r:id="rId85"/>
    <p:sldId id="423" r:id="rId86"/>
  </p:sldIdLst>
  <p:sldSz cx="12192000" cy="6858000"/>
  <p:notesSz cx="7104063" cy="102346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BEF7A981-4222-4AF4-8B5E-62E2D82E27D1}">
          <p14:sldIdLst>
            <p14:sldId id="340"/>
            <p14:sldId id="429"/>
          </p14:sldIdLst>
        </p14:section>
        <p14:section name="Zusammenfassungsabschnitt" id="{193C7FCD-0180-48EF-8F65-1D8319E985DE}">
          <p14:sldIdLst>
            <p14:sldId id="392"/>
            <p14:sldId id="431"/>
          </p14:sldIdLst>
        </p14:section>
        <p14:section name="Rahmeninfos" id="{73FF6354-6244-413C-884F-22271ABCA9E5}">
          <p14:sldIdLst>
            <p14:sldId id="260"/>
          </p14:sldIdLst>
        </p14:section>
        <p14:section name="Zusammensetzung der Stichprobe" id="{C02A3D35-94EB-4F00-B48C-60BFA1C47C1E}">
          <p14:sldIdLst>
            <p14:sldId id="354"/>
            <p14:sldId id="355"/>
            <p14:sldId id="367"/>
            <p14:sldId id="368"/>
            <p14:sldId id="369"/>
            <p14:sldId id="382"/>
            <p14:sldId id="383"/>
            <p14:sldId id="384"/>
            <p14:sldId id="385"/>
            <p14:sldId id="386"/>
            <p14:sldId id="393"/>
            <p14:sldId id="432"/>
            <p14:sldId id="433"/>
            <p14:sldId id="356"/>
            <p14:sldId id="434"/>
            <p14:sldId id="435"/>
            <p14:sldId id="436"/>
            <p14:sldId id="437"/>
            <p14:sldId id="438"/>
            <p14:sldId id="439"/>
            <p14:sldId id="440"/>
            <p14:sldId id="441"/>
          </p14:sldIdLst>
        </p14:section>
        <p14:section name="Zusammensetzung der Stichprobe" id="{C63D7DF8-F5D0-4138-9268-1AB426C5E4FA}">
          <p14:sldIdLst>
            <p14:sldId id="301"/>
            <p14:sldId id="442"/>
            <p14:sldId id="350"/>
            <p14:sldId id="395"/>
            <p14:sldId id="443"/>
            <p14:sldId id="444"/>
          </p14:sldIdLst>
        </p14:section>
        <p14:section name="Qualität der Arbeitsbedingungen" id="{BA5269CC-CE82-4234-BCB6-689290398252}">
          <p14:sldIdLst>
            <p14:sldId id="266"/>
            <p14:sldId id="422"/>
          </p14:sldIdLst>
        </p14:section>
        <p14:section name="Ressourcen" id="{EB95AA4F-C62C-45B3-A1E3-1686AAC803E1}">
          <p14:sldIdLst>
            <p14:sldId id="327"/>
            <p14:sldId id="407"/>
            <p14:sldId id="283"/>
            <p14:sldId id="277"/>
            <p14:sldId id="284"/>
            <p14:sldId id="285"/>
          </p14:sldIdLst>
        </p14:section>
        <p14:section name="Belastungen" id="{6DA84990-23F8-44DD-B4BD-9BB3D930F6B1}">
          <p14:sldIdLst>
            <p14:sldId id="328"/>
            <p14:sldId id="408"/>
            <p14:sldId id="289"/>
            <p14:sldId id="288"/>
            <p14:sldId id="291"/>
            <p14:sldId id="286"/>
          </p14:sldIdLst>
        </p14:section>
        <p14:section name="Einkommen &amp; Sicherheit" id="{B8648511-CE88-4303-B0D3-151539D1C39E}">
          <p14:sldIdLst>
            <p14:sldId id="329"/>
            <p14:sldId id="287"/>
            <p14:sldId id="292"/>
            <p14:sldId id="445"/>
          </p14:sldIdLst>
        </p14:section>
        <p14:section name="Indexwerte" id="{778536D5-D6BF-4F9B-926C-2C50593E823A}">
          <p14:sldIdLst>
            <p14:sldId id="409"/>
            <p14:sldId id="410"/>
            <p14:sldId id="399"/>
            <p14:sldId id="411"/>
          </p14:sldIdLst>
        </p14:section>
        <p14:section name="Indexwerte nach Berufsgruppen*" id="{F597826C-53C3-4ECB-875D-CC9C79800301}">
          <p14:sldIdLst>
            <p14:sldId id="412"/>
            <p14:sldId id="413"/>
            <p14:sldId id="414"/>
            <p14:sldId id="415"/>
            <p14:sldId id="416"/>
            <p14:sldId id="417"/>
            <p14:sldId id="418"/>
            <p14:sldId id="419"/>
            <p14:sldId id="420"/>
          </p14:sldIdLst>
        </p14:section>
        <p14:section name="Weitere Arbeitsbedingungen" id="{D4C28161-16CD-4EE7-AC8B-9432059C0051}">
          <p14:sldIdLst>
            <p14:sldId id="337"/>
            <p14:sldId id="320"/>
            <p14:sldId id="321"/>
            <p14:sldId id="406"/>
            <p14:sldId id="326"/>
            <p14:sldId id="314"/>
          </p14:sldIdLst>
        </p14:section>
        <p14:section name="Weitere Fragen" id="{9FB4EC4B-DDAF-44F3-BE23-5930C76E1CAD}">
          <p14:sldIdLst>
            <p14:sldId id="424"/>
            <p14:sldId id="323"/>
            <p14:sldId id="311"/>
            <p14:sldId id="267"/>
            <p14:sldId id="346"/>
          </p14:sldIdLst>
        </p14:section>
        <p14:section name="Zufriedenheit &amp; Befinden" id="{A3055263-E708-4C5F-91B8-3E8788793844}">
          <p14:sldIdLst>
            <p14:sldId id="390"/>
            <p14:sldId id="312"/>
            <p14:sldId id="313"/>
            <p14:sldId id="308"/>
            <p14:sldId id="391"/>
            <p14:sldId id="428"/>
          </p14:sldIdLst>
        </p14:section>
        <p14:section name="Impressum und Nutzungsbedingungen " id="{F1CDF566-7AD2-485A-902A-967E23E57F24}">
          <p14:sldIdLst>
            <p14:sldId id="423"/>
          </p14:sldIdLst>
        </p14:section>
      </p14:sectionLst>
    </p:ext>
    <p:ext uri="{EFAFB233-063F-42B5-8137-9DF3F51BA10A}">
      <p15:sldGuideLst xmlns:p15="http://schemas.microsoft.com/office/powerpoint/2012/main">
        <p15:guide id="1" orient="horz" pos="1525" userDrawn="1">
          <p15:clr>
            <a:srgbClr val="A4A3A4"/>
          </p15:clr>
        </p15:guide>
        <p15:guide id="2" orient="horz" pos="3884" userDrawn="1">
          <p15:clr>
            <a:srgbClr val="A4A3A4"/>
          </p15:clr>
        </p15:guide>
        <p15:guide id="3" pos="272" userDrawn="1">
          <p15:clr>
            <a:srgbClr val="A4A3A4"/>
          </p15:clr>
        </p15:guide>
        <p15:guide id="4" pos="7408" userDrawn="1">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8"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or" initials="M"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664DA"/>
    <a:srgbClr val="A0DC64"/>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9631B5-78F2-41C9-869B-9F39066F8104}" styleName="Mittlere Formatvorlage 3 - Akz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D27102A9-8310-4765-A935-A1911B00CA55}" styleName="Helle Formatvorlage 1 - Akz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9D7B26C5-4107-4FEC-AEDC-1716B250A1EF}" styleName="Helle Formatvorlag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FD0F851-EC5A-4D38-B0AD-8093EC10F338}" styleName="Helle Formatvorlage 1 - Akz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16DA210-FB5B-4158-B5E0-FEB733F419BA}" styleName="Helle Formatvorlag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2833802-FEF1-4C79-8D5D-14CF1EAF98D9}" styleName="Helle Formatvorlage 2 - Akz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5743" autoAdjust="0"/>
  </p:normalViewPr>
  <p:slideViewPr>
    <p:cSldViewPr snapToGrid="0" showGuides="1">
      <p:cViewPr varScale="1">
        <p:scale>
          <a:sx n="71" d="100"/>
          <a:sy n="71" d="100"/>
        </p:scale>
        <p:origin x="1974" y="54"/>
      </p:cViewPr>
      <p:guideLst>
        <p:guide orient="horz" pos="1525"/>
        <p:guide orient="horz" pos="3884"/>
        <p:guide pos="272"/>
        <p:guide pos="7408"/>
      </p:guideLst>
    </p:cSldViewPr>
  </p:slideViewPr>
  <p:notesTextViewPr>
    <p:cViewPr>
      <p:scale>
        <a:sx n="1" d="1"/>
        <a:sy n="1" d="1"/>
      </p:scale>
      <p:origin x="0" y="0"/>
    </p:cViewPr>
  </p:notesTextViewPr>
  <p:notesViewPr>
    <p:cSldViewPr snapToGrid="0" showGuides="1">
      <p:cViewPr varScale="1">
        <p:scale>
          <a:sx n="66" d="100"/>
          <a:sy n="66" d="100"/>
        </p:scale>
        <p:origin x="0" y="0"/>
      </p:cViewPr>
      <p:guideLst>
        <p:guide orient="horz" pos="3224"/>
        <p:guide pos="2238"/>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presProps" Target="presProps.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viewProps" Target="viewProps.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handoutMaster" Target="handoutMasters/handoutMaster1.xml"/><Relationship Id="rId9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tableStyles" Target="tableStyles.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notesMaster" Target="notesMasters/notesMaster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robst, Pia" userId="d7db3470-b747-4c69-8eb9-38b2d91bd786" providerId="ADAL" clId="{1F601583-D445-45C1-A7BF-FD6813B8E9E2}"/>
    <pc:docChg chg="modSld">
      <pc:chgData name="Probst, Pia" userId="d7db3470-b747-4c69-8eb9-38b2d91bd786" providerId="ADAL" clId="{1F601583-D445-45C1-A7BF-FD6813B8E9E2}" dt="2025-11-25T14:21:27.833" v="179" actId="20577"/>
      <pc:docMkLst>
        <pc:docMk/>
      </pc:docMkLst>
      <pc:sldChg chg="modSp mod modNotesTx">
        <pc:chgData name="Probst, Pia" userId="d7db3470-b747-4c69-8eb9-38b2d91bd786" providerId="ADAL" clId="{1F601583-D445-45C1-A7BF-FD6813B8E9E2}" dt="2025-11-25T14:21:27.833" v="179" actId="20577"/>
        <pc:sldMkLst>
          <pc:docMk/>
          <pc:sldMk cId="2917645682" sldId="355"/>
        </pc:sldMkLst>
        <pc:spChg chg="mod">
          <ac:chgData name="Probst, Pia" userId="d7db3470-b747-4c69-8eb9-38b2d91bd786" providerId="ADAL" clId="{1F601583-D445-45C1-A7BF-FD6813B8E9E2}" dt="2025-11-25T14:20:39.491" v="5" actId="20577"/>
          <ac:spMkLst>
            <pc:docMk/>
            <pc:sldMk cId="2917645682" sldId="355"/>
            <ac:spMk id="2" creationId="{1D4F103A-C8A6-A50E-B1EF-79A8ACC7A443}"/>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9.xml"/><Relationship Id="rId1" Type="http://schemas.microsoft.com/office/2011/relationships/chartStyle" Target="style9.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0.xml"/><Relationship Id="rId1" Type="http://schemas.microsoft.com/office/2011/relationships/chartStyle" Target="style10.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7.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chartUserShapes" Target="../drawings/drawing8.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chartUserShapes" Target="../drawings/drawing9.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chartUserShapes" Target="../drawings/drawing10.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chartUserShapes" Target="../drawings/drawing11.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chartUserShapes" Target="../drawings/drawing12.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chartUserShapes" Target="../drawings/drawing13.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8.xml"/><Relationship Id="rId1" Type="http://schemas.microsoft.com/office/2011/relationships/chartStyle" Target="style18.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9.xml"/><Relationship Id="rId1" Type="http://schemas.microsoft.com/office/2011/relationships/chartStyle" Target="style19.xml"/><Relationship Id="rId4" Type="http://schemas.openxmlformats.org/officeDocument/2006/relationships/chartUserShapes" Target="../drawings/drawing14.xml"/></Relationships>
</file>

<file path=ppt/charts/_rels/chart18.xml.rels><?xml version="1.0" encoding="UTF-8" standalone="yes"?>
<Relationships xmlns="http://schemas.openxmlformats.org/package/2006/relationships"><Relationship Id="rId3" Type="http://schemas.openxmlformats.org/officeDocument/2006/relationships/oleObject" Target="https://inputconsultingggmbh.sharepoint.com/sites/HausderSelbststndigen2023-2026/Freigegebene%20Dokumente/Wissensentwicklung%20und%20-transfer/Gute%20Arbeit/Umfrage%20final/Grafiken_Umfrage%20final.xlsx" TargetMode="External"/><Relationship Id="rId2" Type="http://schemas.microsoft.com/office/2011/relationships/chartColorStyle" Target="colors20.xml"/><Relationship Id="rId1" Type="http://schemas.microsoft.com/office/2011/relationships/chartStyle" Target="style20.xml"/></Relationships>
</file>

<file path=ppt/charts/_rels/chart19.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21.xml"/><Relationship Id="rId1" Type="http://schemas.microsoft.com/office/2011/relationships/chartStyle" Target="style21.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2.xml"/><Relationship Id="rId1" Type="http://schemas.microsoft.com/office/2011/relationships/chartStyle" Target="style22.xml"/></Relationships>
</file>

<file path=ppt/charts/_rels/chart21.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3.xml"/><Relationship Id="rId1" Type="http://schemas.microsoft.com/office/2011/relationships/chartStyle" Target="style23.xml"/><Relationship Id="rId5" Type="http://schemas.openxmlformats.org/officeDocument/2006/relationships/chartUserShapes" Target="../drawings/drawing15.xml"/><Relationship Id="rId4" Type="http://schemas.openxmlformats.org/officeDocument/2006/relationships/package" Target="../embeddings/Microsoft_Excel_Worksheet19.xlsx"/></Relationships>
</file>

<file path=ppt/charts/_rels/chart22.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24.xml"/><Relationship Id="rId1" Type="http://schemas.microsoft.com/office/2011/relationships/chartStyle" Target="style24.xml"/><Relationship Id="rId5" Type="http://schemas.openxmlformats.org/officeDocument/2006/relationships/chartUserShapes" Target="../drawings/drawing16.xml"/><Relationship Id="rId4" Type="http://schemas.openxmlformats.org/officeDocument/2006/relationships/oleObject" Target="https://inputconsultingggmbh.sharepoint.com/sites/HausderSelbststndigen2023-2026/Freigegebene%20Dokumente/Wissensentwicklung%20und%20-transfer/Gute%20Arbeit/Auswertung/Kriterien/Berufe_Kategorien_Werte_Umgekehrt.xlsx" TargetMode="External"/></Relationships>
</file>

<file path=ppt/charts/_rels/chart23.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25.xml"/><Relationship Id="rId1" Type="http://schemas.microsoft.com/office/2011/relationships/chartStyle" Target="style25.xml"/><Relationship Id="rId5" Type="http://schemas.openxmlformats.org/officeDocument/2006/relationships/chartUserShapes" Target="../drawings/drawing17.xml"/><Relationship Id="rId4" Type="http://schemas.openxmlformats.org/officeDocument/2006/relationships/oleObject" Target="https://inputconsultingggmbh.sharepoint.com/sites/HausderSelbststndigen2023-2026/Freigegebene%20Dokumente/Wissensentwicklung%20und%20-transfer/Gute%20Arbeit/Auswertung/Kriterien/Berufe_Kategorien_Werte_Umgekehrt.xlsx" TargetMode="External"/></Relationships>
</file>

<file path=ppt/charts/_rels/chart24.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26.xml"/><Relationship Id="rId1" Type="http://schemas.microsoft.com/office/2011/relationships/chartStyle" Target="style26.xml"/><Relationship Id="rId5" Type="http://schemas.openxmlformats.org/officeDocument/2006/relationships/chartUserShapes" Target="../drawings/drawing18.xml"/><Relationship Id="rId4" Type="http://schemas.openxmlformats.org/officeDocument/2006/relationships/oleObject" Target="https://inputconsultingggmbh.sharepoint.com/sites/HausderSelbststndigen2023-2026/Freigegebene%20Dokumente/Wissensentwicklung%20und%20-transfer/Gute%20Arbeit/Auswertung/Kriterien/Berufe_Kategorien_Werte_Umgekehrt.xlsx" TargetMode="External"/></Relationships>
</file>

<file path=ppt/charts/_rels/chart25.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27.xml"/><Relationship Id="rId1" Type="http://schemas.microsoft.com/office/2011/relationships/chartStyle" Target="style27.xml"/><Relationship Id="rId5" Type="http://schemas.openxmlformats.org/officeDocument/2006/relationships/chartUserShapes" Target="../drawings/drawing19.xml"/><Relationship Id="rId4" Type="http://schemas.openxmlformats.org/officeDocument/2006/relationships/oleObject" Target="https://inputconsultingggmbh.sharepoint.com/sites/HausderSelbststndigen2023-2026/Freigegebene%20Dokumente/Wissensentwicklung%20und%20-transfer/Gute%20Arbeit/Auswertung/Kriterien/Berufe_Kategorien_Werte_Umgekehrt.xlsx" TargetMode="External"/></Relationships>
</file>

<file path=ppt/charts/_rels/chart26.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28.xml"/><Relationship Id="rId1" Type="http://schemas.microsoft.com/office/2011/relationships/chartStyle" Target="style28.xml"/><Relationship Id="rId5" Type="http://schemas.openxmlformats.org/officeDocument/2006/relationships/chartUserShapes" Target="../drawings/drawing20.xml"/><Relationship Id="rId4" Type="http://schemas.openxmlformats.org/officeDocument/2006/relationships/oleObject" Target="https://inputconsultingggmbh.sharepoint.com/sites/HausderSelbststndigen2023-2026/Freigegebene%20Dokumente/Wissensentwicklung%20und%20-transfer/Gute%20Arbeit/Auswertung/Kriterien/Berufe_Kategorien_Werte_Umgekehrt.xlsx" TargetMode="External"/></Relationships>
</file>

<file path=ppt/charts/_rels/chart27.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29.xml"/><Relationship Id="rId1" Type="http://schemas.microsoft.com/office/2011/relationships/chartStyle" Target="style29.xml"/><Relationship Id="rId5" Type="http://schemas.openxmlformats.org/officeDocument/2006/relationships/chartUserShapes" Target="../drawings/drawing21.xml"/><Relationship Id="rId4" Type="http://schemas.openxmlformats.org/officeDocument/2006/relationships/oleObject" Target="https://inputconsultingggmbh.sharepoint.com/sites/HausderSelbststndigen2023-2026/Freigegebene%20Dokumente/Wissensentwicklung%20und%20-transfer/Gute%20Arbeit/Auswertung/Kriterien/Berufe_Kategorien_Werte_Umgekehrt.xlsx" TargetMode="External"/></Relationships>
</file>

<file path=ppt/charts/_rels/chart28.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30.xml"/><Relationship Id="rId1" Type="http://schemas.microsoft.com/office/2011/relationships/chartStyle" Target="style30.xml"/><Relationship Id="rId5" Type="http://schemas.openxmlformats.org/officeDocument/2006/relationships/chartUserShapes" Target="../drawings/drawing22.xml"/><Relationship Id="rId4" Type="http://schemas.openxmlformats.org/officeDocument/2006/relationships/oleObject" Target="https://inputconsultingggmbh.sharepoint.com/sites/HausderSelbststndigen2023-2026/Freigegebene%20Dokumente/Wissensentwicklung%20und%20-transfer/Gute%20Arbeit/Auswertung/Kriterien/Berufe_Kategorien_Werte_Umgekehrt.xlsx" TargetMode="External"/></Relationships>
</file>

<file path=ppt/charts/_rels/chart29.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31.xml"/><Relationship Id="rId1" Type="http://schemas.microsoft.com/office/2011/relationships/chartStyle" Target="style31.xml"/><Relationship Id="rId5" Type="http://schemas.openxmlformats.org/officeDocument/2006/relationships/chartUserShapes" Target="../drawings/drawing23.xml"/><Relationship Id="rId4" Type="http://schemas.openxmlformats.org/officeDocument/2006/relationships/oleObject" Target="https://inputconsultingggmbh.sharepoint.com/sites/HausderSelbststndigen2023-2026/Freigegebene%20Dokumente/Wissensentwicklung%20und%20-transfer/Gute%20Arbeit/Auswertung/Kriterien/Berufe_Kategorien_Werte_Umgekehrt.xlsx" TargetMode="Externa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32.xml"/><Relationship Id="rId1" Type="http://schemas.microsoft.com/office/2011/relationships/chartStyle" Target="style32.xml"/><Relationship Id="rId4" Type="http://schemas.openxmlformats.org/officeDocument/2006/relationships/chartUserShapes" Target="../drawings/drawing24.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33.xml"/><Relationship Id="rId1" Type="http://schemas.microsoft.com/office/2011/relationships/chartStyle" Target="style33.xml"/><Relationship Id="rId4" Type="http://schemas.openxmlformats.org/officeDocument/2006/relationships/chartUserShapes" Target="../drawings/drawing25.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34.xml"/><Relationship Id="rId1" Type="http://schemas.microsoft.com/office/2011/relationships/chartStyle" Target="style34.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35.xml"/><Relationship Id="rId1" Type="http://schemas.microsoft.com/office/2011/relationships/chartStyle" Target="style35.xml"/><Relationship Id="rId4" Type="http://schemas.openxmlformats.org/officeDocument/2006/relationships/chartUserShapes" Target="../drawings/drawing26.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36.xml"/><Relationship Id="rId1" Type="http://schemas.microsoft.com/office/2011/relationships/chartStyle" Target="style36.xml"/><Relationship Id="rId4" Type="http://schemas.openxmlformats.org/officeDocument/2006/relationships/chartUserShapes" Target="../drawings/drawing27.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37.xml"/><Relationship Id="rId1" Type="http://schemas.microsoft.com/office/2011/relationships/chartStyle" Target="style37.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28.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9.xml"/><Relationship Id="rId1" Type="http://schemas.microsoft.com/office/2011/relationships/chartStyle" Target="style39.xml"/><Relationship Id="rId4" Type="http://schemas.openxmlformats.org/officeDocument/2006/relationships/chartUserShapes" Target="../drawings/drawing29.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40.xml"/><Relationship Id="rId1" Type="http://schemas.microsoft.com/office/2011/relationships/chartStyle" Target="style40.xml"/><Relationship Id="rId4" Type="http://schemas.openxmlformats.org/officeDocument/2006/relationships/chartUserShapes" Target="../drawings/drawing30.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41.xml"/><Relationship Id="rId1" Type="http://schemas.microsoft.com/office/2011/relationships/chartStyle" Target="style41.xml"/><Relationship Id="rId4" Type="http://schemas.openxmlformats.org/officeDocument/2006/relationships/chartUserShapes" Target="../drawings/drawing31.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42.xml"/><Relationship Id="rId1" Type="http://schemas.microsoft.com/office/2011/relationships/chartStyle" Target="style42.xml"/><Relationship Id="rId4" Type="http://schemas.openxmlformats.org/officeDocument/2006/relationships/chartUserShapes" Target="../drawings/drawing32.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43.xml"/><Relationship Id="rId1" Type="http://schemas.microsoft.com/office/2011/relationships/chartStyle" Target="style43.xml"/><Relationship Id="rId4" Type="http://schemas.openxmlformats.org/officeDocument/2006/relationships/chartUserShapes" Target="../drawings/drawing33.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44.xml"/><Relationship Id="rId1" Type="http://schemas.microsoft.com/office/2011/relationships/chartStyle" Target="style44.xml"/><Relationship Id="rId4" Type="http://schemas.openxmlformats.org/officeDocument/2006/relationships/chartUserShapes" Target="../drawings/drawing34.xml"/></Relationships>
</file>

<file path=ppt/charts/_rels/chartEx1.xml.rels><?xml version="1.0" encoding="UTF-8" standalone="yes"?>
<Relationships xmlns="http://schemas.openxmlformats.org/package/2006/relationships"><Relationship Id="rId3" Type="http://schemas.microsoft.com/office/2011/relationships/chartColorStyle" Target="colors7.xml"/><Relationship Id="rId2" Type="http://schemas.microsoft.com/office/2011/relationships/chartStyle" Target="style7.xml"/><Relationship Id="rId1" Type="http://schemas.openxmlformats.org/officeDocument/2006/relationships/package" Target="../embeddings/Microsoft_Excel_Worksheet6.xlsx"/></Relationships>
</file>

<file path=ppt/charts/_rels/chartEx2.xml.rels><?xml version="1.0" encoding="UTF-8" standalone="yes"?>
<Relationships xmlns="http://schemas.openxmlformats.org/package/2006/relationships"><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6619543844148197"/>
          <c:y val="0.1687059957504857"/>
          <c:w val="0.47307352179628476"/>
          <c:h val="0.68545269425436128"/>
        </c:manualLayout>
      </c:layout>
      <c:barChart>
        <c:barDir val="bar"/>
        <c:grouping val="clustered"/>
        <c:varyColors val="0"/>
        <c:ser>
          <c:idx val="0"/>
          <c:order val="0"/>
          <c:spPr>
            <a:solidFill>
              <a:srgbClr val="A0DC64">
                <a:lumMod val="50000"/>
              </a:srgbClr>
            </a:solidFill>
            <a:ln>
              <a:solidFill>
                <a:srgbClr val="4F8117"/>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ysClr val="windowText" lastClr="000000"/>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Erwerbsformen!$A$31:$A$35</c:f>
              <c:strCache>
                <c:ptCount val="5"/>
                <c:pt idx="0">
                  <c:v>mehr als 100</c:v>
                </c:pt>
                <c:pt idx="1">
                  <c:v>51 bis 100</c:v>
                </c:pt>
                <c:pt idx="2">
                  <c:v>10 bis 50</c:v>
                </c:pt>
                <c:pt idx="3">
                  <c:v>2 bis 9</c:v>
                </c:pt>
                <c:pt idx="4">
                  <c:v>Eine*n</c:v>
                </c:pt>
              </c:strCache>
              <c:extLst xmlns:c15="http://schemas.microsoft.com/office/drawing/2012/chart"/>
            </c:strRef>
          </c:cat>
          <c:val>
            <c:numRef>
              <c:f>Erwerbsformen!$B$31:$B$35</c:f>
              <c:numCache>
                <c:formatCode>0.0%</c:formatCode>
                <c:ptCount val="5"/>
                <c:pt idx="0">
                  <c:v>0.05</c:v>
                </c:pt>
                <c:pt idx="1">
                  <c:v>6.9000000000000006E-2</c:v>
                </c:pt>
                <c:pt idx="2">
                  <c:v>0.311</c:v>
                </c:pt>
                <c:pt idx="3">
                  <c:v>0.51300000000000001</c:v>
                </c:pt>
                <c:pt idx="4">
                  <c:v>5.7000000000000002E-2</c:v>
                </c:pt>
              </c:numCache>
            </c:numRef>
          </c:val>
          <c:extLst>
            <c:ext xmlns:c16="http://schemas.microsoft.com/office/drawing/2014/chart" uri="{C3380CC4-5D6E-409C-BE32-E72D297353CC}">
              <c16:uniqueId val="{00000000-4227-4B99-A0A3-96F3B7BD5D70}"/>
            </c:ext>
          </c:extLst>
        </c:ser>
        <c:dLbls>
          <c:showLegendKey val="0"/>
          <c:showVal val="0"/>
          <c:showCatName val="0"/>
          <c:showSerName val="0"/>
          <c:showPercent val="0"/>
          <c:showBubbleSize val="0"/>
        </c:dLbls>
        <c:gapWidth val="182"/>
        <c:axId val="375829568"/>
        <c:axId val="375831368"/>
      </c:barChart>
      <c:catAx>
        <c:axId val="3758295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de-DE"/>
          </a:p>
        </c:txPr>
        <c:crossAx val="375831368"/>
        <c:crosses val="autoZero"/>
        <c:auto val="1"/>
        <c:lblAlgn val="ctr"/>
        <c:lblOffset val="100"/>
        <c:noMultiLvlLbl val="0"/>
      </c:catAx>
      <c:valAx>
        <c:axId val="375831368"/>
        <c:scaling>
          <c:orientation val="minMax"/>
        </c:scaling>
        <c:delete val="1"/>
        <c:axPos val="b"/>
        <c:numFmt formatCode="0.0%" sourceLinked="1"/>
        <c:majorTickMark val="none"/>
        <c:minorTickMark val="none"/>
        <c:tickLblPos val="nextTo"/>
        <c:crossAx val="375829568"/>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ysClr val="windowText" lastClr="000000"/>
          </a:solidFill>
        </a:defRPr>
      </a:pPr>
      <a:endParaRPr lang="de-DE"/>
    </a:p>
  </c:txPr>
  <c:externalData r:id="rId4">
    <c:autoUpdate val="0"/>
  </c:externalData>
  <c:userShapes r:id="rId5"/>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51238761721330972"/>
          <c:y val="0.11941847465911304"/>
          <c:w val="0.47307352179628476"/>
          <c:h val="0.63915645960921563"/>
        </c:manualLayout>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Mitgliedschaft_kollReg!$A$3:$A$7</c:f>
              <c:strCache>
                <c:ptCount val="5"/>
                <c:pt idx="0">
                  <c:v>trifft nicht zu</c:v>
                </c:pt>
                <c:pt idx="1">
                  <c:v>Kammer</c:v>
                </c:pt>
                <c:pt idx="2">
                  <c:v>andere</c:v>
                </c:pt>
                <c:pt idx="3">
                  <c:v>Gewerkschaft</c:v>
                </c:pt>
                <c:pt idx="4">
                  <c:v>Verband</c:v>
                </c:pt>
              </c:strCache>
              <c:extLst xmlns:c15="http://schemas.microsoft.com/office/drawing/2012/chart"/>
            </c:strRef>
          </c:cat>
          <c:val>
            <c:numRef>
              <c:f>Mitgliedschaft_kollReg!$B$3:$B$7</c:f>
              <c:numCache>
                <c:formatCode>0.0%</c:formatCode>
                <c:ptCount val="5"/>
                <c:pt idx="0">
                  <c:v>0.222</c:v>
                </c:pt>
                <c:pt idx="1">
                  <c:v>7.4999999999999997E-2</c:v>
                </c:pt>
                <c:pt idx="2">
                  <c:v>0.108</c:v>
                </c:pt>
                <c:pt idx="3">
                  <c:v>0.35099999999999998</c:v>
                </c:pt>
                <c:pt idx="4">
                  <c:v>0.5</c:v>
                </c:pt>
              </c:numCache>
            </c:numRef>
          </c:val>
          <c:extLst>
            <c:ext xmlns:c16="http://schemas.microsoft.com/office/drawing/2014/chart" uri="{C3380CC4-5D6E-409C-BE32-E72D297353CC}">
              <c16:uniqueId val="{00000000-621E-4F8E-8B84-D02F672BE2F5}"/>
            </c:ext>
          </c:extLst>
        </c:ser>
        <c:dLbls>
          <c:showLegendKey val="0"/>
          <c:showVal val="0"/>
          <c:showCatName val="0"/>
          <c:showSerName val="0"/>
          <c:showPercent val="0"/>
          <c:showBubbleSize val="0"/>
        </c:dLbls>
        <c:gapWidth val="182"/>
        <c:axId val="375829568"/>
        <c:axId val="375831368"/>
      </c:barChart>
      <c:catAx>
        <c:axId val="3758295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de-DE"/>
          </a:p>
        </c:txPr>
        <c:crossAx val="375831368"/>
        <c:crosses val="autoZero"/>
        <c:auto val="1"/>
        <c:lblAlgn val="ctr"/>
        <c:lblOffset val="100"/>
        <c:noMultiLvlLbl val="0"/>
      </c:catAx>
      <c:valAx>
        <c:axId val="375831368"/>
        <c:scaling>
          <c:orientation val="minMax"/>
        </c:scaling>
        <c:delete val="1"/>
        <c:axPos val="b"/>
        <c:numFmt formatCode="0.0%" sourceLinked="1"/>
        <c:majorTickMark val="none"/>
        <c:minorTickMark val="none"/>
        <c:tickLblPos val="nextTo"/>
        <c:crossAx val="375829568"/>
        <c:crosses val="autoZero"/>
        <c:crossBetween val="between"/>
      </c:valAx>
      <c:spPr>
        <a:noFill/>
        <a:ln>
          <a:noFill/>
        </a:ln>
        <a:effectLst/>
      </c:spPr>
    </c:plotArea>
    <c:plotVisOnly val="1"/>
    <c:dispBlanksAs val="gap"/>
    <c:showDLblsOverMax val="0"/>
  </c:chart>
  <c:spPr>
    <a:noFill/>
    <a:ln>
      <a:noFill/>
    </a:ln>
    <a:effectLst/>
  </c:spPr>
  <c:txPr>
    <a:bodyPr/>
    <a:lstStyle/>
    <a:p>
      <a:pPr>
        <a:defRPr sz="1200">
          <a:solidFill>
            <a:sysClr val="windowText" lastClr="000000"/>
          </a:solidFill>
        </a:defRPr>
      </a:pPr>
      <a:endParaRPr lang="de-DE"/>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32262614535743123"/>
          <c:y val="0.11034996391039055"/>
          <c:w val="0.48671434310086015"/>
          <c:h val="0.68545269425436128"/>
        </c:manualLayout>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Mitgliedschaft_kollReg!$A$25:$A$31</c:f>
              <c:strCache>
                <c:ptCount val="7"/>
                <c:pt idx="0">
                  <c:v>Keine Angabe</c:v>
                </c:pt>
                <c:pt idx="1">
                  <c:v>weiß nicht</c:v>
                </c:pt>
                <c:pt idx="2">
                  <c:v>Keine</c:v>
                </c:pt>
                <c:pt idx="3">
                  <c:v>Etwas anderes</c:v>
                </c:pt>
                <c:pt idx="4">
                  <c:v>Verbindliche Regelungen für Honorarhöhen</c:v>
                </c:pt>
                <c:pt idx="5">
                  <c:v>Andere Vereinbarungen für arbeitnehmerähnliche Personen</c:v>
                </c:pt>
                <c:pt idx="6">
                  <c:v>Tarifvertrag für arbeitnehmerähnliche Personen</c:v>
                </c:pt>
              </c:strCache>
              <c:extLst xmlns:c15="http://schemas.microsoft.com/office/drawing/2012/chart"/>
            </c:strRef>
          </c:cat>
          <c:val>
            <c:numRef>
              <c:f>Mitgliedschaft_kollReg!$B$25:$B$31</c:f>
              <c:numCache>
                <c:formatCode>0.0%</c:formatCode>
                <c:ptCount val="7"/>
                <c:pt idx="0">
                  <c:v>4.0000000000000001E-3</c:v>
                </c:pt>
                <c:pt idx="1">
                  <c:v>0.123</c:v>
                </c:pt>
                <c:pt idx="2">
                  <c:v>0.57599999999999996</c:v>
                </c:pt>
                <c:pt idx="3">
                  <c:v>0.10100000000000001</c:v>
                </c:pt>
                <c:pt idx="4">
                  <c:v>0.13500000000000001</c:v>
                </c:pt>
                <c:pt idx="5">
                  <c:v>2.7E-2</c:v>
                </c:pt>
                <c:pt idx="6">
                  <c:v>6.8000000000000005E-2</c:v>
                </c:pt>
              </c:numCache>
            </c:numRef>
          </c:val>
          <c:extLst>
            <c:ext xmlns:c16="http://schemas.microsoft.com/office/drawing/2014/chart" uri="{C3380CC4-5D6E-409C-BE32-E72D297353CC}">
              <c16:uniqueId val="{00000000-1F4F-4572-A4B4-237E1DF6CA2D}"/>
            </c:ext>
          </c:extLst>
        </c:ser>
        <c:dLbls>
          <c:showLegendKey val="0"/>
          <c:showVal val="0"/>
          <c:showCatName val="0"/>
          <c:showSerName val="0"/>
          <c:showPercent val="0"/>
          <c:showBubbleSize val="0"/>
        </c:dLbls>
        <c:gapWidth val="182"/>
        <c:axId val="375829568"/>
        <c:axId val="375831368"/>
      </c:barChart>
      <c:catAx>
        <c:axId val="3758295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de-DE"/>
          </a:p>
        </c:txPr>
        <c:crossAx val="375831368"/>
        <c:crosses val="autoZero"/>
        <c:auto val="1"/>
        <c:lblAlgn val="ctr"/>
        <c:lblOffset val="100"/>
        <c:noMultiLvlLbl val="0"/>
      </c:catAx>
      <c:valAx>
        <c:axId val="375831368"/>
        <c:scaling>
          <c:orientation val="minMax"/>
        </c:scaling>
        <c:delete val="1"/>
        <c:axPos val="b"/>
        <c:numFmt formatCode="0.0%" sourceLinked="1"/>
        <c:majorTickMark val="none"/>
        <c:minorTickMark val="none"/>
        <c:tickLblPos val="nextTo"/>
        <c:crossAx val="375829568"/>
        <c:crosses val="autoZero"/>
        <c:crossBetween val="between"/>
      </c:valAx>
      <c:spPr>
        <a:noFill/>
        <a:ln>
          <a:noFill/>
        </a:ln>
        <a:effectLst/>
      </c:spPr>
    </c:plotArea>
    <c:plotVisOnly val="1"/>
    <c:dispBlanksAs val="gap"/>
    <c:showDLblsOverMax val="0"/>
  </c:chart>
  <c:spPr>
    <a:noFill/>
    <a:ln>
      <a:noFill/>
    </a:ln>
    <a:effectLst/>
  </c:spPr>
  <c:txPr>
    <a:bodyPr/>
    <a:lstStyle/>
    <a:p>
      <a:pPr>
        <a:defRPr sz="1200">
          <a:solidFill>
            <a:sysClr val="windowText" lastClr="000000"/>
          </a:solidFill>
        </a:defRPr>
      </a:pPr>
      <a:endParaRPr lang="de-DE"/>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2.591283863368669E-2"/>
          <c:y val="0.14540747800747142"/>
          <c:w val="0.94817432273262658"/>
          <c:h val="0.61211665078165223"/>
        </c:manualLayout>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Einkommen!$B$7:$K$7</c:f>
              <c:strCache>
                <c:ptCount val="10"/>
                <c:pt idx="0">
                  <c:v>bis 6.000 €</c:v>
                </c:pt>
                <c:pt idx="1">
                  <c:v>6.000 bis 12.000 €</c:v>
                </c:pt>
                <c:pt idx="2">
                  <c:v>12.000 bis 18.000 €</c:v>
                </c:pt>
                <c:pt idx="3">
                  <c:v>18.000 bis 24.000 €</c:v>
                </c:pt>
                <c:pt idx="4">
                  <c:v>24.000 bis 30.000 €</c:v>
                </c:pt>
                <c:pt idx="5">
                  <c:v>30.000 bis 36.000 €</c:v>
                </c:pt>
                <c:pt idx="6">
                  <c:v>36.000 bis 48.000 €</c:v>
                </c:pt>
                <c:pt idx="7">
                  <c:v>48.000 bis 60.000 €</c:v>
                </c:pt>
                <c:pt idx="8">
                  <c:v>60.000 bis 90.000 €</c:v>
                </c:pt>
                <c:pt idx="9">
                  <c:v>90.000 und mehr</c:v>
                </c:pt>
              </c:strCache>
              <c:extLst xmlns:c15="http://schemas.microsoft.com/office/drawing/2012/chart"/>
            </c:strRef>
          </c:cat>
          <c:val>
            <c:numRef>
              <c:f>Einkommen!$B$8:$K$8</c:f>
              <c:numCache>
                <c:formatCode>0.0%</c:formatCode>
                <c:ptCount val="10"/>
                <c:pt idx="0">
                  <c:v>9.6000000000000002E-2</c:v>
                </c:pt>
                <c:pt idx="1">
                  <c:v>0.13500000000000001</c:v>
                </c:pt>
                <c:pt idx="2">
                  <c:v>0.155</c:v>
                </c:pt>
                <c:pt idx="3">
                  <c:v>0.185</c:v>
                </c:pt>
                <c:pt idx="4">
                  <c:v>0.111</c:v>
                </c:pt>
                <c:pt idx="5">
                  <c:v>8.5000000000000006E-2</c:v>
                </c:pt>
                <c:pt idx="6">
                  <c:v>9.7000000000000003E-2</c:v>
                </c:pt>
                <c:pt idx="7">
                  <c:v>6.7000000000000004E-2</c:v>
                </c:pt>
                <c:pt idx="8">
                  <c:v>4.5999999999999999E-2</c:v>
                </c:pt>
                <c:pt idx="9">
                  <c:v>2.3E-2</c:v>
                </c:pt>
              </c:numCache>
            </c:numRef>
          </c:val>
          <c:extLst>
            <c:ext xmlns:c15="http://schemas.microsoft.com/office/drawing/2012/chart" uri="{02D57815-91ED-43cb-92C2-25804820EDAC}">
              <c15:filteredSeriesTitle>
                <c15:tx>
                  <c:strRef>
                    <c:extLst>
                      <c:ext uri="{02D57815-91ED-43cb-92C2-25804820EDAC}">
                        <c15:formulaRef>
                          <c15:sqref>Einkommen!$A$8</c15:sqref>
                        </c15:formulaRef>
                      </c:ext>
                    </c:extLst>
                    <c:strCache>
                      <c:ptCount val="1"/>
                      <c:pt idx="0">
                        <c:v>Wie hoch ist Ihr jährliches Einkommen aus Ihrer selbstständigen Tätigkeit?</c:v>
                      </c:pt>
                    </c:strCache>
                  </c:strRef>
                </c15:tx>
              </c15:filteredSeriesTitle>
            </c:ext>
            <c:ext xmlns:c16="http://schemas.microsoft.com/office/drawing/2014/chart" uri="{C3380CC4-5D6E-409C-BE32-E72D297353CC}">
              <c16:uniqueId val="{00000000-14D6-40D4-A2A9-6264FF10A7DE}"/>
            </c:ext>
          </c:extLst>
        </c:ser>
        <c:dLbls>
          <c:showLegendKey val="0"/>
          <c:showVal val="0"/>
          <c:showCatName val="0"/>
          <c:showSerName val="0"/>
          <c:showPercent val="0"/>
          <c:showBubbleSize val="0"/>
        </c:dLbls>
        <c:gapWidth val="219"/>
        <c:overlap val="-27"/>
        <c:axId val="810576160"/>
        <c:axId val="810577600"/>
      </c:barChart>
      <c:catAx>
        <c:axId val="81057616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de-DE"/>
          </a:p>
        </c:txPr>
        <c:crossAx val="810577600"/>
        <c:crosses val="autoZero"/>
        <c:auto val="1"/>
        <c:lblAlgn val="ctr"/>
        <c:lblOffset val="100"/>
        <c:noMultiLvlLbl val="0"/>
      </c:catAx>
      <c:valAx>
        <c:axId val="810577600"/>
        <c:scaling>
          <c:orientation val="minMax"/>
        </c:scaling>
        <c:delete val="1"/>
        <c:axPos val="l"/>
        <c:numFmt formatCode="0.0%" sourceLinked="1"/>
        <c:majorTickMark val="out"/>
        <c:minorTickMark val="none"/>
        <c:tickLblPos val="nextTo"/>
        <c:crossAx val="810576160"/>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de-DE"/>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5035279796999923"/>
          <c:y val="0.13121329956778252"/>
          <c:w val="0.47307352179628476"/>
          <c:h val="0.68545269425436128"/>
        </c:manualLayout>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ysClr val="windowText" lastClr="000000"/>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Absicherung!$A$27:$A$34</c:f>
              <c:strCache>
                <c:ptCount val="8"/>
                <c:pt idx="0">
                  <c:v>Gar nicht</c:v>
                </c:pt>
                <c:pt idx="1">
                  <c:v>Ich bin über ein Angestelltenverhältnis privat versichert</c:v>
                </c:pt>
                <c:pt idx="2">
                  <c:v>Ich bin familienversichert in einer gesetzlichen Krankenkasse</c:v>
                </c:pt>
                <c:pt idx="3">
                  <c:v>Ich bin anderweitig krankenversichert (z.B. als Rentner*in, Student*in, über den Bezug von Transferleistungen)</c:v>
                </c:pt>
                <c:pt idx="4">
                  <c:v>Ich bin über ein Angestelltenverhältnis gesetzlich versichert</c:v>
                </c:pt>
                <c:pt idx="5">
                  <c:v>Ich bin als Selbstständige*r privat krankenversichert</c:v>
                </c:pt>
                <c:pt idx="6">
                  <c:v>Ich bin als Selbstständige*r freiwillig gesetzlich versichert?</c:v>
                </c:pt>
                <c:pt idx="7">
                  <c:v>Ich bin über die Künstlersozialkasse krankenversichert</c:v>
                </c:pt>
              </c:strCache>
              <c:extLst xmlns:c15="http://schemas.microsoft.com/office/drawing/2012/chart"/>
            </c:strRef>
          </c:cat>
          <c:val>
            <c:numRef>
              <c:f>Absicherung!$B$27:$B$34</c:f>
              <c:numCache>
                <c:formatCode>0.0%</c:formatCode>
                <c:ptCount val="8"/>
                <c:pt idx="0">
                  <c:v>2E-3</c:v>
                </c:pt>
                <c:pt idx="1">
                  <c:v>2E-3</c:v>
                </c:pt>
                <c:pt idx="2">
                  <c:v>1.6E-2</c:v>
                </c:pt>
                <c:pt idx="3">
                  <c:v>4.1000000000000002E-2</c:v>
                </c:pt>
                <c:pt idx="4">
                  <c:v>8.5000000000000006E-2</c:v>
                </c:pt>
                <c:pt idx="5">
                  <c:v>8.6999999999999994E-2</c:v>
                </c:pt>
                <c:pt idx="6">
                  <c:v>0.34799999999999998</c:v>
                </c:pt>
                <c:pt idx="7">
                  <c:v>0.41899999999999998</c:v>
                </c:pt>
              </c:numCache>
            </c:numRef>
          </c:val>
          <c:extLst>
            <c:ext xmlns:c16="http://schemas.microsoft.com/office/drawing/2014/chart" uri="{C3380CC4-5D6E-409C-BE32-E72D297353CC}">
              <c16:uniqueId val="{00000000-B0D6-47BC-8C01-AFD23EAB0684}"/>
            </c:ext>
          </c:extLst>
        </c:ser>
        <c:dLbls>
          <c:showLegendKey val="0"/>
          <c:showVal val="0"/>
          <c:showCatName val="0"/>
          <c:showSerName val="0"/>
          <c:showPercent val="0"/>
          <c:showBubbleSize val="0"/>
        </c:dLbls>
        <c:gapWidth val="182"/>
        <c:axId val="375829568"/>
        <c:axId val="375831368"/>
      </c:barChart>
      <c:catAx>
        <c:axId val="3758295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de-DE"/>
          </a:p>
        </c:txPr>
        <c:crossAx val="375831368"/>
        <c:crosses val="autoZero"/>
        <c:auto val="1"/>
        <c:lblAlgn val="ctr"/>
        <c:lblOffset val="100"/>
        <c:noMultiLvlLbl val="0"/>
      </c:catAx>
      <c:valAx>
        <c:axId val="375831368"/>
        <c:scaling>
          <c:orientation val="minMax"/>
        </c:scaling>
        <c:delete val="1"/>
        <c:axPos val="b"/>
        <c:numFmt formatCode="0.0%" sourceLinked="1"/>
        <c:majorTickMark val="none"/>
        <c:minorTickMark val="none"/>
        <c:tickLblPos val="nextTo"/>
        <c:crossAx val="375829568"/>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ysClr val="windowText" lastClr="000000"/>
          </a:solidFill>
        </a:defRPr>
      </a:pPr>
      <a:endParaRPr lang="de-DE"/>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5004140479162148"/>
          <c:y val="0.14372023769601203"/>
          <c:w val="0.47307352179628476"/>
          <c:h val="0.68545269425436128"/>
        </c:manualLayout>
      </c:layout>
      <c:barChart>
        <c:barDir val="bar"/>
        <c:grouping val="clustered"/>
        <c:varyColors val="0"/>
        <c:ser>
          <c:idx val="0"/>
          <c:order val="0"/>
          <c:spPr>
            <a:solidFill>
              <a:schemeClr val="accent1"/>
            </a:solidFill>
            <a:ln>
              <a:noFill/>
            </a:ln>
            <a:effectLst/>
          </c:spPr>
          <c:invertIfNegative val="0"/>
          <c:dLbls>
            <c:dLbl>
              <c:idx val="0"/>
              <c:tx>
                <c:rich>
                  <a:bodyPr/>
                  <a:lstStyle/>
                  <a:p>
                    <a:fld id="{0C49CCF1-3E0E-4768-91AE-4BC30D170084}" type="VALUE">
                      <a:rPr lang="en-US" b="0">
                        <a:solidFill>
                          <a:schemeClr val="tx1"/>
                        </a:solidFill>
                      </a:rPr>
                      <a:pPr/>
                      <a:t>[WERT]</a:t>
                    </a:fld>
                    <a:endParaRPr lang="de-DE"/>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94D7-47E0-8B6A-92ACA0A81DD4}"/>
                </c:ext>
              </c:extLst>
            </c:dLbl>
            <c:dLbl>
              <c:idx val="4"/>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extLst>
                <c:ext xmlns:c16="http://schemas.microsoft.com/office/drawing/2014/chart" uri="{C3380CC4-5D6E-409C-BE32-E72D297353CC}">
                  <c16:uniqueId val="{00000002-7563-4A3C-8753-DAF0DF95239B}"/>
                </c:ext>
              </c:extLst>
            </c:dLbl>
            <c:dLbl>
              <c:idx val="5"/>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extLst>
                <c:ext xmlns:c16="http://schemas.microsoft.com/office/drawing/2014/chart" uri="{C3380CC4-5D6E-409C-BE32-E72D297353CC}">
                  <c16:uniqueId val="{00000001-7563-4A3C-8753-DAF0DF95239B}"/>
                </c:ext>
              </c:extLst>
            </c:dLbl>
            <c:dLbl>
              <c:idx val="6"/>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extLst>
                <c:ext xmlns:c16="http://schemas.microsoft.com/office/drawing/2014/chart" uri="{C3380CC4-5D6E-409C-BE32-E72D297353CC}">
                  <c16:uniqueId val="{00000000-7563-4A3C-8753-DAF0DF95239B}"/>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Absicherung!$A$4:$A$10</c:f>
              <c:strCache>
                <c:ptCount val="7"/>
                <c:pt idx="0">
                  <c:v>Gar nicht</c:v>
                </c:pt>
                <c:pt idx="1">
                  <c:v>Ich bin über ein Berufsständisches Versorgungswerk rentenversichert.</c:v>
                </c:pt>
                <c:pt idx="2">
                  <c:v>Ich bin über ein Anstellungsverhältnis gesetzlich rentenversichert.</c:v>
                </c:pt>
                <c:pt idx="3">
                  <c:v>Ich bin als Selbstständige*r gesetzlich rentenversichert.</c:v>
                </c:pt>
                <c:pt idx="4">
                  <c:v>Ich bin als Selbstständige*r privat rentenversichert.</c:v>
                </c:pt>
                <c:pt idx="5">
                  <c:v>Ich bin über die Künstlersozialkasse rentenversichert.</c:v>
                </c:pt>
                <c:pt idx="6">
                  <c:v>Ich sorge anders privat vor, z.B. indem ich spare, Immobilien kaufe, in Wertpapiere investiere, eine Lebensversicherung abgeschlossen habe.</c:v>
                </c:pt>
              </c:strCache>
              <c:extLst xmlns:c15="http://schemas.microsoft.com/office/drawing/2012/chart"/>
            </c:strRef>
          </c:cat>
          <c:val>
            <c:numRef>
              <c:f>Absicherung!$B$4:$B$10</c:f>
              <c:numCache>
                <c:formatCode>0.0%</c:formatCode>
                <c:ptCount val="7"/>
                <c:pt idx="0">
                  <c:v>7.6999999999999999E-2</c:v>
                </c:pt>
                <c:pt idx="1">
                  <c:v>0.09</c:v>
                </c:pt>
                <c:pt idx="2">
                  <c:v>0.11</c:v>
                </c:pt>
                <c:pt idx="3">
                  <c:v>0.11</c:v>
                </c:pt>
                <c:pt idx="4">
                  <c:v>0.17499999999999999</c:v>
                </c:pt>
                <c:pt idx="5">
                  <c:v>0.48299999999999998</c:v>
                </c:pt>
                <c:pt idx="6">
                  <c:v>0.51100000000000001</c:v>
                </c:pt>
              </c:numCache>
            </c:numRef>
          </c:val>
          <c:extLst>
            <c:ext xmlns:c16="http://schemas.microsoft.com/office/drawing/2014/chart" uri="{C3380CC4-5D6E-409C-BE32-E72D297353CC}">
              <c16:uniqueId val="{00000000-94D7-47E0-8B6A-92ACA0A81DD4}"/>
            </c:ext>
          </c:extLst>
        </c:ser>
        <c:dLbls>
          <c:showLegendKey val="0"/>
          <c:showVal val="0"/>
          <c:showCatName val="0"/>
          <c:showSerName val="0"/>
          <c:showPercent val="0"/>
          <c:showBubbleSize val="0"/>
        </c:dLbls>
        <c:gapWidth val="182"/>
        <c:axId val="375829568"/>
        <c:axId val="375831368"/>
      </c:barChart>
      <c:catAx>
        <c:axId val="3758295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de-DE"/>
          </a:p>
        </c:txPr>
        <c:crossAx val="375831368"/>
        <c:crosses val="autoZero"/>
        <c:auto val="1"/>
        <c:lblAlgn val="ctr"/>
        <c:lblOffset val="100"/>
        <c:noMultiLvlLbl val="0"/>
      </c:catAx>
      <c:valAx>
        <c:axId val="375831368"/>
        <c:scaling>
          <c:orientation val="minMax"/>
        </c:scaling>
        <c:delete val="1"/>
        <c:axPos val="b"/>
        <c:numFmt formatCode="0.0%" sourceLinked="1"/>
        <c:majorTickMark val="none"/>
        <c:minorTickMark val="none"/>
        <c:tickLblPos val="nextTo"/>
        <c:crossAx val="375829568"/>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ysClr val="windowText" lastClr="000000"/>
          </a:solidFill>
        </a:defRPr>
      </a:pPr>
      <a:endParaRPr lang="de-DE"/>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0.50875669350436037"/>
          <c:y val="5.2824927799364534E-2"/>
          <c:w val="0.47265440105239215"/>
          <c:h val="0.68647481348012507"/>
        </c:manualLayout>
      </c:layout>
      <c:barChart>
        <c:barDir val="bar"/>
        <c:grouping val="percentStacked"/>
        <c:varyColors val="0"/>
        <c:ser>
          <c:idx val="0"/>
          <c:order val="0"/>
          <c:tx>
            <c:strRef>
              <c:f>Ressourcen!$B$38</c:f>
              <c:strCache>
                <c:ptCount val="1"/>
                <c:pt idx="0">
                  <c:v>in sehr hohem Maß</c:v>
                </c:pt>
              </c:strCache>
            </c:strRef>
          </c:tx>
          <c:spPr>
            <a:solidFill>
              <a:schemeClr val="accent2">
                <a:tint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Ressourcen!$A$39:$A$41</c:f>
              <c:strCache>
                <c:ptCount val="3"/>
                <c:pt idx="0">
                  <c:v>Inwieweit identifizieren Sie sich mit Ihrer Arbeit?</c:v>
                </c:pt>
                <c:pt idx="1">
                  <c:v>Haben Sie in der Regel den Eindruck, dass Sie durch Ihre Arbeit einen wichtigen Beitrag für Ihre Auftraggebenden bzw. Kund*innen leisten?</c:v>
                </c:pt>
                <c:pt idx="2">
                  <c:v>Haben Sie den Eindruck, dass Sie mit Ihrer Arbeit einen wichtigen Beitrag für die Gesellschaft leisten?</c:v>
                </c:pt>
              </c:strCache>
            </c:strRef>
          </c:cat>
          <c:val>
            <c:numRef>
              <c:f>Ressourcen!$B$39:$B$41</c:f>
              <c:numCache>
                <c:formatCode>0.0%</c:formatCode>
                <c:ptCount val="3"/>
                <c:pt idx="0">
                  <c:v>0.52800000000000002</c:v>
                </c:pt>
                <c:pt idx="1">
                  <c:v>0.39500000000000002</c:v>
                </c:pt>
                <c:pt idx="2">
                  <c:v>0.27600000000000002</c:v>
                </c:pt>
              </c:numCache>
            </c:numRef>
          </c:val>
          <c:extLst>
            <c:ext xmlns:c16="http://schemas.microsoft.com/office/drawing/2014/chart" uri="{C3380CC4-5D6E-409C-BE32-E72D297353CC}">
              <c16:uniqueId val="{00000000-38AF-48DD-8495-0687C77CD6CA}"/>
            </c:ext>
          </c:extLst>
        </c:ser>
        <c:ser>
          <c:idx val="1"/>
          <c:order val="1"/>
          <c:tx>
            <c:strRef>
              <c:f>Ressourcen!$C$38</c:f>
              <c:strCache>
                <c:ptCount val="1"/>
                <c:pt idx="0">
                  <c:v>in hohem Maß</c:v>
                </c:pt>
              </c:strCache>
            </c:strRef>
          </c:tx>
          <c:spPr>
            <a:solidFill>
              <a:schemeClr val="accent2">
                <a:tint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Ressourcen!$A$39:$A$41</c:f>
              <c:strCache>
                <c:ptCount val="3"/>
                <c:pt idx="0">
                  <c:v>Inwieweit identifizieren Sie sich mit Ihrer Arbeit?</c:v>
                </c:pt>
                <c:pt idx="1">
                  <c:v>Haben Sie in der Regel den Eindruck, dass Sie durch Ihre Arbeit einen wichtigen Beitrag für Ihre Auftraggebenden bzw. Kund*innen leisten?</c:v>
                </c:pt>
                <c:pt idx="2">
                  <c:v>Haben Sie den Eindruck, dass Sie mit Ihrer Arbeit einen wichtigen Beitrag für die Gesellschaft leisten?</c:v>
                </c:pt>
              </c:strCache>
            </c:strRef>
          </c:cat>
          <c:val>
            <c:numRef>
              <c:f>Ressourcen!$C$39:$C$41</c:f>
              <c:numCache>
                <c:formatCode>0.0%</c:formatCode>
                <c:ptCount val="3"/>
                <c:pt idx="0">
                  <c:v>0.41199999999999998</c:v>
                </c:pt>
                <c:pt idx="1">
                  <c:v>0.51300000000000001</c:v>
                </c:pt>
                <c:pt idx="2">
                  <c:v>0.44</c:v>
                </c:pt>
              </c:numCache>
            </c:numRef>
          </c:val>
          <c:extLst>
            <c:ext xmlns:c16="http://schemas.microsoft.com/office/drawing/2014/chart" uri="{C3380CC4-5D6E-409C-BE32-E72D297353CC}">
              <c16:uniqueId val="{00000001-38AF-48DD-8495-0687C77CD6CA}"/>
            </c:ext>
          </c:extLst>
        </c:ser>
        <c:ser>
          <c:idx val="2"/>
          <c:order val="2"/>
          <c:tx>
            <c:strRef>
              <c:f>Ressourcen!$D$38</c:f>
              <c:strCache>
                <c:ptCount val="1"/>
                <c:pt idx="0">
                  <c:v>in geringem Maß</c:v>
                </c:pt>
              </c:strCache>
            </c:strRef>
          </c:tx>
          <c:spPr>
            <a:solidFill>
              <a:schemeClr val="accent2">
                <a:shade val="86000"/>
              </a:schemeClr>
            </a:solidFill>
            <a:ln>
              <a:noFill/>
            </a:ln>
            <a:effectLst/>
          </c:spPr>
          <c:invertIfNegative val="0"/>
          <c:dLbls>
            <c:dLbl>
              <c:idx val="0"/>
              <c:layout>
                <c:manualLayout>
                  <c:x val="7.7431361485388829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8AF-48DD-8495-0687C77CD6C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Ressourcen!$A$39:$A$41</c:f>
              <c:strCache>
                <c:ptCount val="3"/>
                <c:pt idx="0">
                  <c:v>Inwieweit identifizieren Sie sich mit Ihrer Arbeit?</c:v>
                </c:pt>
                <c:pt idx="1">
                  <c:v>Haben Sie in der Regel den Eindruck, dass Sie durch Ihre Arbeit einen wichtigen Beitrag für Ihre Auftraggebenden bzw. Kund*innen leisten?</c:v>
                </c:pt>
                <c:pt idx="2">
                  <c:v>Haben Sie den Eindruck, dass Sie mit Ihrer Arbeit einen wichtigen Beitrag für die Gesellschaft leisten?</c:v>
                </c:pt>
              </c:strCache>
            </c:strRef>
          </c:cat>
          <c:val>
            <c:numRef>
              <c:f>Ressourcen!$D$39:$D$41</c:f>
              <c:numCache>
                <c:formatCode>0.0%</c:formatCode>
                <c:ptCount val="3"/>
                <c:pt idx="0">
                  <c:v>5.7000000000000002E-2</c:v>
                </c:pt>
                <c:pt idx="1">
                  <c:v>8.5999999999999993E-2</c:v>
                </c:pt>
                <c:pt idx="2">
                  <c:v>0.25900000000000001</c:v>
                </c:pt>
              </c:numCache>
            </c:numRef>
          </c:val>
          <c:extLst>
            <c:ext xmlns:c16="http://schemas.microsoft.com/office/drawing/2014/chart" uri="{C3380CC4-5D6E-409C-BE32-E72D297353CC}">
              <c16:uniqueId val="{00000002-38AF-48DD-8495-0687C77CD6CA}"/>
            </c:ext>
          </c:extLst>
        </c:ser>
        <c:ser>
          <c:idx val="3"/>
          <c:order val="3"/>
          <c:tx>
            <c:strRef>
              <c:f>Ressourcen!$E$38</c:f>
              <c:strCache>
                <c:ptCount val="1"/>
                <c:pt idx="0">
                  <c:v>gar nicht</c:v>
                </c:pt>
              </c:strCache>
            </c:strRef>
          </c:tx>
          <c:spPr>
            <a:solidFill>
              <a:schemeClr val="accent2">
                <a:shade val="58000"/>
              </a:schemeClr>
            </a:solidFill>
            <a:ln>
              <a:noFill/>
            </a:ln>
            <a:effectLst/>
          </c:spPr>
          <c:invertIfNegative val="0"/>
          <c:dLbls>
            <c:dLbl>
              <c:idx val="0"/>
              <c:layout>
                <c:manualLayout>
                  <c:x val="-1.470325305520412E-16"/>
                  <c:y val="-7.742413183273512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8AF-48DD-8495-0687C77CD6CA}"/>
                </c:ext>
              </c:extLst>
            </c:dLbl>
            <c:dLbl>
              <c:idx val="1"/>
              <c:layout>
                <c:manualLayout>
                  <c:x val="-6.0150366443610373E-3"/>
                  <c:y val="-7.038557439339550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8AF-48DD-8495-0687C77CD6CA}"/>
                </c:ext>
              </c:extLst>
            </c:dLbl>
            <c:dLbl>
              <c:idx val="2"/>
              <c:layout>
                <c:manualLayout>
                  <c:x val="-6.0150366443610373E-3"/>
                  <c:y val="-7.3904853113065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8AF-48DD-8495-0687C77CD6C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Ressourcen!$A$39:$A$41</c:f>
              <c:strCache>
                <c:ptCount val="3"/>
                <c:pt idx="0">
                  <c:v>Inwieweit identifizieren Sie sich mit Ihrer Arbeit?</c:v>
                </c:pt>
                <c:pt idx="1">
                  <c:v>Haben Sie in der Regel den Eindruck, dass Sie durch Ihre Arbeit einen wichtigen Beitrag für Ihre Auftraggebenden bzw. Kund*innen leisten?</c:v>
                </c:pt>
                <c:pt idx="2">
                  <c:v>Haben Sie den Eindruck, dass Sie mit Ihrer Arbeit einen wichtigen Beitrag für die Gesellschaft leisten?</c:v>
                </c:pt>
              </c:strCache>
            </c:strRef>
          </c:cat>
          <c:val>
            <c:numRef>
              <c:f>Ressourcen!$E$39:$E$41</c:f>
              <c:numCache>
                <c:formatCode>0.0%</c:formatCode>
                <c:ptCount val="3"/>
                <c:pt idx="0">
                  <c:v>3.0000000000000001E-3</c:v>
                </c:pt>
                <c:pt idx="1">
                  <c:v>6.0000000000000001E-3</c:v>
                </c:pt>
                <c:pt idx="2">
                  <c:v>2.5000000000000001E-2</c:v>
                </c:pt>
              </c:numCache>
            </c:numRef>
          </c:val>
          <c:extLst>
            <c:ext xmlns:c16="http://schemas.microsoft.com/office/drawing/2014/chart" uri="{C3380CC4-5D6E-409C-BE32-E72D297353CC}">
              <c16:uniqueId val="{00000003-38AF-48DD-8495-0687C77CD6CA}"/>
            </c:ext>
          </c:extLst>
        </c:ser>
        <c:dLbls>
          <c:showLegendKey val="0"/>
          <c:showVal val="0"/>
          <c:showCatName val="0"/>
          <c:showSerName val="0"/>
          <c:showPercent val="0"/>
          <c:showBubbleSize val="0"/>
        </c:dLbls>
        <c:gapWidth val="150"/>
        <c:overlap val="100"/>
        <c:axId val="880706472"/>
        <c:axId val="880705392"/>
      </c:barChart>
      <c:catAx>
        <c:axId val="880706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880705392"/>
        <c:crosses val="autoZero"/>
        <c:auto val="1"/>
        <c:lblAlgn val="ctr"/>
        <c:lblOffset val="100"/>
        <c:noMultiLvlLbl val="0"/>
      </c:catAx>
      <c:valAx>
        <c:axId val="880705392"/>
        <c:scaling>
          <c:orientation val="minMax"/>
        </c:scaling>
        <c:delete val="1"/>
        <c:axPos val="b"/>
        <c:numFmt formatCode="0%" sourceLinked="1"/>
        <c:majorTickMark val="none"/>
        <c:minorTickMark val="none"/>
        <c:tickLblPos val="nextTo"/>
        <c:crossAx val="880706472"/>
        <c:crosses val="autoZero"/>
        <c:crossBetween val="between"/>
      </c:valAx>
      <c:spPr>
        <a:noFill/>
        <a:ln>
          <a:noFill/>
        </a:ln>
        <a:effectLst/>
      </c:spPr>
    </c:plotArea>
    <c:legend>
      <c:legendPos val="b"/>
      <c:layout>
        <c:manualLayout>
          <c:xMode val="edge"/>
          <c:yMode val="edge"/>
          <c:x val="9.6211695188886365E-2"/>
          <c:y val="0.78405486731869889"/>
          <c:w val="0.82762673177009738"/>
          <c:h val="7.2018298032473796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chart>
  <c:spPr>
    <a:noFill/>
    <a:ln>
      <a:noFill/>
    </a:ln>
    <a:effectLst/>
  </c:spPr>
  <c:txPr>
    <a:bodyPr/>
    <a:lstStyle/>
    <a:p>
      <a:pPr>
        <a:defRPr/>
      </a:pPr>
      <a:endParaRPr lang="de-DE"/>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0.50990617777770431"/>
          <c:y val="3.781003825390699E-2"/>
          <c:w val="0.46910555266680981"/>
          <c:h val="0.83327992473718371"/>
        </c:manualLayout>
      </c:layout>
      <c:barChart>
        <c:barDir val="bar"/>
        <c:grouping val="percentStacked"/>
        <c:varyColors val="0"/>
        <c:ser>
          <c:idx val="0"/>
          <c:order val="0"/>
          <c:tx>
            <c:strRef>
              <c:f>Ressourcen!$B$3</c:f>
              <c:strCache>
                <c:ptCount val="1"/>
                <c:pt idx="0">
                  <c:v>in sehr hohem Maß</c:v>
                </c:pt>
              </c:strCache>
            </c:strRef>
          </c:tx>
          <c:spPr>
            <a:solidFill>
              <a:schemeClr val="accent2">
                <a:tint val="58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Ressourcen!$A$4:$A$8</c:f>
              <c:strCache>
                <c:ptCount val="5"/>
                <c:pt idx="0">
                  <c:v>Können Sie selbst entscheiden, wie Sie bei der Bearbeitung eines Auftrags vorgehen?</c:v>
                </c:pt>
                <c:pt idx="1">
                  <c:v>Inwieweit haben Sie inhaltliche Gestaltungsspielräume im Rahmen Ihrer Aufträge?</c:v>
                </c:pt>
                <c:pt idx="2">
                  <c:v>Können Sie selbst entscheiden, wie Sie Ihre Arbeit planen und einteilen?</c:v>
                </c:pt>
                <c:pt idx="3">
                  <c:v>Inwieweit haben Sie Spielraum, Ihre Arbeitsmenge selbst zu bestimmen, indem Sie z.B. Aufträge ablehnen?</c:v>
                </c:pt>
                <c:pt idx="4">
                  <c:v>Inwiefern können Sie im Rahmen Ihrer Selbstständigkeit Ihre Arbeitszeit nach Ihren Bedürfnissen richten? (z.B. Vereinbarkeit mit Privatleben, Ihrer "inneren Uhr")</c:v>
                </c:pt>
              </c:strCache>
            </c:strRef>
          </c:cat>
          <c:val>
            <c:numRef>
              <c:f>Ressourcen!$B$4:$B$8</c:f>
              <c:numCache>
                <c:formatCode>0.0%</c:formatCode>
                <c:ptCount val="5"/>
                <c:pt idx="0">
                  <c:v>0.35199999999999998</c:v>
                </c:pt>
                <c:pt idx="1">
                  <c:v>0.22600000000000001</c:v>
                </c:pt>
                <c:pt idx="2">
                  <c:v>0.33500000000000002</c:v>
                </c:pt>
                <c:pt idx="3">
                  <c:v>0.21099999999999999</c:v>
                </c:pt>
                <c:pt idx="4">
                  <c:v>0.25800000000000001</c:v>
                </c:pt>
              </c:numCache>
            </c:numRef>
          </c:val>
          <c:extLst>
            <c:ext xmlns:c16="http://schemas.microsoft.com/office/drawing/2014/chart" uri="{C3380CC4-5D6E-409C-BE32-E72D297353CC}">
              <c16:uniqueId val="{00000000-AFEE-438B-BC07-291DEF6347F0}"/>
            </c:ext>
          </c:extLst>
        </c:ser>
        <c:ser>
          <c:idx val="1"/>
          <c:order val="1"/>
          <c:tx>
            <c:strRef>
              <c:f>Ressourcen!$C$3</c:f>
              <c:strCache>
                <c:ptCount val="1"/>
                <c:pt idx="0">
                  <c:v>in hohem Maß</c:v>
                </c:pt>
              </c:strCache>
            </c:strRef>
          </c:tx>
          <c:spPr>
            <a:solidFill>
              <a:schemeClr val="accent2">
                <a:tint val="86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Ressourcen!$A$4:$A$8</c:f>
              <c:strCache>
                <c:ptCount val="5"/>
                <c:pt idx="0">
                  <c:v>Können Sie selbst entscheiden, wie Sie bei der Bearbeitung eines Auftrags vorgehen?</c:v>
                </c:pt>
                <c:pt idx="1">
                  <c:v>Inwieweit haben Sie inhaltliche Gestaltungsspielräume im Rahmen Ihrer Aufträge?</c:v>
                </c:pt>
                <c:pt idx="2">
                  <c:v>Können Sie selbst entscheiden, wie Sie Ihre Arbeit planen und einteilen?</c:v>
                </c:pt>
                <c:pt idx="3">
                  <c:v>Inwieweit haben Sie Spielraum, Ihre Arbeitsmenge selbst zu bestimmen, indem Sie z.B. Aufträge ablehnen?</c:v>
                </c:pt>
                <c:pt idx="4">
                  <c:v>Inwiefern können Sie im Rahmen Ihrer Selbstständigkeit Ihre Arbeitszeit nach Ihren Bedürfnissen richten? (z.B. Vereinbarkeit mit Privatleben, Ihrer "inneren Uhr")</c:v>
                </c:pt>
              </c:strCache>
            </c:strRef>
          </c:cat>
          <c:val>
            <c:numRef>
              <c:f>Ressourcen!$C$4:$C$8</c:f>
              <c:numCache>
                <c:formatCode>0.0%</c:formatCode>
                <c:ptCount val="5"/>
                <c:pt idx="0">
                  <c:v>0.49399999999999999</c:v>
                </c:pt>
                <c:pt idx="1">
                  <c:v>0.53600000000000003</c:v>
                </c:pt>
                <c:pt idx="2">
                  <c:v>0.49099999999999999</c:v>
                </c:pt>
                <c:pt idx="3">
                  <c:v>0.41399999999999998</c:v>
                </c:pt>
                <c:pt idx="4">
                  <c:v>0.50600000000000001</c:v>
                </c:pt>
              </c:numCache>
            </c:numRef>
          </c:val>
          <c:extLst>
            <c:ext xmlns:c16="http://schemas.microsoft.com/office/drawing/2014/chart" uri="{C3380CC4-5D6E-409C-BE32-E72D297353CC}">
              <c16:uniqueId val="{00000001-AFEE-438B-BC07-291DEF6347F0}"/>
            </c:ext>
          </c:extLst>
        </c:ser>
        <c:ser>
          <c:idx val="2"/>
          <c:order val="2"/>
          <c:tx>
            <c:strRef>
              <c:f>Ressourcen!$D$3</c:f>
              <c:strCache>
                <c:ptCount val="1"/>
                <c:pt idx="0">
                  <c:v>in geringem Maß</c:v>
                </c:pt>
              </c:strCache>
            </c:strRef>
          </c:tx>
          <c:spPr>
            <a:solidFill>
              <a:schemeClr val="accent2">
                <a:shade val="86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Ressourcen!$A$4:$A$8</c:f>
              <c:strCache>
                <c:ptCount val="5"/>
                <c:pt idx="0">
                  <c:v>Können Sie selbst entscheiden, wie Sie bei der Bearbeitung eines Auftrags vorgehen?</c:v>
                </c:pt>
                <c:pt idx="1">
                  <c:v>Inwieweit haben Sie inhaltliche Gestaltungsspielräume im Rahmen Ihrer Aufträge?</c:v>
                </c:pt>
                <c:pt idx="2">
                  <c:v>Können Sie selbst entscheiden, wie Sie Ihre Arbeit planen und einteilen?</c:v>
                </c:pt>
                <c:pt idx="3">
                  <c:v>Inwieweit haben Sie Spielraum, Ihre Arbeitsmenge selbst zu bestimmen, indem Sie z.B. Aufträge ablehnen?</c:v>
                </c:pt>
                <c:pt idx="4">
                  <c:v>Inwiefern können Sie im Rahmen Ihrer Selbstständigkeit Ihre Arbeitszeit nach Ihren Bedürfnissen richten? (z.B. Vereinbarkeit mit Privatleben, Ihrer "inneren Uhr")</c:v>
                </c:pt>
              </c:strCache>
            </c:strRef>
          </c:cat>
          <c:val>
            <c:numRef>
              <c:f>Ressourcen!$D$4:$D$8</c:f>
              <c:numCache>
                <c:formatCode>0.0%</c:formatCode>
                <c:ptCount val="5"/>
                <c:pt idx="0">
                  <c:v>0.13400000000000001</c:v>
                </c:pt>
                <c:pt idx="1">
                  <c:v>0.21099999999999999</c:v>
                </c:pt>
                <c:pt idx="2">
                  <c:v>0.154</c:v>
                </c:pt>
                <c:pt idx="3">
                  <c:v>0.317</c:v>
                </c:pt>
                <c:pt idx="4">
                  <c:v>0.20799999999999999</c:v>
                </c:pt>
              </c:numCache>
            </c:numRef>
          </c:val>
          <c:extLst>
            <c:ext xmlns:c16="http://schemas.microsoft.com/office/drawing/2014/chart" uri="{C3380CC4-5D6E-409C-BE32-E72D297353CC}">
              <c16:uniqueId val="{00000002-AFEE-438B-BC07-291DEF6347F0}"/>
            </c:ext>
          </c:extLst>
        </c:ser>
        <c:ser>
          <c:idx val="3"/>
          <c:order val="3"/>
          <c:tx>
            <c:strRef>
              <c:f>Ressourcen!$E$3</c:f>
              <c:strCache>
                <c:ptCount val="1"/>
                <c:pt idx="0">
                  <c:v>gar nicht</c:v>
                </c:pt>
              </c:strCache>
            </c:strRef>
          </c:tx>
          <c:spPr>
            <a:solidFill>
              <a:schemeClr val="accent2">
                <a:shade val="58000"/>
              </a:schemeClr>
            </a:solidFill>
            <a:ln>
              <a:noFill/>
            </a:ln>
            <a:effectLst/>
          </c:spPr>
          <c:invertIfNegative val="0"/>
          <c:dLbls>
            <c:dLbl>
              <c:idx val="0"/>
              <c:layout>
                <c:manualLayout>
                  <c:x val="0"/>
                  <c:y val="-6.46642803680263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AFEE-438B-BC07-291DEF6347F0}"/>
                </c:ext>
              </c:extLst>
            </c:dLbl>
            <c:dLbl>
              <c:idx val="1"/>
              <c:layout>
                <c:manualLayout>
                  <c:x val="0"/>
                  <c:y val="-5.81978523312236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FEE-438B-BC07-291DEF6347F0}"/>
                </c:ext>
              </c:extLst>
            </c:dLbl>
            <c:dLbl>
              <c:idx val="2"/>
              <c:layout>
                <c:manualLayout>
                  <c:x val="0"/>
                  <c:y val="-7.436392242323025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FEE-438B-BC07-291DEF6347F0}"/>
                </c:ext>
              </c:extLst>
            </c:dLbl>
            <c:dLbl>
              <c:idx val="3"/>
              <c:layout>
                <c:manualLayout>
                  <c:x val="5.7240735151325127E-3"/>
                  <c:y val="-5.81978523312236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FEE-438B-BC07-291DEF6347F0}"/>
                </c:ext>
              </c:extLst>
            </c:dLbl>
            <c:dLbl>
              <c:idx val="4"/>
              <c:layout>
                <c:manualLayout>
                  <c:x val="0"/>
                  <c:y val="-7.11307084048289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FEE-438B-BC07-291DEF6347F0}"/>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Ressourcen!$A$4:$A$8</c:f>
              <c:strCache>
                <c:ptCount val="5"/>
                <c:pt idx="0">
                  <c:v>Können Sie selbst entscheiden, wie Sie bei der Bearbeitung eines Auftrags vorgehen?</c:v>
                </c:pt>
                <c:pt idx="1">
                  <c:v>Inwieweit haben Sie inhaltliche Gestaltungsspielräume im Rahmen Ihrer Aufträge?</c:v>
                </c:pt>
                <c:pt idx="2">
                  <c:v>Können Sie selbst entscheiden, wie Sie Ihre Arbeit planen und einteilen?</c:v>
                </c:pt>
                <c:pt idx="3">
                  <c:v>Inwieweit haben Sie Spielraum, Ihre Arbeitsmenge selbst zu bestimmen, indem Sie z.B. Aufträge ablehnen?</c:v>
                </c:pt>
                <c:pt idx="4">
                  <c:v>Inwiefern können Sie im Rahmen Ihrer Selbstständigkeit Ihre Arbeitszeit nach Ihren Bedürfnissen richten? (z.B. Vereinbarkeit mit Privatleben, Ihrer "inneren Uhr")</c:v>
                </c:pt>
              </c:strCache>
            </c:strRef>
          </c:cat>
          <c:val>
            <c:numRef>
              <c:f>Ressourcen!$E$4:$E$8</c:f>
              <c:numCache>
                <c:formatCode>0.0%</c:formatCode>
                <c:ptCount val="5"/>
                <c:pt idx="0">
                  <c:v>0.02</c:v>
                </c:pt>
                <c:pt idx="1">
                  <c:v>2.7E-2</c:v>
                </c:pt>
                <c:pt idx="2">
                  <c:v>0.02</c:v>
                </c:pt>
                <c:pt idx="3">
                  <c:v>5.8000000000000003E-2</c:v>
                </c:pt>
                <c:pt idx="4">
                  <c:v>2.8000000000000001E-2</c:v>
                </c:pt>
              </c:numCache>
            </c:numRef>
          </c:val>
          <c:extLst>
            <c:ext xmlns:c16="http://schemas.microsoft.com/office/drawing/2014/chart" uri="{C3380CC4-5D6E-409C-BE32-E72D297353CC}">
              <c16:uniqueId val="{00000003-AFEE-438B-BC07-291DEF6347F0}"/>
            </c:ext>
          </c:extLst>
        </c:ser>
        <c:dLbls>
          <c:showLegendKey val="0"/>
          <c:showVal val="0"/>
          <c:showCatName val="0"/>
          <c:showSerName val="0"/>
          <c:showPercent val="0"/>
          <c:showBubbleSize val="0"/>
        </c:dLbls>
        <c:gapWidth val="150"/>
        <c:overlap val="100"/>
        <c:axId val="880706472"/>
        <c:axId val="880705392"/>
      </c:barChart>
      <c:catAx>
        <c:axId val="880706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de-DE"/>
          </a:p>
        </c:txPr>
        <c:crossAx val="880705392"/>
        <c:crosses val="autoZero"/>
        <c:auto val="1"/>
        <c:lblAlgn val="ctr"/>
        <c:lblOffset val="100"/>
        <c:noMultiLvlLbl val="0"/>
      </c:catAx>
      <c:valAx>
        <c:axId val="880705392"/>
        <c:scaling>
          <c:orientation val="minMax"/>
        </c:scaling>
        <c:delete val="1"/>
        <c:axPos val="b"/>
        <c:numFmt formatCode="0%" sourceLinked="1"/>
        <c:majorTickMark val="none"/>
        <c:minorTickMark val="none"/>
        <c:tickLblPos val="nextTo"/>
        <c:crossAx val="880706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pPr>
      <a:endParaRPr lang="de-DE"/>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0.50474673254686475"/>
          <c:y val="4.2267063700731036E-2"/>
          <c:w val="0.47265440105239215"/>
          <c:h val="0.7740666505415531"/>
        </c:manualLayout>
      </c:layout>
      <c:barChart>
        <c:barDir val="bar"/>
        <c:grouping val="percentStacked"/>
        <c:varyColors val="0"/>
        <c:ser>
          <c:idx val="0"/>
          <c:order val="0"/>
          <c:tx>
            <c:strRef>
              <c:f>Ressourcen!$B$21</c:f>
              <c:strCache>
                <c:ptCount val="1"/>
                <c:pt idx="0">
                  <c:v>in sehr hohem Maß</c:v>
                </c:pt>
              </c:strCache>
            </c:strRef>
          </c:tx>
          <c:spPr>
            <a:solidFill>
              <a:schemeClr val="accent2">
                <a:tint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Ressourcen!$A$22:$A$24</c:f>
              <c:strCache>
                <c:ptCount val="3"/>
                <c:pt idx="0">
                  <c:v>Inwieweit ist es Ihnen möglich, sich neben Ihrer Erwerbsarbeit beruflich weiterzubilden?</c:v>
                </c:pt>
                <c:pt idx="1">
                  <c:v>Ermöglicht es Ihnen Ihre Arbeit, Ihr Wissen und Können weiterzuentwickeln?</c:v>
                </c:pt>
                <c:pt idx="2">
                  <c:v>Inwieweit können Sie eigene Ideen in Ihre Arbeit einbringen?</c:v>
                </c:pt>
              </c:strCache>
            </c:strRef>
          </c:cat>
          <c:val>
            <c:numRef>
              <c:f>Ressourcen!$B$22:$B$24</c:f>
              <c:numCache>
                <c:formatCode>0.0%</c:formatCode>
                <c:ptCount val="3"/>
                <c:pt idx="0">
                  <c:v>0.13700000000000001</c:v>
                </c:pt>
                <c:pt idx="1">
                  <c:v>0.36399999999999999</c:v>
                </c:pt>
                <c:pt idx="2">
                  <c:v>0.433</c:v>
                </c:pt>
              </c:numCache>
            </c:numRef>
          </c:val>
          <c:extLst>
            <c:ext xmlns:c16="http://schemas.microsoft.com/office/drawing/2014/chart" uri="{C3380CC4-5D6E-409C-BE32-E72D297353CC}">
              <c16:uniqueId val="{00000000-3BDB-44EF-876F-EB3080CCE12E}"/>
            </c:ext>
          </c:extLst>
        </c:ser>
        <c:ser>
          <c:idx val="1"/>
          <c:order val="1"/>
          <c:tx>
            <c:strRef>
              <c:f>Ressourcen!$C$21</c:f>
              <c:strCache>
                <c:ptCount val="1"/>
                <c:pt idx="0">
                  <c:v>in hohem Maß</c:v>
                </c:pt>
              </c:strCache>
            </c:strRef>
          </c:tx>
          <c:spPr>
            <a:solidFill>
              <a:schemeClr val="accent2">
                <a:tint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Ressourcen!$A$22:$A$24</c:f>
              <c:strCache>
                <c:ptCount val="3"/>
                <c:pt idx="0">
                  <c:v>Inwieweit ist es Ihnen möglich, sich neben Ihrer Erwerbsarbeit beruflich weiterzubilden?</c:v>
                </c:pt>
                <c:pt idx="1">
                  <c:v>Ermöglicht es Ihnen Ihre Arbeit, Ihr Wissen und Können weiterzuentwickeln?</c:v>
                </c:pt>
                <c:pt idx="2">
                  <c:v>Inwieweit können Sie eigene Ideen in Ihre Arbeit einbringen?</c:v>
                </c:pt>
              </c:strCache>
            </c:strRef>
          </c:cat>
          <c:val>
            <c:numRef>
              <c:f>Ressourcen!$C$22:$C$24</c:f>
              <c:numCache>
                <c:formatCode>0.0%</c:formatCode>
                <c:ptCount val="3"/>
                <c:pt idx="0">
                  <c:v>0.38400000000000001</c:v>
                </c:pt>
                <c:pt idx="1">
                  <c:v>0.496</c:v>
                </c:pt>
                <c:pt idx="2">
                  <c:v>0.46899999999999997</c:v>
                </c:pt>
              </c:numCache>
            </c:numRef>
          </c:val>
          <c:extLst>
            <c:ext xmlns:c16="http://schemas.microsoft.com/office/drawing/2014/chart" uri="{C3380CC4-5D6E-409C-BE32-E72D297353CC}">
              <c16:uniqueId val="{00000001-3BDB-44EF-876F-EB3080CCE12E}"/>
            </c:ext>
          </c:extLst>
        </c:ser>
        <c:ser>
          <c:idx val="2"/>
          <c:order val="2"/>
          <c:tx>
            <c:strRef>
              <c:f>Ressourcen!$D$21</c:f>
              <c:strCache>
                <c:ptCount val="1"/>
                <c:pt idx="0">
                  <c:v>in geringem Maß</c:v>
                </c:pt>
              </c:strCache>
            </c:strRef>
          </c:tx>
          <c:spPr>
            <a:solidFill>
              <a:schemeClr val="accent2">
                <a:shade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Ressourcen!$A$22:$A$24</c:f>
              <c:strCache>
                <c:ptCount val="3"/>
                <c:pt idx="0">
                  <c:v>Inwieweit ist es Ihnen möglich, sich neben Ihrer Erwerbsarbeit beruflich weiterzubilden?</c:v>
                </c:pt>
                <c:pt idx="1">
                  <c:v>Ermöglicht es Ihnen Ihre Arbeit, Ihr Wissen und Können weiterzuentwickeln?</c:v>
                </c:pt>
                <c:pt idx="2">
                  <c:v>Inwieweit können Sie eigene Ideen in Ihre Arbeit einbringen?</c:v>
                </c:pt>
              </c:strCache>
            </c:strRef>
          </c:cat>
          <c:val>
            <c:numRef>
              <c:f>Ressourcen!$D$22:$D$24</c:f>
              <c:numCache>
                <c:formatCode>0.0%</c:formatCode>
                <c:ptCount val="3"/>
                <c:pt idx="0">
                  <c:v>0.438</c:v>
                </c:pt>
                <c:pt idx="1">
                  <c:v>0.126</c:v>
                </c:pt>
                <c:pt idx="2">
                  <c:v>8.7999999999999995E-2</c:v>
                </c:pt>
              </c:numCache>
            </c:numRef>
          </c:val>
          <c:extLst>
            <c:ext xmlns:c16="http://schemas.microsoft.com/office/drawing/2014/chart" uri="{C3380CC4-5D6E-409C-BE32-E72D297353CC}">
              <c16:uniqueId val="{00000002-3BDB-44EF-876F-EB3080CCE12E}"/>
            </c:ext>
          </c:extLst>
        </c:ser>
        <c:ser>
          <c:idx val="3"/>
          <c:order val="3"/>
          <c:tx>
            <c:strRef>
              <c:f>Ressourcen!$E$21</c:f>
              <c:strCache>
                <c:ptCount val="1"/>
                <c:pt idx="0">
                  <c:v>gar nicht</c:v>
                </c:pt>
              </c:strCache>
            </c:strRef>
          </c:tx>
          <c:spPr>
            <a:solidFill>
              <a:schemeClr val="accent2">
                <a:shade val="58000"/>
              </a:schemeClr>
            </a:solidFill>
            <a:ln>
              <a:noFill/>
            </a:ln>
            <a:effectLst/>
          </c:spPr>
          <c:invertIfNegative val="0"/>
          <c:dLbls>
            <c:dLbl>
              <c:idx val="0"/>
              <c:layout>
                <c:manualLayout>
                  <c:x val="2.0232672548053505E-3"/>
                  <c:y val="-6.662994150205936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BDB-44EF-876F-EB3080CCE12E}"/>
                </c:ext>
              </c:extLst>
            </c:dLbl>
            <c:dLbl>
              <c:idx val="1"/>
              <c:layout>
                <c:manualLayout>
                  <c:x val="-2.0232672548054988E-3"/>
                  <c:y val="-7.403326833562136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BDB-44EF-876F-EB3080CCE12E}"/>
                </c:ext>
              </c:extLst>
            </c:dLbl>
            <c:dLbl>
              <c:idx val="2"/>
              <c:layout>
                <c:manualLayout>
                  <c:x val="-1.4837121802209831E-16"/>
                  <c:y val="-7.03316049188403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BDB-44EF-876F-EB3080CCE12E}"/>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Ressourcen!$A$22:$A$24</c:f>
              <c:strCache>
                <c:ptCount val="3"/>
                <c:pt idx="0">
                  <c:v>Inwieweit ist es Ihnen möglich, sich neben Ihrer Erwerbsarbeit beruflich weiterzubilden?</c:v>
                </c:pt>
                <c:pt idx="1">
                  <c:v>Ermöglicht es Ihnen Ihre Arbeit, Ihr Wissen und Können weiterzuentwickeln?</c:v>
                </c:pt>
                <c:pt idx="2">
                  <c:v>Inwieweit können Sie eigene Ideen in Ihre Arbeit einbringen?</c:v>
                </c:pt>
              </c:strCache>
            </c:strRef>
          </c:cat>
          <c:val>
            <c:numRef>
              <c:f>Ressourcen!$E$22:$E$24</c:f>
              <c:numCache>
                <c:formatCode>0.0%</c:formatCode>
                <c:ptCount val="3"/>
                <c:pt idx="0">
                  <c:v>4.1000000000000002E-2</c:v>
                </c:pt>
                <c:pt idx="1">
                  <c:v>1.4E-2</c:v>
                </c:pt>
                <c:pt idx="2">
                  <c:v>0.01</c:v>
                </c:pt>
              </c:numCache>
            </c:numRef>
          </c:val>
          <c:extLst>
            <c:ext xmlns:c16="http://schemas.microsoft.com/office/drawing/2014/chart" uri="{C3380CC4-5D6E-409C-BE32-E72D297353CC}">
              <c16:uniqueId val="{00000003-3BDB-44EF-876F-EB3080CCE12E}"/>
            </c:ext>
          </c:extLst>
        </c:ser>
        <c:dLbls>
          <c:showLegendKey val="0"/>
          <c:showVal val="0"/>
          <c:showCatName val="0"/>
          <c:showSerName val="0"/>
          <c:showPercent val="0"/>
          <c:showBubbleSize val="0"/>
        </c:dLbls>
        <c:gapWidth val="150"/>
        <c:overlap val="100"/>
        <c:axId val="880706472"/>
        <c:axId val="880705392"/>
      </c:barChart>
      <c:catAx>
        <c:axId val="880706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880705392"/>
        <c:crosses val="autoZero"/>
        <c:auto val="1"/>
        <c:lblAlgn val="ctr"/>
        <c:lblOffset val="100"/>
        <c:noMultiLvlLbl val="0"/>
      </c:catAx>
      <c:valAx>
        <c:axId val="880705392"/>
        <c:scaling>
          <c:orientation val="minMax"/>
        </c:scaling>
        <c:delete val="1"/>
        <c:axPos val="b"/>
        <c:numFmt formatCode="0%" sourceLinked="1"/>
        <c:majorTickMark val="none"/>
        <c:minorTickMark val="none"/>
        <c:tickLblPos val="nextTo"/>
        <c:crossAx val="880706472"/>
        <c:crosses val="autoZero"/>
        <c:crossBetween val="between"/>
      </c:valAx>
      <c:spPr>
        <a:noFill/>
        <a:ln>
          <a:noFill/>
        </a:ln>
        <a:effectLst/>
      </c:spPr>
    </c:plotArea>
    <c:legend>
      <c:legendPos val="b"/>
      <c:layout>
        <c:manualLayout>
          <c:xMode val="edge"/>
          <c:yMode val="edge"/>
          <c:x val="8.2418986467369004E-2"/>
          <c:y val="0.83270726440704557"/>
          <c:w val="0.83516202706526199"/>
          <c:h val="7.5750606985359487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chart>
  <c:spPr>
    <a:noFill/>
    <a:ln>
      <a:noFill/>
    </a:ln>
    <a:effectLst/>
  </c:spPr>
  <c:txPr>
    <a:bodyPr/>
    <a:lstStyle/>
    <a:p>
      <a:pPr>
        <a:defRPr/>
      </a:pPr>
      <a:endParaRPr lang="de-DE"/>
    </a:p>
  </c:txPr>
  <c:externalData r:id="rId3">
    <c:autoUpdate val="0"/>
  </c:externalData>
  <c:userShapes r:id="rId4"/>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0.50474673254686475"/>
          <c:y val="4.2267063700731036E-2"/>
          <c:w val="0.47265440105239215"/>
          <c:h val="0.78297266201972171"/>
        </c:manualLayout>
      </c:layout>
      <c:barChart>
        <c:barDir val="bar"/>
        <c:grouping val="percentStacked"/>
        <c:varyColors val="0"/>
        <c:ser>
          <c:idx val="0"/>
          <c:order val="0"/>
          <c:tx>
            <c:strRef>
              <c:f>Ressourcen!$B$56</c:f>
              <c:strCache>
                <c:ptCount val="1"/>
                <c:pt idx="0">
                  <c:v>in sehr hohem Maß</c:v>
                </c:pt>
              </c:strCache>
            </c:strRef>
          </c:tx>
          <c:spPr>
            <a:solidFill>
              <a:schemeClr val="accent2">
                <a:tint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Ressourcen!$A$57:$A$61</c:f>
              <c:strCache>
                <c:ptCount val="5"/>
                <c:pt idx="0">
                  <c:v>… Lebenspartner*in, Verwandte, Freund*innen</c:v>
                </c:pt>
                <c:pt idx="1">
                  <c:v>... Kooperationspartner*innen und Berufskolleg*innen</c:v>
                </c:pt>
                <c:pt idx="2">
                  <c:v>Wie sehr unterstützen folgende Personen Sie in Bezug auf Ihre Arbeit? … Auftraggebende bzw. Kund*innen</c:v>
                </c:pt>
                <c:pt idx="3">
                  <c:v>Inwieweit fühlen Sie sich von Ihren Auftraggebenden wertgeschätzt?</c:v>
                </c:pt>
                <c:pt idx="4">
                  <c:v>Lässt es das Arbeitsklima zwischen Ihnen und Ihren Auftraggebenden in der Regel zu, Probleme offen anzusprechen? </c:v>
                </c:pt>
              </c:strCache>
            </c:strRef>
          </c:cat>
          <c:val>
            <c:numRef>
              <c:f>Ressourcen!$B$57:$B$61</c:f>
              <c:numCache>
                <c:formatCode>0.0%</c:formatCode>
                <c:ptCount val="5"/>
                <c:pt idx="0">
                  <c:v>0.317</c:v>
                </c:pt>
                <c:pt idx="1">
                  <c:v>0.128</c:v>
                </c:pt>
                <c:pt idx="2">
                  <c:v>7.2999999999999995E-2</c:v>
                </c:pt>
                <c:pt idx="3">
                  <c:v>0.192</c:v>
                </c:pt>
                <c:pt idx="4">
                  <c:v>0.14199999999999999</c:v>
                </c:pt>
              </c:numCache>
            </c:numRef>
          </c:val>
          <c:extLst>
            <c:ext xmlns:c16="http://schemas.microsoft.com/office/drawing/2014/chart" uri="{C3380CC4-5D6E-409C-BE32-E72D297353CC}">
              <c16:uniqueId val="{00000000-E823-4EC5-B196-6FF96F8F05C3}"/>
            </c:ext>
          </c:extLst>
        </c:ser>
        <c:ser>
          <c:idx val="1"/>
          <c:order val="1"/>
          <c:tx>
            <c:strRef>
              <c:f>Ressourcen!$C$56</c:f>
              <c:strCache>
                <c:ptCount val="1"/>
                <c:pt idx="0">
                  <c:v>in hohem Maß</c:v>
                </c:pt>
              </c:strCache>
            </c:strRef>
          </c:tx>
          <c:spPr>
            <a:solidFill>
              <a:schemeClr val="accent2">
                <a:tint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Ressourcen!$A$57:$A$61</c:f>
              <c:strCache>
                <c:ptCount val="5"/>
                <c:pt idx="0">
                  <c:v>… Lebenspartner*in, Verwandte, Freund*innen</c:v>
                </c:pt>
                <c:pt idx="1">
                  <c:v>... Kooperationspartner*innen und Berufskolleg*innen</c:v>
                </c:pt>
                <c:pt idx="2">
                  <c:v>Wie sehr unterstützen folgende Personen Sie in Bezug auf Ihre Arbeit? … Auftraggebende bzw. Kund*innen</c:v>
                </c:pt>
                <c:pt idx="3">
                  <c:v>Inwieweit fühlen Sie sich von Ihren Auftraggebenden wertgeschätzt?</c:v>
                </c:pt>
                <c:pt idx="4">
                  <c:v>Lässt es das Arbeitsklima zwischen Ihnen und Ihren Auftraggebenden in der Regel zu, Probleme offen anzusprechen? </c:v>
                </c:pt>
              </c:strCache>
            </c:strRef>
          </c:cat>
          <c:val>
            <c:numRef>
              <c:f>Ressourcen!$C$57:$C$61</c:f>
              <c:numCache>
                <c:formatCode>0.0%</c:formatCode>
                <c:ptCount val="5"/>
                <c:pt idx="0">
                  <c:v>0.36799999999999999</c:v>
                </c:pt>
                <c:pt idx="1">
                  <c:v>0.46</c:v>
                </c:pt>
                <c:pt idx="2">
                  <c:v>0.45700000000000002</c:v>
                </c:pt>
                <c:pt idx="3">
                  <c:v>0.56999999999999995</c:v>
                </c:pt>
                <c:pt idx="4">
                  <c:v>0.57499999999999996</c:v>
                </c:pt>
              </c:numCache>
            </c:numRef>
          </c:val>
          <c:extLst>
            <c:ext xmlns:c16="http://schemas.microsoft.com/office/drawing/2014/chart" uri="{C3380CC4-5D6E-409C-BE32-E72D297353CC}">
              <c16:uniqueId val="{00000001-E823-4EC5-B196-6FF96F8F05C3}"/>
            </c:ext>
          </c:extLst>
        </c:ser>
        <c:ser>
          <c:idx val="2"/>
          <c:order val="2"/>
          <c:tx>
            <c:strRef>
              <c:f>Ressourcen!$D$56</c:f>
              <c:strCache>
                <c:ptCount val="1"/>
                <c:pt idx="0">
                  <c:v>in geringem Maß</c:v>
                </c:pt>
              </c:strCache>
            </c:strRef>
          </c:tx>
          <c:spPr>
            <a:solidFill>
              <a:schemeClr val="accent2">
                <a:shade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Ressourcen!$A$57:$A$61</c:f>
              <c:strCache>
                <c:ptCount val="5"/>
                <c:pt idx="0">
                  <c:v>… Lebenspartner*in, Verwandte, Freund*innen</c:v>
                </c:pt>
                <c:pt idx="1">
                  <c:v>... Kooperationspartner*innen und Berufskolleg*innen</c:v>
                </c:pt>
                <c:pt idx="2">
                  <c:v>Wie sehr unterstützen folgende Personen Sie in Bezug auf Ihre Arbeit? … Auftraggebende bzw. Kund*innen</c:v>
                </c:pt>
                <c:pt idx="3">
                  <c:v>Inwieweit fühlen Sie sich von Ihren Auftraggebenden wertgeschätzt?</c:v>
                </c:pt>
                <c:pt idx="4">
                  <c:v>Lässt es das Arbeitsklima zwischen Ihnen und Ihren Auftraggebenden in der Regel zu, Probleme offen anzusprechen? </c:v>
                </c:pt>
              </c:strCache>
            </c:strRef>
          </c:cat>
          <c:val>
            <c:numRef>
              <c:f>Ressourcen!$D$57:$D$61</c:f>
              <c:numCache>
                <c:formatCode>0.0%</c:formatCode>
                <c:ptCount val="5"/>
                <c:pt idx="0">
                  <c:v>0.23699999999999999</c:v>
                </c:pt>
                <c:pt idx="1">
                  <c:v>0.32700000000000001</c:v>
                </c:pt>
                <c:pt idx="2">
                  <c:v>0.372</c:v>
                </c:pt>
                <c:pt idx="3">
                  <c:v>0.21099999999999999</c:v>
                </c:pt>
                <c:pt idx="4">
                  <c:v>0.26</c:v>
                </c:pt>
              </c:numCache>
            </c:numRef>
          </c:val>
          <c:extLst>
            <c:ext xmlns:c16="http://schemas.microsoft.com/office/drawing/2014/chart" uri="{C3380CC4-5D6E-409C-BE32-E72D297353CC}">
              <c16:uniqueId val="{00000002-E823-4EC5-B196-6FF96F8F05C3}"/>
            </c:ext>
          </c:extLst>
        </c:ser>
        <c:ser>
          <c:idx val="3"/>
          <c:order val="3"/>
          <c:tx>
            <c:strRef>
              <c:f>Ressourcen!$E$56</c:f>
              <c:strCache>
                <c:ptCount val="1"/>
                <c:pt idx="0">
                  <c:v>gar nicht</c:v>
                </c:pt>
              </c:strCache>
            </c:strRef>
          </c:tx>
          <c:spPr>
            <a:solidFill>
              <a:schemeClr val="accent2">
                <a:shade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Ressourcen!$A$57:$A$61</c:f>
              <c:strCache>
                <c:ptCount val="5"/>
                <c:pt idx="0">
                  <c:v>… Lebenspartner*in, Verwandte, Freund*innen</c:v>
                </c:pt>
                <c:pt idx="1">
                  <c:v>... Kooperationspartner*innen und Berufskolleg*innen</c:v>
                </c:pt>
                <c:pt idx="2">
                  <c:v>Wie sehr unterstützen folgende Personen Sie in Bezug auf Ihre Arbeit? … Auftraggebende bzw. Kund*innen</c:v>
                </c:pt>
                <c:pt idx="3">
                  <c:v>Inwieweit fühlen Sie sich von Ihren Auftraggebenden wertgeschätzt?</c:v>
                </c:pt>
                <c:pt idx="4">
                  <c:v>Lässt es das Arbeitsklima zwischen Ihnen und Ihren Auftraggebenden in der Regel zu, Probleme offen anzusprechen? </c:v>
                </c:pt>
              </c:strCache>
            </c:strRef>
          </c:cat>
          <c:val>
            <c:numRef>
              <c:f>Ressourcen!$E$57:$E$61</c:f>
              <c:numCache>
                <c:formatCode>0.0%</c:formatCode>
                <c:ptCount val="5"/>
                <c:pt idx="0">
                  <c:v>7.8E-2</c:v>
                </c:pt>
                <c:pt idx="1">
                  <c:v>8.5000000000000006E-2</c:v>
                </c:pt>
                <c:pt idx="2">
                  <c:v>9.8000000000000004E-2</c:v>
                </c:pt>
                <c:pt idx="3">
                  <c:v>2.7E-2</c:v>
                </c:pt>
                <c:pt idx="4">
                  <c:v>2.3E-2</c:v>
                </c:pt>
              </c:numCache>
            </c:numRef>
          </c:val>
          <c:extLst>
            <c:ext xmlns:c16="http://schemas.microsoft.com/office/drawing/2014/chart" uri="{C3380CC4-5D6E-409C-BE32-E72D297353CC}">
              <c16:uniqueId val="{00000003-E823-4EC5-B196-6FF96F8F05C3}"/>
            </c:ext>
          </c:extLst>
        </c:ser>
        <c:dLbls>
          <c:showLegendKey val="0"/>
          <c:showVal val="0"/>
          <c:showCatName val="0"/>
          <c:showSerName val="0"/>
          <c:showPercent val="0"/>
          <c:showBubbleSize val="0"/>
        </c:dLbls>
        <c:gapWidth val="150"/>
        <c:overlap val="100"/>
        <c:axId val="880706472"/>
        <c:axId val="880705392"/>
      </c:barChart>
      <c:catAx>
        <c:axId val="880706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880705392"/>
        <c:crosses val="autoZero"/>
        <c:auto val="1"/>
        <c:lblAlgn val="ctr"/>
        <c:lblOffset val="100"/>
        <c:noMultiLvlLbl val="0"/>
      </c:catAx>
      <c:valAx>
        <c:axId val="880705392"/>
        <c:scaling>
          <c:orientation val="minMax"/>
        </c:scaling>
        <c:delete val="1"/>
        <c:axPos val="b"/>
        <c:numFmt formatCode="0%" sourceLinked="1"/>
        <c:majorTickMark val="none"/>
        <c:minorTickMark val="none"/>
        <c:tickLblPos val="nextTo"/>
        <c:crossAx val="880706472"/>
        <c:crosses val="autoZero"/>
        <c:crossBetween val="between"/>
      </c:valAx>
      <c:spPr>
        <a:noFill/>
        <a:ln>
          <a:noFill/>
        </a:ln>
        <a:effectLst/>
      </c:spPr>
    </c:plotArea>
    <c:legend>
      <c:legendPos val="b"/>
      <c:layout>
        <c:manualLayout>
          <c:xMode val="edge"/>
          <c:yMode val="edge"/>
          <c:x val="0.11874668031616399"/>
          <c:y val="0.85068741551378657"/>
          <c:w val="0.76621913114245654"/>
          <c:h val="6.6714138955530924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chart>
  <c:spPr>
    <a:noFill/>
    <a:ln>
      <a:noFill/>
    </a:ln>
    <a:effectLst/>
  </c:spPr>
  <c:txPr>
    <a:bodyPr/>
    <a:lstStyle/>
    <a:p>
      <a:pPr>
        <a:defRPr/>
      </a:pPr>
      <a:endParaRPr lang="de-DE"/>
    </a:p>
  </c:txPr>
  <c:externalData r:id="rId3">
    <c:autoUpdate val="0"/>
  </c:externalData>
  <c:userShapes r:id="rId4"/>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50474673254686475"/>
          <c:y val="5.5716897924061523E-2"/>
          <c:w val="0.47265440105239215"/>
          <c:h val="0.70602436077690189"/>
        </c:manualLayout>
      </c:layout>
      <c:barChart>
        <c:barDir val="bar"/>
        <c:grouping val="percentStacked"/>
        <c:varyColors val="0"/>
        <c:ser>
          <c:idx val="0"/>
          <c:order val="0"/>
          <c:tx>
            <c:strRef>
              <c:f>Belastungen!$B$36</c:f>
              <c:strCache>
                <c:ptCount val="1"/>
                <c:pt idx="0">
                  <c:v>nie</c:v>
                </c:pt>
              </c:strCache>
            </c:strRef>
          </c:tx>
          <c:spPr>
            <a:solidFill>
              <a:schemeClr val="accent5">
                <a:tint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Belastungen!$A$37:$A$40</c:f>
              <c:strCache>
                <c:ptCount val="4"/>
                <c:pt idx="0">
                  <c:v>Wie häufig kommt es vor, dass Auftraggebende bzw. Kund*innen im Rahmen eines Auftrages überzogene Forderungen an Sie stellen, z.B. durch unrealistische zeitliche und inhaltliche Vorstellungen?</c:v>
                </c:pt>
                <c:pt idx="1">
                  <c:v>Wie häufig verlangt es Ihre Arbeit von Ihnen, dass Sie Ihre Gefühle wie z.B. Ärger oder Unmut verbergen?</c:v>
                </c:pt>
                <c:pt idx="2">
                  <c:v>Wie häufig kommt es bei Ihrer Arbeit zu Konflikten oder Streitigkeiten mit Auftraggebenden, Kund*innen, Klient*innen oder Teilnehmenden?</c:v>
                </c:pt>
                <c:pt idx="3">
                  <c:v>Wie häufig werden Sie bei Ihrer Arbeit von anderen Menschen, z.B. Auftraggebenden, Kund*innen, Klient*innen oder Teilnehmenden, herablassend bzw. respektlos behandelt?</c:v>
                </c:pt>
              </c:strCache>
            </c:strRef>
          </c:cat>
          <c:val>
            <c:numRef>
              <c:f>Belastungen!$B$37:$B$40</c:f>
              <c:numCache>
                <c:formatCode>0.0%</c:formatCode>
                <c:ptCount val="4"/>
                <c:pt idx="0">
                  <c:v>0.153</c:v>
                </c:pt>
                <c:pt idx="1">
                  <c:v>0.114</c:v>
                </c:pt>
                <c:pt idx="2">
                  <c:v>0.222</c:v>
                </c:pt>
                <c:pt idx="3">
                  <c:v>0.32400000000000001</c:v>
                </c:pt>
              </c:numCache>
            </c:numRef>
          </c:val>
          <c:extLst>
            <c:ext xmlns:c16="http://schemas.microsoft.com/office/drawing/2014/chart" uri="{C3380CC4-5D6E-409C-BE32-E72D297353CC}">
              <c16:uniqueId val="{00000000-6140-4BEA-B8E9-7A2B56819B4B}"/>
            </c:ext>
          </c:extLst>
        </c:ser>
        <c:ser>
          <c:idx val="1"/>
          <c:order val="1"/>
          <c:tx>
            <c:strRef>
              <c:f>Belastungen!$C$36</c:f>
              <c:strCache>
                <c:ptCount val="1"/>
                <c:pt idx="0">
                  <c:v>selten</c:v>
                </c:pt>
              </c:strCache>
            </c:strRef>
          </c:tx>
          <c:spPr>
            <a:solidFill>
              <a:schemeClr val="accent5">
                <a:tint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Belastungen!$A$37:$A$40</c:f>
              <c:strCache>
                <c:ptCount val="4"/>
                <c:pt idx="0">
                  <c:v>Wie häufig kommt es vor, dass Auftraggebende bzw. Kund*innen im Rahmen eines Auftrages überzogene Forderungen an Sie stellen, z.B. durch unrealistische zeitliche und inhaltliche Vorstellungen?</c:v>
                </c:pt>
                <c:pt idx="1">
                  <c:v>Wie häufig verlangt es Ihre Arbeit von Ihnen, dass Sie Ihre Gefühle wie z.B. Ärger oder Unmut verbergen?</c:v>
                </c:pt>
                <c:pt idx="2">
                  <c:v>Wie häufig kommt es bei Ihrer Arbeit zu Konflikten oder Streitigkeiten mit Auftraggebenden, Kund*innen, Klient*innen oder Teilnehmenden?</c:v>
                </c:pt>
                <c:pt idx="3">
                  <c:v>Wie häufig werden Sie bei Ihrer Arbeit von anderen Menschen, z.B. Auftraggebenden, Kund*innen, Klient*innen oder Teilnehmenden, herablassend bzw. respektlos behandelt?</c:v>
                </c:pt>
              </c:strCache>
            </c:strRef>
          </c:cat>
          <c:val>
            <c:numRef>
              <c:f>Belastungen!$C$37:$C$40</c:f>
              <c:numCache>
                <c:formatCode>0.0%</c:formatCode>
                <c:ptCount val="4"/>
                <c:pt idx="0">
                  <c:v>0.57799999999999996</c:v>
                </c:pt>
                <c:pt idx="1">
                  <c:v>0.46700000000000003</c:v>
                </c:pt>
                <c:pt idx="2">
                  <c:v>0.72599999999999998</c:v>
                </c:pt>
                <c:pt idx="3">
                  <c:v>0.60199999999999998</c:v>
                </c:pt>
              </c:numCache>
            </c:numRef>
          </c:val>
          <c:extLst>
            <c:ext xmlns:c16="http://schemas.microsoft.com/office/drawing/2014/chart" uri="{C3380CC4-5D6E-409C-BE32-E72D297353CC}">
              <c16:uniqueId val="{00000001-6140-4BEA-B8E9-7A2B56819B4B}"/>
            </c:ext>
          </c:extLst>
        </c:ser>
        <c:ser>
          <c:idx val="2"/>
          <c:order val="2"/>
          <c:tx>
            <c:strRef>
              <c:f>Belastungen!$D$36</c:f>
              <c:strCache>
                <c:ptCount val="1"/>
                <c:pt idx="0">
                  <c:v>oft</c:v>
                </c:pt>
              </c:strCache>
            </c:strRef>
          </c:tx>
          <c:spPr>
            <a:solidFill>
              <a:schemeClr val="accent5">
                <a:shade val="86000"/>
              </a:schemeClr>
            </a:solidFill>
            <a:ln>
              <a:noFill/>
            </a:ln>
            <a:effectLst/>
          </c:spPr>
          <c:invertIfNegative val="0"/>
          <c:dLbls>
            <c:dLbl>
              <c:idx val="2"/>
              <c:layout>
                <c:manualLayout>
                  <c:x val="1.9069847897691917E-3"/>
                  <c:y val="6.307222837907601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140-4BEA-B8E9-7A2B56819B4B}"/>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Belastungen!$A$37:$A$40</c:f>
              <c:strCache>
                <c:ptCount val="4"/>
                <c:pt idx="0">
                  <c:v>Wie häufig kommt es vor, dass Auftraggebende bzw. Kund*innen im Rahmen eines Auftrages überzogene Forderungen an Sie stellen, z.B. durch unrealistische zeitliche und inhaltliche Vorstellungen?</c:v>
                </c:pt>
                <c:pt idx="1">
                  <c:v>Wie häufig verlangt es Ihre Arbeit von Ihnen, dass Sie Ihre Gefühle wie z.B. Ärger oder Unmut verbergen?</c:v>
                </c:pt>
                <c:pt idx="2">
                  <c:v>Wie häufig kommt es bei Ihrer Arbeit zu Konflikten oder Streitigkeiten mit Auftraggebenden, Kund*innen, Klient*innen oder Teilnehmenden?</c:v>
                </c:pt>
                <c:pt idx="3">
                  <c:v>Wie häufig werden Sie bei Ihrer Arbeit von anderen Menschen, z.B. Auftraggebenden, Kund*innen, Klient*innen oder Teilnehmenden, herablassend bzw. respektlos behandelt?</c:v>
                </c:pt>
              </c:strCache>
            </c:strRef>
          </c:cat>
          <c:val>
            <c:numRef>
              <c:f>Belastungen!$D$37:$D$40</c:f>
              <c:numCache>
                <c:formatCode>0.0%</c:formatCode>
                <c:ptCount val="4"/>
                <c:pt idx="0">
                  <c:v>0.219</c:v>
                </c:pt>
                <c:pt idx="1">
                  <c:v>0.30499999999999999</c:v>
                </c:pt>
                <c:pt idx="2">
                  <c:v>4.8000000000000001E-2</c:v>
                </c:pt>
                <c:pt idx="3">
                  <c:v>6.0999999999999999E-2</c:v>
                </c:pt>
              </c:numCache>
            </c:numRef>
          </c:val>
          <c:extLst>
            <c:ext xmlns:c16="http://schemas.microsoft.com/office/drawing/2014/chart" uri="{C3380CC4-5D6E-409C-BE32-E72D297353CC}">
              <c16:uniqueId val="{00000002-6140-4BEA-B8E9-7A2B56819B4B}"/>
            </c:ext>
          </c:extLst>
        </c:ser>
        <c:ser>
          <c:idx val="3"/>
          <c:order val="3"/>
          <c:tx>
            <c:strRef>
              <c:f>Belastungen!$E$36</c:f>
              <c:strCache>
                <c:ptCount val="1"/>
                <c:pt idx="0">
                  <c:v>sehr häufig</c:v>
                </c:pt>
              </c:strCache>
            </c:strRef>
          </c:tx>
          <c:spPr>
            <a:solidFill>
              <a:schemeClr val="accent5">
                <a:shade val="58000"/>
              </a:schemeClr>
            </a:solidFill>
            <a:ln>
              <a:noFill/>
            </a:ln>
            <a:effectLst/>
          </c:spPr>
          <c:invertIfNegative val="0"/>
          <c:dLbls>
            <c:dLbl>
              <c:idx val="0"/>
              <c:layout>
                <c:manualLayout>
                  <c:x val="-1.3984393576066147E-16"/>
                  <c:y val="-5.183603773874840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140-4BEA-B8E9-7A2B56819B4B}"/>
                </c:ext>
              </c:extLst>
            </c:dLbl>
            <c:dLbl>
              <c:idx val="2"/>
              <c:layout>
                <c:manualLayout>
                  <c:x val="-3.8139695795383834E-3"/>
                  <c:y val="-7.88402854738450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140-4BEA-B8E9-7A2B56819B4B}"/>
                </c:ext>
              </c:extLst>
            </c:dLbl>
            <c:dLbl>
              <c:idx val="3"/>
              <c:layout>
                <c:manualLayout>
                  <c:x val="-3.8139695795383834E-3"/>
                  <c:y val="-5.991861696012221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140-4BEA-B8E9-7A2B56819B4B}"/>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Belastungen!$A$37:$A$40</c:f>
              <c:strCache>
                <c:ptCount val="4"/>
                <c:pt idx="0">
                  <c:v>Wie häufig kommt es vor, dass Auftraggebende bzw. Kund*innen im Rahmen eines Auftrages überzogene Forderungen an Sie stellen, z.B. durch unrealistische zeitliche und inhaltliche Vorstellungen?</c:v>
                </c:pt>
                <c:pt idx="1">
                  <c:v>Wie häufig verlangt es Ihre Arbeit von Ihnen, dass Sie Ihre Gefühle wie z.B. Ärger oder Unmut verbergen?</c:v>
                </c:pt>
                <c:pt idx="2">
                  <c:v>Wie häufig kommt es bei Ihrer Arbeit zu Konflikten oder Streitigkeiten mit Auftraggebenden, Kund*innen, Klient*innen oder Teilnehmenden?</c:v>
                </c:pt>
                <c:pt idx="3">
                  <c:v>Wie häufig werden Sie bei Ihrer Arbeit von anderen Menschen, z.B. Auftraggebenden, Kund*innen, Klient*innen oder Teilnehmenden, herablassend bzw. respektlos behandelt?</c:v>
                </c:pt>
              </c:strCache>
            </c:strRef>
          </c:cat>
          <c:val>
            <c:numRef>
              <c:f>Belastungen!$E$37:$E$40</c:f>
              <c:numCache>
                <c:formatCode>0.0%</c:formatCode>
                <c:ptCount val="4"/>
                <c:pt idx="0">
                  <c:v>0.05</c:v>
                </c:pt>
                <c:pt idx="1">
                  <c:v>0.114</c:v>
                </c:pt>
                <c:pt idx="2">
                  <c:v>4.0000000000000001E-3</c:v>
                </c:pt>
                <c:pt idx="3">
                  <c:v>1.2999999999999999E-2</c:v>
                </c:pt>
              </c:numCache>
            </c:numRef>
          </c:val>
          <c:extLst>
            <c:ext xmlns:c16="http://schemas.microsoft.com/office/drawing/2014/chart" uri="{C3380CC4-5D6E-409C-BE32-E72D297353CC}">
              <c16:uniqueId val="{00000003-6140-4BEA-B8E9-7A2B56819B4B}"/>
            </c:ext>
          </c:extLst>
        </c:ser>
        <c:dLbls>
          <c:showLegendKey val="0"/>
          <c:showVal val="0"/>
          <c:showCatName val="0"/>
          <c:showSerName val="0"/>
          <c:showPercent val="0"/>
          <c:showBubbleSize val="0"/>
        </c:dLbls>
        <c:gapWidth val="150"/>
        <c:overlap val="100"/>
        <c:axId val="880706472"/>
        <c:axId val="880705392"/>
      </c:barChart>
      <c:catAx>
        <c:axId val="880706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de-DE"/>
          </a:p>
        </c:txPr>
        <c:crossAx val="880705392"/>
        <c:crosses val="autoZero"/>
        <c:auto val="1"/>
        <c:lblAlgn val="ctr"/>
        <c:lblOffset val="100"/>
        <c:noMultiLvlLbl val="0"/>
      </c:catAx>
      <c:valAx>
        <c:axId val="880705392"/>
        <c:scaling>
          <c:orientation val="minMax"/>
        </c:scaling>
        <c:delete val="1"/>
        <c:axPos val="b"/>
        <c:numFmt formatCode="0%" sourceLinked="1"/>
        <c:majorTickMark val="none"/>
        <c:minorTickMark val="none"/>
        <c:tickLblPos val="nextTo"/>
        <c:crossAx val="880706472"/>
        <c:crosses val="autoZero"/>
        <c:crossBetween val="between"/>
      </c:valAx>
      <c:spPr>
        <a:noFill/>
        <a:ln>
          <a:noFill/>
        </a:ln>
        <a:effectLst/>
      </c:spPr>
    </c:plotArea>
    <c:legend>
      <c:legendPos val="b"/>
      <c:layout>
        <c:manualLayout>
          <c:xMode val="edge"/>
          <c:yMode val="edge"/>
          <c:x val="0.30889910218555472"/>
          <c:y val="0.80932023781706519"/>
          <c:w val="0.37838782604935217"/>
          <c:h val="6.2398200648442662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chart>
  <c:spPr>
    <a:noFill/>
    <a:ln>
      <a:noFill/>
    </a:ln>
    <a:effectLst/>
  </c:spPr>
  <c:txPr>
    <a:bodyPr/>
    <a:lstStyle/>
    <a:p>
      <a:pPr>
        <a:defRPr/>
      </a:pPr>
      <a:endParaRPr lang="de-DE"/>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50474673254686475"/>
          <c:y val="4.2267063700731036E-2"/>
          <c:w val="0.47265440105239215"/>
          <c:h val="0.73810524746197659"/>
        </c:manualLayout>
      </c:layout>
      <c:barChart>
        <c:barDir val="bar"/>
        <c:grouping val="percentStacked"/>
        <c:varyColors val="0"/>
        <c:ser>
          <c:idx val="0"/>
          <c:order val="0"/>
          <c:tx>
            <c:strRef>
              <c:f>Belastungen!$B$3</c:f>
              <c:strCache>
                <c:ptCount val="1"/>
                <c:pt idx="0">
                  <c:v>nie</c:v>
                </c:pt>
              </c:strCache>
            </c:strRef>
          </c:tx>
          <c:spPr>
            <a:solidFill>
              <a:schemeClr val="accent5">
                <a:tint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Belastungen!$A$4:$A$6</c:f>
              <c:strCache>
                <c:ptCount val="3"/>
                <c:pt idx="0">
                  <c:v>Wie häufig wird von Ihnen erwartet, dass Sie außerhalb Ihrer geplanten Arbeitszeit, z.B. per E-Mail oder Telefon, für Ihre Arbeit erreichbar sind?</c:v>
                </c:pt>
                <c:pt idx="1">
                  <c:v>Wie häufig kommt es vor, dass Sie mehr arbeiten als geplant?</c:v>
                </c:pt>
                <c:pt idx="2">
                  <c:v>Wie häufig werden Ihre Arbeitszeiten von äußeren Anforderungen bestimmt? (z.B. Kundenwünsche, Arbeiten auf Abruf?)</c:v>
                </c:pt>
              </c:strCache>
            </c:strRef>
          </c:cat>
          <c:val>
            <c:numRef>
              <c:f>Belastungen!$B$4:$B$6</c:f>
              <c:numCache>
                <c:formatCode>0.0%</c:formatCode>
                <c:ptCount val="3"/>
                <c:pt idx="0">
                  <c:v>0.20100000000000001</c:v>
                </c:pt>
                <c:pt idx="1">
                  <c:v>3.2000000000000001E-2</c:v>
                </c:pt>
                <c:pt idx="2">
                  <c:v>7.1999999999999995E-2</c:v>
                </c:pt>
              </c:numCache>
            </c:numRef>
          </c:val>
          <c:extLst>
            <c:ext xmlns:c16="http://schemas.microsoft.com/office/drawing/2014/chart" uri="{C3380CC4-5D6E-409C-BE32-E72D297353CC}">
              <c16:uniqueId val="{00000000-F721-41D3-869F-094EF2365D36}"/>
            </c:ext>
          </c:extLst>
        </c:ser>
        <c:ser>
          <c:idx val="1"/>
          <c:order val="1"/>
          <c:tx>
            <c:strRef>
              <c:f>Belastungen!$C$3</c:f>
              <c:strCache>
                <c:ptCount val="1"/>
                <c:pt idx="0">
                  <c:v>selten</c:v>
                </c:pt>
              </c:strCache>
            </c:strRef>
          </c:tx>
          <c:spPr>
            <a:solidFill>
              <a:schemeClr val="accent5">
                <a:tint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Belastungen!$A$4:$A$6</c:f>
              <c:strCache>
                <c:ptCount val="3"/>
                <c:pt idx="0">
                  <c:v>Wie häufig wird von Ihnen erwartet, dass Sie außerhalb Ihrer geplanten Arbeitszeit, z.B. per E-Mail oder Telefon, für Ihre Arbeit erreichbar sind?</c:v>
                </c:pt>
                <c:pt idx="1">
                  <c:v>Wie häufig kommt es vor, dass Sie mehr arbeiten als geplant?</c:v>
                </c:pt>
                <c:pt idx="2">
                  <c:v>Wie häufig werden Ihre Arbeitszeiten von äußeren Anforderungen bestimmt? (z.B. Kundenwünsche, Arbeiten auf Abruf?)</c:v>
                </c:pt>
              </c:strCache>
            </c:strRef>
          </c:cat>
          <c:val>
            <c:numRef>
              <c:f>Belastungen!$C$4:$C$6</c:f>
              <c:numCache>
                <c:formatCode>0.0%</c:formatCode>
                <c:ptCount val="3"/>
                <c:pt idx="0">
                  <c:v>0.34799999999999998</c:v>
                </c:pt>
                <c:pt idx="1">
                  <c:v>0.34300000000000003</c:v>
                </c:pt>
                <c:pt idx="2">
                  <c:v>0.377</c:v>
                </c:pt>
              </c:numCache>
            </c:numRef>
          </c:val>
          <c:extLst>
            <c:ext xmlns:c16="http://schemas.microsoft.com/office/drawing/2014/chart" uri="{C3380CC4-5D6E-409C-BE32-E72D297353CC}">
              <c16:uniqueId val="{00000001-F721-41D3-869F-094EF2365D36}"/>
            </c:ext>
          </c:extLst>
        </c:ser>
        <c:ser>
          <c:idx val="2"/>
          <c:order val="2"/>
          <c:tx>
            <c:strRef>
              <c:f>Belastungen!$D$3</c:f>
              <c:strCache>
                <c:ptCount val="1"/>
                <c:pt idx="0">
                  <c:v>oft</c:v>
                </c:pt>
              </c:strCache>
            </c:strRef>
          </c:tx>
          <c:spPr>
            <a:solidFill>
              <a:schemeClr val="accent5">
                <a:shade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Belastungen!$A$4:$A$6</c:f>
              <c:strCache>
                <c:ptCount val="3"/>
                <c:pt idx="0">
                  <c:v>Wie häufig wird von Ihnen erwartet, dass Sie außerhalb Ihrer geplanten Arbeitszeit, z.B. per E-Mail oder Telefon, für Ihre Arbeit erreichbar sind?</c:v>
                </c:pt>
                <c:pt idx="1">
                  <c:v>Wie häufig kommt es vor, dass Sie mehr arbeiten als geplant?</c:v>
                </c:pt>
                <c:pt idx="2">
                  <c:v>Wie häufig werden Ihre Arbeitszeiten von äußeren Anforderungen bestimmt? (z.B. Kundenwünsche, Arbeiten auf Abruf?)</c:v>
                </c:pt>
              </c:strCache>
            </c:strRef>
          </c:cat>
          <c:val>
            <c:numRef>
              <c:f>Belastungen!$D$4:$D$6</c:f>
              <c:numCache>
                <c:formatCode>0.0%</c:formatCode>
                <c:ptCount val="3"/>
                <c:pt idx="0">
                  <c:v>0.27300000000000002</c:v>
                </c:pt>
                <c:pt idx="1">
                  <c:v>0.48399999999999999</c:v>
                </c:pt>
                <c:pt idx="2">
                  <c:v>0.38900000000000001</c:v>
                </c:pt>
              </c:numCache>
            </c:numRef>
          </c:val>
          <c:extLst>
            <c:ext xmlns:c16="http://schemas.microsoft.com/office/drawing/2014/chart" uri="{C3380CC4-5D6E-409C-BE32-E72D297353CC}">
              <c16:uniqueId val="{00000002-F721-41D3-869F-094EF2365D36}"/>
            </c:ext>
          </c:extLst>
        </c:ser>
        <c:ser>
          <c:idx val="3"/>
          <c:order val="3"/>
          <c:tx>
            <c:strRef>
              <c:f>Belastungen!$E$3</c:f>
              <c:strCache>
                <c:ptCount val="1"/>
                <c:pt idx="0">
                  <c:v>sehr häufig</c:v>
                </c:pt>
              </c:strCache>
            </c:strRef>
          </c:tx>
          <c:spPr>
            <a:solidFill>
              <a:schemeClr val="accent5">
                <a:shade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Belastungen!$A$4:$A$6</c:f>
              <c:strCache>
                <c:ptCount val="3"/>
                <c:pt idx="0">
                  <c:v>Wie häufig wird von Ihnen erwartet, dass Sie außerhalb Ihrer geplanten Arbeitszeit, z.B. per E-Mail oder Telefon, für Ihre Arbeit erreichbar sind?</c:v>
                </c:pt>
                <c:pt idx="1">
                  <c:v>Wie häufig kommt es vor, dass Sie mehr arbeiten als geplant?</c:v>
                </c:pt>
                <c:pt idx="2">
                  <c:v>Wie häufig werden Ihre Arbeitszeiten von äußeren Anforderungen bestimmt? (z.B. Kundenwünsche, Arbeiten auf Abruf?)</c:v>
                </c:pt>
              </c:strCache>
            </c:strRef>
          </c:cat>
          <c:val>
            <c:numRef>
              <c:f>Belastungen!$E$4:$E$6</c:f>
              <c:numCache>
                <c:formatCode>0.0%</c:formatCode>
                <c:ptCount val="3"/>
                <c:pt idx="0">
                  <c:v>0.17799999999999999</c:v>
                </c:pt>
                <c:pt idx="1">
                  <c:v>0.14099999999999999</c:v>
                </c:pt>
                <c:pt idx="2">
                  <c:v>0.16200000000000001</c:v>
                </c:pt>
              </c:numCache>
            </c:numRef>
          </c:val>
          <c:extLst>
            <c:ext xmlns:c16="http://schemas.microsoft.com/office/drawing/2014/chart" uri="{C3380CC4-5D6E-409C-BE32-E72D297353CC}">
              <c16:uniqueId val="{00000003-F721-41D3-869F-094EF2365D36}"/>
            </c:ext>
          </c:extLst>
        </c:ser>
        <c:dLbls>
          <c:showLegendKey val="0"/>
          <c:showVal val="0"/>
          <c:showCatName val="0"/>
          <c:showSerName val="0"/>
          <c:showPercent val="0"/>
          <c:showBubbleSize val="0"/>
        </c:dLbls>
        <c:gapWidth val="150"/>
        <c:overlap val="100"/>
        <c:axId val="880706472"/>
        <c:axId val="880705392"/>
      </c:barChart>
      <c:catAx>
        <c:axId val="880706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880705392"/>
        <c:crosses val="autoZero"/>
        <c:auto val="1"/>
        <c:lblAlgn val="ctr"/>
        <c:lblOffset val="100"/>
        <c:noMultiLvlLbl val="0"/>
      </c:catAx>
      <c:valAx>
        <c:axId val="880705392"/>
        <c:scaling>
          <c:orientation val="minMax"/>
        </c:scaling>
        <c:delete val="1"/>
        <c:axPos val="b"/>
        <c:numFmt formatCode="0%" sourceLinked="1"/>
        <c:majorTickMark val="none"/>
        <c:minorTickMark val="none"/>
        <c:tickLblPos val="nextTo"/>
        <c:crossAx val="880706472"/>
        <c:crosses val="autoZero"/>
        <c:crossBetween val="between"/>
      </c:valAx>
      <c:spPr>
        <a:noFill/>
        <a:ln>
          <a:noFill/>
        </a:ln>
        <a:effectLst/>
      </c:spPr>
    </c:plotArea>
    <c:legend>
      <c:legendPos val="b"/>
      <c:layout>
        <c:manualLayout>
          <c:xMode val="edge"/>
          <c:yMode val="edge"/>
          <c:x val="0.28898416399981325"/>
          <c:y val="0.82310522240126704"/>
          <c:w val="0.42632886447873025"/>
          <c:h val="8.1413474141106834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chart>
  <c:spPr>
    <a:noFill/>
    <a:ln>
      <a:noFill/>
    </a:ln>
    <a:effectLst/>
  </c:spPr>
  <c:txPr>
    <a:bodyPr/>
    <a:lstStyle/>
    <a:p>
      <a:pPr>
        <a:defRPr/>
      </a:pPr>
      <a:endParaRPr lang="de-DE"/>
    </a:p>
  </c:txPr>
  <c:externalData r:id="rId3">
    <c:autoUpdate val="0"/>
  </c:externalData>
  <c:userShapes r:id="rId4"/>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5141282853063085"/>
          <c:y val="5.3410701488186052E-2"/>
          <c:w val="0.47265440105239215"/>
          <c:h val="0.78107601021972139"/>
        </c:manualLayout>
      </c:layout>
      <c:barChart>
        <c:barDir val="bar"/>
        <c:grouping val="percentStacked"/>
        <c:varyColors val="0"/>
        <c:ser>
          <c:idx val="0"/>
          <c:order val="0"/>
          <c:tx>
            <c:strRef>
              <c:f>Belastungen!$B$53</c:f>
              <c:strCache>
                <c:ptCount val="1"/>
                <c:pt idx="0">
                  <c:v>nie</c:v>
                </c:pt>
              </c:strCache>
            </c:strRef>
          </c:tx>
          <c:spPr>
            <a:solidFill>
              <a:schemeClr val="accent5">
                <a:tint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Belastungen!$A$54:$A$59</c:f>
              <c:strCache>
                <c:ptCount val="6"/>
                <c:pt idx="0">
                  <c:v>Wie häufig kommt es vor, dass Sie nicht alle Informationen und Zuarbeiten erhalten, die Sie brauchen, um Ihre Arbeit gut zu erledigen?</c:v>
                </c:pt>
                <c:pt idx="1">
                  <c:v>Wie häufig kommt es vor, dass Sie wegen der Arbeitsmenge keine Erholungspausen machen können?</c:v>
                </c:pt>
                <c:pt idx="2">
                  <c:v>Wie häufig kommt es vor, dass Sie bei Ihrer Arbeit gestört oder unterbrochen werden, z.B. durch technische Probleme, Telefonate, Kolleg*innen oder Gegebenheiten im Home Office?</c:v>
                </c:pt>
                <c:pt idx="3">
                  <c:v>Wie häufig kommt es vor, dass Sie Abstriche bei der Qualität Ihrer Arbeit machen müssen, um Ihr Arbeitspensum zu schaffen?</c:v>
                </c:pt>
                <c:pt idx="4">
                  <c:v>Wie häufig kommt es vor, dass Sie mehrere Arbeiten gleichzeitig erledigen müssen?</c:v>
                </c:pt>
                <c:pt idx="5">
                  <c:v>Wie häufig fühlen Sie sich bei der Arbeit gehetzt oder stehen unter Zeitdruck?</c:v>
                </c:pt>
              </c:strCache>
            </c:strRef>
          </c:cat>
          <c:val>
            <c:numRef>
              <c:f>Belastungen!$B$54:$B$59</c:f>
              <c:numCache>
                <c:formatCode>0.0%</c:formatCode>
                <c:ptCount val="6"/>
                <c:pt idx="0">
                  <c:v>0.153</c:v>
                </c:pt>
                <c:pt idx="1">
                  <c:v>0.11600000000000001</c:v>
                </c:pt>
                <c:pt idx="2">
                  <c:v>8.3000000000000004E-2</c:v>
                </c:pt>
                <c:pt idx="3">
                  <c:v>0.16300000000000001</c:v>
                </c:pt>
                <c:pt idx="4">
                  <c:v>3.3000000000000002E-2</c:v>
                </c:pt>
                <c:pt idx="5">
                  <c:v>2.1000000000000001E-2</c:v>
                </c:pt>
              </c:numCache>
            </c:numRef>
          </c:val>
          <c:extLst>
            <c:ext xmlns:c16="http://schemas.microsoft.com/office/drawing/2014/chart" uri="{C3380CC4-5D6E-409C-BE32-E72D297353CC}">
              <c16:uniqueId val="{00000000-49FA-491C-9EEE-1BFAEB07477C}"/>
            </c:ext>
          </c:extLst>
        </c:ser>
        <c:ser>
          <c:idx val="1"/>
          <c:order val="1"/>
          <c:tx>
            <c:strRef>
              <c:f>Belastungen!$C$53</c:f>
              <c:strCache>
                <c:ptCount val="1"/>
                <c:pt idx="0">
                  <c:v>selten</c:v>
                </c:pt>
              </c:strCache>
            </c:strRef>
          </c:tx>
          <c:spPr>
            <a:solidFill>
              <a:schemeClr val="accent5">
                <a:tint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Belastungen!$A$54:$A$59</c:f>
              <c:strCache>
                <c:ptCount val="6"/>
                <c:pt idx="0">
                  <c:v>Wie häufig kommt es vor, dass Sie nicht alle Informationen und Zuarbeiten erhalten, die Sie brauchen, um Ihre Arbeit gut zu erledigen?</c:v>
                </c:pt>
                <c:pt idx="1">
                  <c:v>Wie häufig kommt es vor, dass Sie wegen der Arbeitsmenge keine Erholungspausen machen können?</c:v>
                </c:pt>
                <c:pt idx="2">
                  <c:v>Wie häufig kommt es vor, dass Sie bei Ihrer Arbeit gestört oder unterbrochen werden, z.B. durch technische Probleme, Telefonate, Kolleg*innen oder Gegebenheiten im Home Office?</c:v>
                </c:pt>
                <c:pt idx="3">
                  <c:v>Wie häufig kommt es vor, dass Sie Abstriche bei der Qualität Ihrer Arbeit machen müssen, um Ihr Arbeitspensum zu schaffen?</c:v>
                </c:pt>
                <c:pt idx="4">
                  <c:v>Wie häufig kommt es vor, dass Sie mehrere Arbeiten gleichzeitig erledigen müssen?</c:v>
                </c:pt>
                <c:pt idx="5">
                  <c:v>Wie häufig fühlen Sie sich bei der Arbeit gehetzt oder stehen unter Zeitdruck?</c:v>
                </c:pt>
              </c:strCache>
            </c:strRef>
          </c:cat>
          <c:val>
            <c:numRef>
              <c:f>Belastungen!$C$54:$C$59</c:f>
              <c:numCache>
                <c:formatCode>0.0%</c:formatCode>
                <c:ptCount val="6"/>
                <c:pt idx="0">
                  <c:v>0.57799999999999996</c:v>
                </c:pt>
                <c:pt idx="1">
                  <c:v>0.47599999999999998</c:v>
                </c:pt>
                <c:pt idx="2">
                  <c:v>0.56699999999999995</c:v>
                </c:pt>
                <c:pt idx="3">
                  <c:v>0.60699999999999998</c:v>
                </c:pt>
                <c:pt idx="4">
                  <c:v>0.28499999999999998</c:v>
                </c:pt>
                <c:pt idx="5">
                  <c:v>0.38900000000000001</c:v>
                </c:pt>
              </c:numCache>
            </c:numRef>
          </c:val>
          <c:extLst>
            <c:ext xmlns:c16="http://schemas.microsoft.com/office/drawing/2014/chart" uri="{C3380CC4-5D6E-409C-BE32-E72D297353CC}">
              <c16:uniqueId val="{00000001-49FA-491C-9EEE-1BFAEB07477C}"/>
            </c:ext>
          </c:extLst>
        </c:ser>
        <c:ser>
          <c:idx val="2"/>
          <c:order val="2"/>
          <c:tx>
            <c:strRef>
              <c:f>Belastungen!$D$53</c:f>
              <c:strCache>
                <c:ptCount val="1"/>
                <c:pt idx="0">
                  <c:v>oft</c:v>
                </c:pt>
              </c:strCache>
            </c:strRef>
          </c:tx>
          <c:spPr>
            <a:solidFill>
              <a:schemeClr val="accent5">
                <a:shade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Belastungen!$A$54:$A$59</c:f>
              <c:strCache>
                <c:ptCount val="6"/>
                <c:pt idx="0">
                  <c:v>Wie häufig kommt es vor, dass Sie nicht alle Informationen und Zuarbeiten erhalten, die Sie brauchen, um Ihre Arbeit gut zu erledigen?</c:v>
                </c:pt>
                <c:pt idx="1">
                  <c:v>Wie häufig kommt es vor, dass Sie wegen der Arbeitsmenge keine Erholungspausen machen können?</c:v>
                </c:pt>
                <c:pt idx="2">
                  <c:v>Wie häufig kommt es vor, dass Sie bei Ihrer Arbeit gestört oder unterbrochen werden, z.B. durch technische Probleme, Telefonate, Kolleg*innen oder Gegebenheiten im Home Office?</c:v>
                </c:pt>
                <c:pt idx="3">
                  <c:v>Wie häufig kommt es vor, dass Sie Abstriche bei der Qualität Ihrer Arbeit machen müssen, um Ihr Arbeitspensum zu schaffen?</c:v>
                </c:pt>
                <c:pt idx="4">
                  <c:v>Wie häufig kommt es vor, dass Sie mehrere Arbeiten gleichzeitig erledigen müssen?</c:v>
                </c:pt>
                <c:pt idx="5">
                  <c:v>Wie häufig fühlen Sie sich bei der Arbeit gehetzt oder stehen unter Zeitdruck?</c:v>
                </c:pt>
              </c:strCache>
            </c:strRef>
          </c:cat>
          <c:val>
            <c:numRef>
              <c:f>Belastungen!$D$54:$D$59</c:f>
              <c:numCache>
                <c:formatCode>0.0%</c:formatCode>
                <c:ptCount val="6"/>
                <c:pt idx="0">
                  <c:v>0.219</c:v>
                </c:pt>
                <c:pt idx="1">
                  <c:v>0.33200000000000002</c:v>
                </c:pt>
                <c:pt idx="2">
                  <c:v>0.27700000000000002</c:v>
                </c:pt>
                <c:pt idx="3">
                  <c:v>0.19500000000000001</c:v>
                </c:pt>
                <c:pt idx="4">
                  <c:v>0.47299999999999998</c:v>
                </c:pt>
                <c:pt idx="5">
                  <c:v>0.439</c:v>
                </c:pt>
              </c:numCache>
            </c:numRef>
          </c:val>
          <c:extLst>
            <c:ext xmlns:c16="http://schemas.microsoft.com/office/drawing/2014/chart" uri="{C3380CC4-5D6E-409C-BE32-E72D297353CC}">
              <c16:uniqueId val="{00000002-49FA-491C-9EEE-1BFAEB07477C}"/>
            </c:ext>
          </c:extLst>
        </c:ser>
        <c:ser>
          <c:idx val="3"/>
          <c:order val="3"/>
          <c:tx>
            <c:strRef>
              <c:f>Belastungen!$E$53</c:f>
              <c:strCache>
                <c:ptCount val="1"/>
                <c:pt idx="0">
                  <c:v>sehr häufig</c:v>
                </c:pt>
              </c:strCache>
            </c:strRef>
          </c:tx>
          <c:spPr>
            <a:solidFill>
              <a:schemeClr val="accent5">
                <a:shade val="58000"/>
              </a:schemeClr>
            </a:solidFill>
            <a:ln>
              <a:noFill/>
            </a:ln>
            <a:effectLst/>
          </c:spPr>
          <c:invertIfNegative val="0"/>
          <c:dLbls>
            <c:dLbl>
              <c:idx val="0"/>
              <c:layout>
                <c:manualLayout>
                  <c:x val="-1.3759487021518951E-16"/>
                  <c:y val="-4.45747270510900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9FA-491C-9EEE-1BFAEB07477C}"/>
                </c:ext>
              </c:extLst>
            </c:dLbl>
            <c:dLbl>
              <c:idx val="1"/>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extLst>
                <c:ext xmlns:c16="http://schemas.microsoft.com/office/drawing/2014/chart" uri="{C3380CC4-5D6E-409C-BE32-E72D297353CC}">
                  <c16:uniqueId val="{00000002-1D9A-4C3D-82DB-4DC3D2D6BACD}"/>
                </c:ext>
              </c:extLst>
            </c:dLbl>
            <c:dLbl>
              <c:idx val="2"/>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extLst>
                <c:ext xmlns:c16="http://schemas.microsoft.com/office/drawing/2014/chart" uri="{C3380CC4-5D6E-409C-BE32-E72D297353CC}">
                  <c16:uniqueId val="{00000003-1D9A-4C3D-82DB-4DC3D2D6BACD}"/>
                </c:ext>
              </c:extLst>
            </c:dLbl>
            <c:dLbl>
              <c:idx val="3"/>
              <c:layout>
                <c:manualLayout>
                  <c:x val="1.8763153598573409E-3"/>
                  <c:y val="-5.01465679324763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9FA-491C-9EEE-1BFAEB07477C}"/>
                </c:ext>
              </c:extLst>
            </c:dLbl>
            <c:dLbl>
              <c:idx val="4"/>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extLst>
                <c:ext xmlns:c16="http://schemas.microsoft.com/office/drawing/2014/chart" uri="{C3380CC4-5D6E-409C-BE32-E72D297353CC}">
                  <c16:uniqueId val="{00000001-1D9A-4C3D-82DB-4DC3D2D6BACD}"/>
                </c:ext>
              </c:extLst>
            </c:dLbl>
            <c:dLbl>
              <c:idx val="5"/>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extLst>
                <c:ext xmlns:c16="http://schemas.microsoft.com/office/drawing/2014/chart" uri="{C3380CC4-5D6E-409C-BE32-E72D297353CC}">
                  <c16:uniqueId val="{00000000-1D9A-4C3D-82DB-4DC3D2D6BAC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Belastungen!$A$54:$A$59</c:f>
              <c:strCache>
                <c:ptCount val="6"/>
                <c:pt idx="0">
                  <c:v>Wie häufig kommt es vor, dass Sie nicht alle Informationen und Zuarbeiten erhalten, die Sie brauchen, um Ihre Arbeit gut zu erledigen?</c:v>
                </c:pt>
                <c:pt idx="1">
                  <c:v>Wie häufig kommt es vor, dass Sie wegen der Arbeitsmenge keine Erholungspausen machen können?</c:v>
                </c:pt>
                <c:pt idx="2">
                  <c:v>Wie häufig kommt es vor, dass Sie bei Ihrer Arbeit gestört oder unterbrochen werden, z.B. durch technische Probleme, Telefonate, Kolleg*innen oder Gegebenheiten im Home Office?</c:v>
                </c:pt>
                <c:pt idx="3">
                  <c:v>Wie häufig kommt es vor, dass Sie Abstriche bei der Qualität Ihrer Arbeit machen müssen, um Ihr Arbeitspensum zu schaffen?</c:v>
                </c:pt>
                <c:pt idx="4">
                  <c:v>Wie häufig kommt es vor, dass Sie mehrere Arbeiten gleichzeitig erledigen müssen?</c:v>
                </c:pt>
                <c:pt idx="5">
                  <c:v>Wie häufig fühlen Sie sich bei der Arbeit gehetzt oder stehen unter Zeitdruck?</c:v>
                </c:pt>
              </c:strCache>
            </c:strRef>
          </c:cat>
          <c:val>
            <c:numRef>
              <c:f>Belastungen!$E$54:$E$59</c:f>
              <c:numCache>
                <c:formatCode>0.0%</c:formatCode>
                <c:ptCount val="6"/>
                <c:pt idx="0">
                  <c:v>0.05</c:v>
                </c:pt>
                <c:pt idx="1">
                  <c:v>7.5999999999999998E-2</c:v>
                </c:pt>
                <c:pt idx="2">
                  <c:v>7.2999999999999995E-2</c:v>
                </c:pt>
                <c:pt idx="3">
                  <c:v>3.5000000000000003E-2</c:v>
                </c:pt>
                <c:pt idx="4">
                  <c:v>0.20899999999999999</c:v>
                </c:pt>
                <c:pt idx="5">
                  <c:v>0.151</c:v>
                </c:pt>
              </c:numCache>
            </c:numRef>
          </c:val>
          <c:extLst>
            <c:ext xmlns:c16="http://schemas.microsoft.com/office/drawing/2014/chart" uri="{C3380CC4-5D6E-409C-BE32-E72D297353CC}">
              <c16:uniqueId val="{00000003-49FA-491C-9EEE-1BFAEB07477C}"/>
            </c:ext>
          </c:extLst>
        </c:ser>
        <c:dLbls>
          <c:showLegendKey val="0"/>
          <c:showVal val="0"/>
          <c:showCatName val="0"/>
          <c:showSerName val="0"/>
          <c:showPercent val="0"/>
          <c:showBubbleSize val="0"/>
        </c:dLbls>
        <c:gapWidth val="150"/>
        <c:overlap val="100"/>
        <c:axId val="880706472"/>
        <c:axId val="880705392"/>
      </c:barChart>
      <c:catAx>
        <c:axId val="880706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de-DE"/>
          </a:p>
        </c:txPr>
        <c:crossAx val="880705392"/>
        <c:crosses val="autoZero"/>
        <c:auto val="1"/>
        <c:lblAlgn val="ctr"/>
        <c:lblOffset val="100"/>
        <c:noMultiLvlLbl val="0"/>
      </c:catAx>
      <c:valAx>
        <c:axId val="880705392"/>
        <c:scaling>
          <c:orientation val="minMax"/>
        </c:scaling>
        <c:delete val="1"/>
        <c:axPos val="b"/>
        <c:numFmt formatCode="0%" sourceLinked="1"/>
        <c:majorTickMark val="none"/>
        <c:minorTickMark val="none"/>
        <c:tickLblPos val="nextTo"/>
        <c:crossAx val="880706472"/>
        <c:crosses val="autoZero"/>
        <c:crossBetween val="between"/>
      </c:valAx>
      <c:spPr>
        <a:noFill/>
        <a:ln>
          <a:noFill/>
        </a:ln>
        <a:effectLst/>
      </c:spPr>
    </c:plotArea>
    <c:legend>
      <c:legendPos val="b"/>
      <c:layout>
        <c:manualLayout>
          <c:xMode val="edge"/>
          <c:yMode val="edge"/>
          <c:x val="0.31760138935981452"/>
          <c:y val="0.8566255659312203"/>
          <c:w val="0.37230233497843346"/>
          <c:h val="5.7010900407292793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chart>
  <c:spPr>
    <a:noFill/>
    <a:ln>
      <a:noFill/>
    </a:ln>
    <a:effectLst/>
  </c:spPr>
  <c:txPr>
    <a:bodyPr/>
    <a:lstStyle/>
    <a:p>
      <a:pPr>
        <a:defRPr/>
      </a:pPr>
      <a:endParaRPr lang="de-DE"/>
    </a:p>
  </c:txPr>
  <c:externalData r:id="rId3">
    <c:autoUpdate val="0"/>
  </c:externalData>
  <c:userShapes r:id="rId4"/>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50474673254686475"/>
          <c:y val="4.2267063700731036E-2"/>
          <c:w val="0.47265440105239215"/>
          <c:h val="0.72720532784114256"/>
        </c:manualLayout>
      </c:layout>
      <c:barChart>
        <c:barDir val="bar"/>
        <c:grouping val="percentStacked"/>
        <c:varyColors val="0"/>
        <c:ser>
          <c:idx val="0"/>
          <c:order val="0"/>
          <c:tx>
            <c:strRef>
              <c:f>Belastungen!$B$20</c:f>
              <c:strCache>
                <c:ptCount val="1"/>
                <c:pt idx="0">
                  <c:v>nie</c:v>
                </c:pt>
              </c:strCache>
            </c:strRef>
          </c:tx>
          <c:spPr>
            <a:solidFill>
              <a:schemeClr val="accent5">
                <a:tint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Belastungen!$A$21:$A$24</c:f>
              <c:strCache>
                <c:ptCount val="4"/>
                <c:pt idx="0">
                  <c:v>Wie häufig kommt es vor, dass Sie an Ihrem Arbeitsplatz widrigen Umgebungsbedingungen, wie z.B. Kälte, Hitze, Nässe, Feuchtigkeit oder Zugluft, ausgesetzt sind?</c:v>
                </c:pt>
                <c:pt idx="1">
                  <c:v>Wie häufig kommt es vor, dass Sie an Ihrem Arbeitsplatz Lärm oder lauten Umgebungsgeräuschen ausgesetzt sind?</c:v>
                </c:pt>
                <c:pt idx="2">
                  <c:v>Wie häufig kommt es vor, dass Sie bei Ihrer Arbeit eine ungünstige Körperhaltung einnehmen müssen, z.B. Arbeiten in der Hocke, im Knien, Arbeiten über Kopf, langanhaltendes Stehen oder Sitzen?</c:v>
                </c:pt>
                <c:pt idx="3">
                  <c:v>Wie häufig kommt es vor, dass Sie körperlich schwer arbeiten müssen, z.B. schwer heben, tragen oder stemmen?</c:v>
                </c:pt>
              </c:strCache>
            </c:strRef>
          </c:cat>
          <c:val>
            <c:numRef>
              <c:f>Belastungen!$B$21:$B$24</c:f>
              <c:numCache>
                <c:formatCode>0.0%</c:formatCode>
                <c:ptCount val="4"/>
                <c:pt idx="0">
                  <c:v>0.55000000000000004</c:v>
                </c:pt>
                <c:pt idx="1">
                  <c:v>0.40799999999999997</c:v>
                </c:pt>
                <c:pt idx="2">
                  <c:v>0.312</c:v>
                </c:pt>
                <c:pt idx="3">
                  <c:v>0.60699999999999998</c:v>
                </c:pt>
              </c:numCache>
            </c:numRef>
          </c:val>
          <c:extLst>
            <c:ext xmlns:c16="http://schemas.microsoft.com/office/drawing/2014/chart" uri="{C3380CC4-5D6E-409C-BE32-E72D297353CC}">
              <c16:uniqueId val="{00000000-DB5D-41E6-8D6D-8F071B171109}"/>
            </c:ext>
          </c:extLst>
        </c:ser>
        <c:ser>
          <c:idx val="1"/>
          <c:order val="1"/>
          <c:tx>
            <c:strRef>
              <c:f>Belastungen!$C$20</c:f>
              <c:strCache>
                <c:ptCount val="1"/>
                <c:pt idx="0">
                  <c:v>selten</c:v>
                </c:pt>
              </c:strCache>
            </c:strRef>
          </c:tx>
          <c:spPr>
            <a:solidFill>
              <a:schemeClr val="accent5">
                <a:tint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Belastungen!$A$21:$A$24</c:f>
              <c:strCache>
                <c:ptCount val="4"/>
                <c:pt idx="0">
                  <c:v>Wie häufig kommt es vor, dass Sie an Ihrem Arbeitsplatz widrigen Umgebungsbedingungen, wie z.B. Kälte, Hitze, Nässe, Feuchtigkeit oder Zugluft, ausgesetzt sind?</c:v>
                </c:pt>
                <c:pt idx="1">
                  <c:v>Wie häufig kommt es vor, dass Sie an Ihrem Arbeitsplatz Lärm oder lauten Umgebungsgeräuschen ausgesetzt sind?</c:v>
                </c:pt>
                <c:pt idx="2">
                  <c:v>Wie häufig kommt es vor, dass Sie bei Ihrer Arbeit eine ungünstige Körperhaltung einnehmen müssen, z.B. Arbeiten in der Hocke, im Knien, Arbeiten über Kopf, langanhaltendes Stehen oder Sitzen?</c:v>
                </c:pt>
                <c:pt idx="3">
                  <c:v>Wie häufig kommt es vor, dass Sie körperlich schwer arbeiten müssen, z.B. schwer heben, tragen oder stemmen?</c:v>
                </c:pt>
              </c:strCache>
            </c:strRef>
          </c:cat>
          <c:val>
            <c:numRef>
              <c:f>Belastungen!$C$21:$C$24</c:f>
              <c:numCache>
                <c:formatCode>0.0%</c:formatCode>
                <c:ptCount val="4"/>
                <c:pt idx="0">
                  <c:v>0.30499999999999999</c:v>
                </c:pt>
                <c:pt idx="1">
                  <c:v>0.41199999999999998</c:v>
                </c:pt>
                <c:pt idx="2">
                  <c:v>0.23899999999999999</c:v>
                </c:pt>
                <c:pt idx="3">
                  <c:v>0.26600000000000001</c:v>
                </c:pt>
              </c:numCache>
            </c:numRef>
          </c:val>
          <c:extLst>
            <c:ext xmlns:c16="http://schemas.microsoft.com/office/drawing/2014/chart" uri="{C3380CC4-5D6E-409C-BE32-E72D297353CC}">
              <c16:uniqueId val="{00000001-DB5D-41E6-8D6D-8F071B171109}"/>
            </c:ext>
          </c:extLst>
        </c:ser>
        <c:ser>
          <c:idx val="2"/>
          <c:order val="2"/>
          <c:tx>
            <c:strRef>
              <c:f>Belastungen!$D$20</c:f>
              <c:strCache>
                <c:ptCount val="1"/>
                <c:pt idx="0">
                  <c:v>oft</c:v>
                </c:pt>
              </c:strCache>
            </c:strRef>
          </c:tx>
          <c:spPr>
            <a:solidFill>
              <a:schemeClr val="accent5">
                <a:shade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Belastungen!$A$21:$A$24</c:f>
              <c:strCache>
                <c:ptCount val="4"/>
                <c:pt idx="0">
                  <c:v>Wie häufig kommt es vor, dass Sie an Ihrem Arbeitsplatz widrigen Umgebungsbedingungen, wie z.B. Kälte, Hitze, Nässe, Feuchtigkeit oder Zugluft, ausgesetzt sind?</c:v>
                </c:pt>
                <c:pt idx="1">
                  <c:v>Wie häufig kommt es vor, dass Sie an Ihrem Arbeitsplatz Lärm oder lauten Umgebungsgeräuschen ausgesetzt sind?</c:v>
                </c:pt>
                <c:pt idx="2">
                  <c:v>Wie häufig kommt es vor, dass Sie bei Ihrer Arbeit eine ungünstige Körperhaltung einnehmen müssen, z.B. Arbeiten in der Hocke, im Knien, Arbeiten über Kopf, langanhaltendes Stehen oder Sitzen?</c:v>
                </c:pt>
                <c:pt idx="3">
                  <c:v>Wie häufig kommt es vor, dass Sie körperlich schwer arbeiten müssen, z.B. schwer heben, tragen oder stemmen?</c:v>
                </c:pt>
              </c:strCache>
            </c:strRef>
          </c:cat>
          <c:val>
            <c:numRef>
              <c:f>Belastungen!$D$21:$D$24</c:f>
              <c:numCache>
                <c:formatCode>0.0%</c:formatCode>
                <c:ptCount val="4"/>
                <c:pt idx="0">
                  <c:v>0.11700000000000001</c:v>
                </c:pt>
                <c:pt idx="1">
                  <c:v>0.128</c:v>
                </c:pt>
                <c:pt idx="2">
                  <c:v>0.26900000000000002</c:v>
                </c:pt>
                <c:pt idx="3">
                  <c:v>8.5000000000000006E-2</c:v>
                </c:pt>
              </c:numCache>
            </c:numRef>
          </c:val>
          <c:extLst>
            <c:ext xmlns:c16="http://schemas.microsoft.com/office/drawing/2014/chart" uri="{C3380CC4-5D6E-409C-BE32-E72D297353CC}">
              <c16:uniqueId val="{00000002-DB5D-41E6-8D6D-8F071B171109}"/>
            </c:ext>
          </c:extLst>
        </c:ser>
        <c:ser>
          <c:idx val="3"/>
          <c:order val="3"/>
          <c:tx>
            <c:strRef>
              <c:f>Belastungen!$E$20</c:f>
              <c:strCache>
                <c:ptCount val="1"/>
                <c:pt idx="0">
                  <c:v>sehr häufig</c:v>
                </c:pt>
              </c:strCache>
            </c:strRef>
          </c:tx>
          <c:spPr>
            <a:solidFill>
              <a:schemeClr val="accent5">
                <a:shade val="58000"/>
              </a:schemeClr>
            </a:solidFill>
            <a:ln>
              <a:noFill/>
            </a:ln>
            <a:effectLst/>
          </c:spPr>
          <c:invertIfNegative val="0"/>
          <c:dLbls>
            <c:dLbl>
              <c:idx val="0"/>
              <c:layout>
                <c:manualLayout>
                  <c:x val="-5.7240735151325127E-3"/>
                  <c:y val="-6.605191576560411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B5D-41E6-8D6D-8F071B171109}"/>
                </c:ext>
              </c:extLst>
            </c:dLbl>
            <c:dLbl>
              <c:idx val="2"/>
              <c:tx>
                <c:rich>
                  <a:bodyPr/>
                  <a:lstStyle/>
                  <a:p>
                    <a:fld id="{5A5A0654-CF40-4EBE-A9C2-D74C823A18B1}" type="VALUE">
                      <a:rPr lang="en-US">
                        <a:solidFill>
                          <a:schemeClr val="bg1"/>
                        </a:solidFill>
                      </a:rPr>
                      <a:pPr/>
                      <a:t>[WERT]</a:t>
                    </a:fld>
                    <a:endParaRPr lang="de-DE"/>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F39B-4970-B9BD-D4E2C54455EC}"/>
                </c:ext>
              </c:extLst>
            </c:dLbl>
            <c:dLbl>
              <c:idx val="3"/>
              <c:layout>
                <c:manualLayout>
                  <c:x val="-1.9080245050443108E-3"/>
                  <c:y val="-5.28415326124832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B5D-41E6-8D6D-8F071B171109}"/>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Belastungen!$A$21:$A$24</c:f>
              <c:strCache>
                <c:ptCount val="4"/>
                <c:pt idx="0">
                  <c:v>Wie häufig kommt es vor, dass Sie an Ihrem Arbeitsplatz widrigen Umgebungsbedingungen, wie z.B. Kälte, Hitze, Nässe, Feuchtigkeit oder Zugluft, ausgesetzt sind?</c:v>
                </c:pt>
                <c:pt idx="1">
                  <c:v>Wie häufig kommt es vor, dass Sie an Ihrem Arbeitsplatz Lärm oder lauten Umgebungsgeräuschen ausgesetzt sind?</c:v>
                </c:pt>
                <c:pt idx="2">
                  <c:v>Wie häufig kommt es vor, dass Sie bei Ihrer Arbeit eine ungünstige Körperhaltung einnehmen müssen, z.B. Arbeiten in der Hocke, im Knien, Arbeiten über Kopf, langanhaltendes Stehen oder Sitzen?</c:v>
                </c:pt>
                <c:pt idx="3">
                  <c:v>Wie häufig kommt es vor, dass Sie körperlich schwer arbeiten müssen, z.B. schwer heben, tragen oder stemmen?</c:v>
                </c:pt>
              </c:strCache>
            </c:strRef>
          </c:cat>
          <c:val>
            <c:numRef>
              <c:f>Belastungen!$E$21:$E$24</c:f>
              <c:numCache>
                <c:formatCode>0.0%</c:formatCode>
                <c:ptCount val="4"/>
                <c:pt idx="0">
                  <c:v>2.8000000000000001E-2</c:v>
                </c:pt>
                <c:pt idx="1">
                  <c:v>5.1999999999999998E-2</c:v>
                </c:pt>
                <c:pt idx="2">
                  <c:v>0.18</c:v>
                </c:pt>
                <c:pt idx="3">
                  <c:v>4.2000000000000003E-2</c:v>
                </c:pt>
              </c:numCache>
            </c:numRef>
          </c:val>
          <c:extLst>
            <c:ext xmlns:c16="http://schemas.microsoft.com/office/drawing/2014/chart" uri="{C3380CC4-5D6E-409C-BE32-E72D297353CC}">
              <c16:uniqueId val="{00000003-DB5D-41E6-8D6D-8F071B171109}"/>
            </c:ext>
          </c:extLst>
        </c:ser>
        <c:dLbls>
          <c:showLegendKey val="0"/>
          <c:showVal val="0"/>
          <c:showCatName val="0"/>
          <c:showSerName val="0"/>
          <c:showPercent val="0"/>
          <c:showBubbleSize val="0"/>
        </c:dLbls>
        <c:gapWidth val="150"/>
        <c:overlap val="100"/>
        <c:axId val="880706472"/>
        <c:axId val="880705392"/>
      </c:barChart>
      <c:catAx>
        <c:axId val="880706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de-DE"/>
          </a:p>
        </c:txPr>
        <c:crossAx val="880705392"/>
        <c:crosses val="autoZero"/>
        <c:auto val="1"/>
        <c:lblAlgn val="ctr"/>
        <c:lblOffset val="100"/>
        <c:noMultiLvlLbl val="0"/>
      </c:catAx>
      <c:valAx>
        <c:axId val="880705392"/>
        <c:scaling>
          <c:orientation val="minMax"/>
        </c:scaling>
        <c:delete val="1"/>
        <c:axPos val="b"/>
        <c:numFmt formatCode="0%" sourceLinked="1"/>
        <c:majorTickMark val="none"/>
        <c:minorTickMark val="none"/>
        <c:tickLblPos val="nextTo"/>
        <c:crossAx val="880706472"/>
        <c:crosses val="autoZero"/>
        <c:crossBetween val="between"/>
      </c:valAx>
      <c:spPr>
        <a:noFill/>
        <a:ln>
          <a:noFill/>
        </a:ln>
        <a:effectLst/>
      </c:spPr>
    </c:plotArea>
    <c:legend>
      <c:legendPos val="b"/>
      <c:layout>
        <c:manualLayout>
          <c:xMode val="edge"/>
          <c:yMode val="edge"/>
          <c:x val="0.30767976858517282"/>
          <c:y val="0.84771366754562527"/>
          <c:w val="0.37859412848276447"/>
          <c:h val="6.7584112173836156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chart>
  <c:spPr>
    <a:noFill/>
    <a:ln>
      <a:noFill/>
    </a:ln>
    <a:effectLst/>
  </c:spPr>
  <c:txPr>
    <a:bodyPr/>
    <a:lstStyle/>
    <a:p>
      <a:pPr>
        <a:defRPr/>
      </a:pPr>
      <a:endParaRPr lang="de-DE"/>
    </a:p>
  </c:txPr>
  <c:externalData r:id="rId3">
    <c:autoUpdate val="0"/>
  </c:externalData>
  <c:userShapes r:id="rId4"/>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50474673254686475"/>
          <c:y val="4.2267063700731036E-2"/>
          <c:w val="0.47265440105239215"/>
          <c:h val="0.47172223557625464"/>
        </c:manualLayout>
      </c:layout>
      <c:barChart>
        <c:barDir val="bar"/>
        <c:grouping val="percentStacked"/>
        <c:varyColors val="0"/>
        <c:ser>
          <c:idx val="0"/>
          <c:order val="0"/>
          <c:tx>
            <c:strRef>
              <c:f>'TI - Einkommen und Sicherheit'!$B$12</c:f>
              <c:strCache>
                <c:ptCount val="1"/>
                <c:pt idx="0">
                  <c:v>Ich kann sehr gut davon leben</c:v>
                </c:pt>
              </c:strCache>
            </c:strRef>
          </c:tx>
          <c:spPr>
            <a:solidFill>
              <a:schemeClr val="dk1">
                <a:tint val="88500"/>
              </a:schemeClr>
            </a:solidFill>
            <a:ln>
              <a:noFill/>
            </a:ln>
            <a:effectLst/>
          </c:spPr>
          <c:invertIfNegative val="0"/>
          <c:dLbls>
            <c:dLbl>
              <c:idx val="0"/>
              <c:layout>
                <c:manualLayout>
                  <c:x val="2.0094078259314872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708-41D7-A5E5-860248202DE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'TI - Einkommen und Sicherheit'!$A$13</c:f>
              <c:strCache>
                <c:ptCount val="1"/>
                <c:pt idx="0">
                  <c:v>Inwieweit reicht Ihr eigenes Einkommen aus, um Ihre laufenden Lebenshaltungskosten zu decken?</c:v>
                </c:pt>
              </c:strCache>
            </c:strRef>
          </c:cat>
          <c:val>
            <c:numRef>
              <c:f>'TI - Einkommen und Sicherheit'!$B$13</c:f>
              <c:numCache>
                <c:formatCode>0.0%</c:formatCode>
                <c:ptCount val="1"/>
                <c:pt idx="0">
                  <c:v>9.4E-2</c:v>
                </c:pt>
              </c:numCache>
            </c:numRef>
          </c:val>
          <c:extLst>
            <c:ext xmlns:c16="http://schemas.microsoft.com/office/drawing/2014/chart" uri="{C3380CC4-5D6E-409C-BE32-E72D297353CC}">
              <c16:uniqueId val="{00000000-7E4F-48D3-B66C-48A2B9135434}"/>
            </c:ext>
          </c:extLst>
        </c:ser>
        <c:ser>
          <c:idx val="1"/>
          <c:order val="1"/>
          <c:tx>
            <c:strRef>
              <c:f>'TI - Einkommen und Sicherheit'!$C$12</c:f>
              <c:strCache>
                <c:ptCount val="1"/>
                <c:pt idx="0">
                  <c:v>es reicht gut aus</c:v>
                </c:pt>
              </c:strCache>
            </c:strRef>
          </c:tx>
          <c:spPr>
            <a:solidFill>
              <a:schemeClr val="dk1">
                <a:tint val="5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'TI - Einkommen und Sicherheit'!$A$13</c:f>
              <c:strCache>
                <c:ptCount val="1"/>
                <c:pt idx="0">
                  <c:v>Inwieweit reicht Ihr eigenes Einkommen aus, um Ihre laufenden Lebenshaltungskosten zu decken?</c:v>
                </c:pt>
              </c:strCache>
            </c:strRef>
          </c:cat>
          <c:val>
            <c:numRef>
              <c:f>'TI - Einkommen und Sicherheit'!$C$13</c:f>
              <c:numCache>
                <c:formatCode>0.0%</c:formatCode>
                <c:ptCount val="1"/>
                <c:pt idx="0">
                  <c:v>0.24099999999999999</c:v>
                </c:pt>
              </c:numCache>
            </c:numRef>
          </c:val>
          <c:extLst>
            <c:ext xmlns:c16="http://schemas.microsoft.com/office/drawing/2014/chart" uri="{C3380CC4-5D6E-409C-BE32-E72D297353CC}">
              <c16:uniqueId val="{00000001-7E4F-48D3-B66C-48A2B9135434}"/>
            </c:ext>
          </c:extLst>
        </c:ser>
        <c:ser>
          <c:idx val="2"/>
          <c:order val="2"/>
          <c:tx>
            <c:strRef>
              <c:f>'TI - Einkommen und Sicherheit'!$D$12</c:f>
              <c:strCache>
                <c:ptCount val="1"/>
                <c:pt idx="0">
                  <c:v>es reicht gerade aus</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'TI - Einkommen und Sicherheit'!$A$13</c:f>
              <c:strCache>
                <c:ptCount val="1"/>
                <c:pt idx="0">
                  <c:v>Inwieweit reicht Ihr eigenes Einkommen aus, um Ihre laufenden Lebenshaltungskosten zu decken?</c:v>
                </c:pt>
              </c:strCache>
            </c:strRef>
          </c:cat>
          <c:val>
            <c:numRef>
              <c:f>'TI - Einkommen und Sicherheit'!$D$13</c:f>
              <c:numCache>
                <c:formatCode>0.0%</c:formatCode>
                <c:ptCount val="1"/>
                <c:pt idx="0">
                  <c:v>0.41699999999999998</c:v>
                </c:pt>
              </c:numCache>
            </c:numRef>
          </c:val>
          <c:extLst>
            <c:ext xmlns:c16="http://schemas.microsoft.com/office/drawing/2014/chart" uri="{C3380CC4-5D6E-409C-BE32-E72D297353CC}">
              <c16:uniqueId val="{00000002-7E4F-48D3-B66C-48A2B9135434}"/>
            </c:ext>
          </c:extLst>
        </c:ser>
        <c:ser>
          <c:idx val="3"/>
          <c:order val="3"/>
          <c:tx>
            <c:strRef>
              <c:f>'TI - Einkommen und Sicherheit'!$E$12</c:f>
              <c:strCache>
                <c:ptCount val="1"/>
                <c:pt idx="0">
                  <c:v>es reicht nicht aus</c:v>
                </c:pt>
              </c:strCache>
            </c:strRef>
          </c:tx>
          <c:spPr>
            <a:solidFill>
              <a:schemeClr val="dk1">
                <a:tint val="985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'TI - Einkommen und Sicherheit'!$A$13</c:f>
              <c:strCache>
                <c:ptCount val="1"/>
                <c:pt idx="0">
                  <c:v>Inwieweit reicht Ihr eigenes Einkommen aus, um Ihre laufenden Lebenshaltungskosten zu decken?</c:v>
                </c:pt>
              </c:strCache>
            </c:strRef>
          </c:cat>
          <c:val>
            <c:numRef>
              <c:f>'TI - Einkommen und Sicherheit'!$E$13</c:f>
              <c:numCache>
                <c:formatCode>0.0%</c:formatCode>
                <c:ptCount val="1"/>
                <c:pt idx="0">
                  <c:v>0.248</c:v>
                </c:pt>
              </c:numCache>
            </c:numRef>
          </c:val>
          <c:extLst>
            <c:ext xmlns:c16="http://schemas.microsoft.com/office/drawing/2014/chart" uri="{C3380CC4-5D6E-409C-BE32-E72D297353CC}">
              <c16:uniqueId val="{00000003-7E4F-48D3-B66C-48A2B9135434}"/>
            </c:ext>
          </c:extLst>
        </c:ser>
        <c:dLbls>
          <c:showLegendKey val="0"/>
          <c:showVal val="0"/>
          <c:showCatName val="0"/>
          <c:showSerName val="0"/>
          <c:showPercent val="0"/>
          <c:showBubbleSize val="0"/>
        </c:dLbls>
        <c:gapWidth val="150"/>
        <c:overlap val="100"/>
        <c:axId val="880706472"/>
        <c:axId val="880705392"/>
      </c:barChart>
      <c:catAx>
        <c:axId val="880706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just">
              <a:defRPr sz="1100" b="0" i="0" u="none" strike="noStrike" kern="1200" baseline="0">
                <a:solidFill>
                  <a:schemeClr val="tx1">
                    <a:lumMod val="65000"/>
                    <a:lumOff val="35000"/>
                  </a:schemeClr>
                </a:solidFill>
                <a:latin typeface="+mn-lt"/>
                <a:ea typeface="+mn-ea"/>
                <a:cs typeface="+mn-cs"/>
              </a:defRPr>
            </a:pPr>
            <a:endParaRPr lang="de-DE"/>
          </a:p>
        </c:txPr>
        <c:crossAx val="880705392"/>
        <c:crosses val="autoZero"/>
        <c:auto val="1"/>
        <c:lblAlgn val="ctr"/>
        <c:lblOffset val="100"/>
        <c:noMultiLvlLbl val="0"/>
      </c:catAx>
      <c:valAx>
        <c:axId val="880705392"/>
        <c:scaling>
          <c:orientation val="minMax"/>
        </c:scaling>
        <c:delete val="1"/>
        <c:axPos val="b"/>
        <c:numFmt formatCode="0%" sourceLinked="1"/>
        <c:majorTickMark val="none"/>
        <c:minorTickMark val="none"/>
        <c:tickLblPos val="nextTo"/>
        <c:crossAx val="880706472"/>
        <c:crosses val="autoZero"/>
        <c:crossBetween val="between"/>
      </c:valAx>
      <c:spPr>
        <a:noFill/>
        <a:ln>
          <a:noFill/>
        </a:ln>
        <a:effectLst/>
      </c:spPr>
    </c:plotArea>
    <c:legend>
      <c:legendPos val="b"/>
      <c:layout>
        <c:manualLayout>
          <c:xMode val="edge"/>
          <c:yMode val="edge"/>
          <c:x val="4.9999920889455672E-2"/>
          <c:y val="0.56605951476870164"/>
          <c:w val="0.9"/>
          <c:h val="0.151425458855196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chart>
  <c:spPr>
    <a:noFill/>
    <a:ln>
      <a:noFill/>
    </a:ln>
    <a:effectLst/>
  </c:spPr>
  <c:txPr>
    <a:bodyPr/>
    <a:lstStyle/>
    <a:p>
      <a:pPr>
        <a:defRPr/>
      </a:pPr>
      <a:endParaRPr lang="de-DE"/>
    </a:p>
  </c:txPr>
  <c:externalData r:id="rId3">
    <c:autoUpdate val="0"/>
  </c:externalData>
  <c:userShapes r:id="rId4"/>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50474673254686475"/>
          <c:y val="4.2267063700731036E-2"/>
          <c:w val="0.47265440105239215"/>
          <c:h val="0.65419145523476241"/>
        </c:manualLayout>
      </c:layout>
      <c:barChart>
        <c:barDir val="bar"/>
        <c:grouping val="percentStacked"/>
        <c:varyColors val="0"/>
        <c:ser>
          <c:idx val="0"/>
          <c:order val="0"/>
          <c:tx>
            <c:strRef>
              <c:f>'TI - Einkommen und Sicherheit'!$B$3</c:f>
              <c:strCache>
                <c:ptCount val="1"/>
                <c:pt idx="0">
                  <c:v>in sehr hohem Maß</c:v>
                </c:pt>
              </c:strCache>
            </c:strRef>
          </c:tx>
          <c:spPr>
            <a:solidFill>
              <a:schemeClr val="dk1">
                <a:tint val="88500"/>
              </a:schemeClr>
            </a:solidFill>
            <a:ln>
              <a:noFill/>
            </a:ln>
            <a:effectLst/>
          </c:spPr>
          <c:invertIfNegative val="0"/>
          <c:dLbls>
            <c:dLbl>
              <c:idx val="0"/>
              <c:layout>
                <c:manualLayout>
                  <c:x val="0"/>
                  <c:y val="-0.1036722422469285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DAD-4AAF-9078-7F9E6A5C662B}"/>
                </c:ext>
              </c:extLst>
            </c:dLbl>
            <c:dLbl>
              <c:idx val="1"/>
              <c:layout>
                <c:manualLayout>
                  <c:x val="2.0094078259314135E-3"/>
                  <c:y val="-0.1088558543592749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FC7-49FC-A3BB-FC099A8E9B4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'TI - Einkommen und Sicherheit'!$A$4:$A$5</c:f>
              <c:strCache>
                <c:ptCount val="2"/>
                <c:pt idx="0">
                  <c:v>Inwieweit können Sie alle Arbeiten, die in Ihrer  selbstständigen Tätigkeit anfallen, in Ihre Honorare einpreisen, z.B. Administration, Marketing?</c:v>
                </c:pt>
                <c:pt idx="1">
                  <c:v>Wenn Sie an Ihre Arbeitsleistung denken, inwieweit halten Sie Ihr Einkommen für angemessen? Bei mehreren Erwerbsverhältnissen, denken Sie bitte nur an Ihre selbstständige Tätigkeit.</c:v>
                </c:pt>
              </c:strCache>
            </c:strRef>
          </c:cat>
          <c:val>
            <c:numRef>
              <c:f>'TI - Einkommen und Sicherheit'!$B$4:$B$5</c:f>
              <c:numCache>
                <c:formatCode>0.0%</c:formatCode>
                <c:ptCount val="2"/>
                <c:pt idx="0">
                  <c:v>3.9E-2</c:v>
                </c:pt>
                <c:pt idx="1">
                  <c:v>3.4000000000000002E-2</c:v>
                </c:pt>
              </c:numCache>
            </c:numRef>
          </c:val>
          <c:extLst>
            <c:ext xmlns:c16="http://schemas.microsoft.com/office/drawing/2014/chart" uri="{C3380CC4-5D6E-409C-BE32-E72D297353CC}">
              <c16:uniqueId val="{00000000-6DAD-4AAF-9078-7F9E6A5C662B}"/>
            </c:ext>
          </c:extLst>
        </c:ser>
        <c:ser>
          <c:idx val="1"/>
          <c:order val="1"/>
          <c:tx>
            <c:strRef>
              <c:f>'TI - Einkommen und Sicherheit'!$C$3</c:f>
              <c:strCache>
                <c:ptCount val="1"/>
                <c:pt idx="0">
                  <c:v>in hohem Maß</c:v>
                </c:pt>
              </c:strCache>
            </c:strRef>
          </c:tx>
          <c:spPr>
            <a:solidFill>
              <a:schemeClr val="dk1">
                <a:tint val="5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'TI - Einkommen und Sicherheit'!$A$4:$A$5</c:f>
              <c:strCache>
                <c:ptCount val="2"/>
                <c:pt idx="0">
                  <c:v>Inwieweit können Sie alle Arbeiten, die in Ihrer  selbstständigen Tätigkeit anfallen, in Ihre Honorare einpreisen, z.B. Administration, Marketing?</c:v>
                </c:pt>
                <c:pt idx="1">
                  <c:v>Wenn Sie an Ihre Arbeitsleistung denken, inwieweit halten Sie Ihr Einkommen für angemessen? Bei mehreren Erwerbsverhältnissen, denken Sie bitte nur an Ihre selbstständige Tätigkeit.</c:v>
                </c:pt>
              </c:strCache>
            </c:strRef>
          </c:cat>
          <c:val>
            <c:numRef>
              <c:f>'TI - Einkommen und Sicherheit'!$C$4:$C$5</c:f>
              <c:numCache>
                <c:formatCode>0.0%</c:formatCode>
                <c:ptCount val="2"/>
                <c:pt idx="0">
                  <c:v>0.13</c:v>
                </c:pt>
                <c:pt idx="1">
                  <c:v>0.25900000000000001</c:v>
                </c:pt>
              </c:numCache>
            </c:numRef>
          </c:val>
          <c:extLst>
            <c:ext xmlns:c16="http://schemas.microsoft.com/office/drawing/2014/chart" uri="{C3380CC4-5D6E-409C-BE32-E72D297353CC}">
              <c16:uniqueId val="{00000001-6DAD-4AAF-9078-7F9E6A5C662B}"/>
            </c:ext>
          </c:extLst>
        </c:ser>
        <c:ser>
          <c:idx val="2"/>
          <c:order val="2"/>
          <c:tx>
            <c:strRef>
              <c:f>'TI - Einkommen und Sicherheit'!$D$3</c:f>
              <c:strCache>
                <c:ptCount val="1"/>
                <c:pt idx="0">
                  <c:v>in geringem Maß</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'TI - Einkommen und Sicherheit'!$A$4:$A$5</c:f>
              <c:strCache>
                <c:ptCount val="2"/>
                <c:pt idx="0">
                  <c:v>Inwieweit können Sie alle Arbeiten, die in Ihrer  selbstständigen Tätigkeit anfallen, in Ihre Honorare einpreisen, z.B. Administration, Marketing?</c:v>
                </c:pt>
                <c:pt idx="1">
                  <c:v>Wenn Sie an Ihre Arbeitsleistung denken, inwieweit halten Sie Ihr Einkommen für angemessen? Bei mehreren Erwerbsverhältnissen, denken Sie bitte nur an Ihre selbstständige Tätigkeit.</c:v>
                </c:pt>
              </c:strCache>
            </c:strRef>
          </c:cat>
          <c:val>
            <c:numRef>
              <c:f>'TI - Einkommen und Sicherheit'!$D$4:$D$5</c:f>
              <c:numCache>
                <c:formatCode>0.0%</c:formatCode>
                <c:ptCount val="2"/>
                <c:pt idx="0">
                  <c:v>0.47699999999999998</c:v>
                </c:pt>
                <c:pt idx="1">
                  <c:v>0.48899999999999999</c:v>
                </c:pt>
              </c:numCache>
            </c:numRef>
          </c:val>
          <c:extLst>
            <c:ext xmlns:c16="http://schemas.microsoft.com/office/drawing/2014/chart" uri="{C3380CC4-5D6E-409C-BE32-E72D297353CC}">
              <c16:uniqueId val="{00000002-6DAD-4AAF-9078-7F9E6A5C662B}"/>
            </c:ext>
          </c:extLst>
        </c:ser>
        <c:ser>
          <c:idx val="3"/>
          <c:order val="3"/>
          <c:tx>
            <c:strRef>
              <c:f>'TI - Einkommen und Sicherheit'!$E$3</c:f>
              <c:strCache>
                <c:ptCount val="1"/>
                <c:pt idx="0">
                  <c:v>gar nicht</c:v>
                </c:pt>
              </c:strCache>
            </c:strRef>
          </c:tx>
          <c:spPr>
            <a:solidFill>
              <a:schemeClr val="dk1">
                <a:tint val="985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'TI - Einkommen und Sicherheit'!$A$4:$A$5</c:f>
              <c:strCache>
                <c:ptCount val="2"/>
                <c:pt idx="0">
                  <c:v>Inwieweit können Sie alle Arbeiten, die in Ihrer  selbstständigen Tätigkeit anfallen, in Ihre Honorare einpreisen, z.B. Administration, Marketing?</c:v>
                </c:pt>
                <c:pt idx="1">
                  <c:v>Wenn Sie an Ihre Arbeitsleistung denken, inwieweit halten Sie Ihr Einkommen für angemessen? Bei mehreren Erwerbsverhältnissen, denken Sie bitte nur an Ihre selbstständige Tätigkeit.</c:v>
                </c:pt>
              </c:strCache>
            </c:strRef>
          </c:cat>
          <c:val>
            <c:numRef>
              <c:f>'TI - Einkommen und Sicherheit'!$E$4:$E$5</c:f>
              <c:numCache>
                <c:formatCode>0.0%</c:formatCode>
                <c:ptCount val="2"/>
                <c:pt idx="0">
                  <c:v>0.35399999999999998</c:v>
                </c:pt>
                <c:pt idx="1">
                  <c:v>0.218</c:v>
                </c:pt>
              </c:numCache>
            </c:numRef>
          </c:val>
          <c:extLst>
            <c:ext xmlns:c16="http://schemas.microsoft.com/office/drawing/2014/chart" uri="{C3380CC4-5D6E-409C-BE32-E72D297353CC}">
              <c16:uniqueId val="{00000003-6DAD-4AAF-9078-7F9E6A5C662B}"/>
            </c:ext>
          </c:extLst>
        </c:ser>
        <c:dLbls>
          <c:showLegendKey val="0"/>
          <c:showVal val="0"/>
          <c:showCatName val="0"/>
          <c:showSerName val="0"/>
          <c:showPercent val="0"/>
          <c:showBubbleSize val="0"/>
        </c:dLbls>
        <c:gapWidth val="150"/>
        <c:overlap val="100"/>
        <c:axId val="880706472"/>
        <c:axId val="880705392"/>
      </c:barChart>
      <c:catAx>
        <c:axId val="880706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just">
              <a:defRPr sz="1100" b="0" i="0" u="none" strike="noStrike" kern="1200" baseline="0">
                <a:solidFill>
                  <a:schemeClr val="tx1">
                    <a:lumMod val="65000"/>
                    <a:lumOff val="35000"/>
                  </a:schemeClr>
                </a:solidFill>
                <a:latin typeface="+mn-lt"/>
                <a:ea typeface="+mn-ea"/>
                <a:cs typeface="+mn-cs"/>
              </a:defRPr>
            </a:pPr>
            <a:endParaRPr lang="de-DE"/>
          </a:p>
        </c:txPr>
        <c:crossAx val="880705392"/>
        <c:crosses val="autoZero"/>
        <c:auto val="1"/>
        <c:lblAlgn val="ctr"/>
        <c:lblOffset val="100"/>
        <c:noMultiLvlLbl val="0"/>
      </c:catAx>
      <c:valAx>
        <c:axId val="880705392"/>
        <c:scaling>
          <c:orientation val="minMax"/>
        </c:scaling>
        <c:delete val="1"/>
        <c:axPos val="b"/>
        <c:numFmt formatCode="0%" sourceLinked="1"/>
        <c:majorTickMark val="none"/>
        <c:minorTickMark val="none"/>
        <c:tickLblPos val="nextTo"/>
        <c:crossAx val="880706472"/>
        <c:crosses val="autoZero"/>
        <c:crossBetween val="between"/>
      </c:valAx>
      <c:spPr>
        <a:noFill/>
        <a:ln>
          <a:noFill/>
        </a:ln>
        <a:effectLst/>
      </c:spPr>
    </c:plotArea>
    <c:legend>
      <c:legendPos val="b"/>
      <c:layout>
        <c:manualLayout>
          <c:xMode val="edge"/>
          <c:yMode val="edge"/>
          <c:x val="8.5279426353620971E-2"/>
          <c:y val="0.76637066200058312"/>
          <c:w val="0.76230287630117066"/>
          <c:h val="0.1000212650544136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chart>
  <c:spPr>
    <a:noFill/>
    <a:ln>
      <a:noFill/>
    </a:ln>
    <a:effectLst/>
  </c:spPr>
  <c:txPr>
    <a:bodyPr/>
    <a:lstStyle/>
    <a:p>
      <a:pPr>
        <a:defRPr/>
      </a:pPr>
      <a:endParaRPr lang="de-DE"/>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50474673254686475"/>
          <c:y val="4.2267063700731036E-2"/>
          <c:w val="0.47265440105239215"/>
          <c:h val="0.76993223352235007"/>
        </c:manualLayout>
      </c:layout>
      <c:barChart>
        <c:barDir val="bar"/>
        <c:grouping val="percentStacked"/>
        <c:varyColors val="0"/>
        <c:ser>
          <c:idx val="0"/>
          <c:order val="0"/>
          <c:tx>
            <c:strRef>
              <c:f>'TI - Einkommen und Sicherheit'!$B$23</c:f>
              <c:strCache>
                <c:ptCount val="1"/>
                <c:pt idx="0">
                  <c:v>in sehr hohem Maß</c:v>
                </c:pt>
              </c:strCache>
            </c:strRef>
          </c:tx>
          <c:spPr>
            <a:solidFill>
              <a:schemeClr val="dk1">
                <a:tint val="88500"/>
              </a:schemeClr>
            </a:solidFill>
            <a:ln>
              <a:noFill/>
            </a:ln>
            <a:effectLst/>
          </c:spPr>
          <c:invertIfNegative val="0"/>
          <c:dLbls>
            <c:dLbl>
              <c:idx val="0"/>
              <c:layout>
                <c:manualLayout>
                  <c:x val="1.5808491699359332E-3"/>
                  <c:y val="-4.274836910644138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CFE-4388-95D9-7EEF12449E64}"/>
                </c:ext>
              </c:extLst>
            </c:dLbl>
            <c:dLbl>
              <c:idx val="1"/>
              <c:layout>
                <c:manualLayout>
                  <c:x val="-3.1616983398719246E-3"/>
                  <c:y val="-4.274836910644127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CFE-4388-95D9-7EEF12449E64}"/>
                </c:ext>
              </c:extLst>
            </c:dLbl>
            <c:dLbl>
              <c:idx val="2"/>
              <c:layout>
                <c:manualLayout>
                  <c:x val="0"/>
                  <c:y val="-4.580182404261570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CFE-4388-95D9-7EEF12449E64}"/>
                </c:ext>
              </c:extLst>
            </c:dLbl>
            <c:dLbl>
              <c:idx val="3"/>
              <c:layout>
                <c:manualLayout>
                  <c:x val="0"/>
                  <c:y val="-3.969491417026689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CFE-4388-95D9-7EEF12449E64}"/>
                </c:ext>
              </c:extLst>
            </c:dLbl>
            <c:dLbl>
              <c:idx val="4"/>
              <c:layout>
                <c:manualLayout>
                  <c:x val="4.7425475098077999E-3"/>
                  <c:y val="-4.58018240426156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CFE-4388-95D9-7EEF12449E64}"/>
                </c:ext>
              </c:extLst>
            </c:dLbl>
            <c:dLbl>
              <c:idx val="5"/>
              <c:layout>
                <c:manualLayout>
                  <c:x val="-1.5808491699359913E-3"/>
                  <c:y val="-4.88552789787900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CFE-4388-95D9-7EEF12449E64}"/>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'TI - Einkommen und Sicherheit'!$A$24:$A$29</c:f>
              <c:strCache>
                <c:ptCount val="6"/>
                <c:pt idx="0">
                  <c:v>Alter</c:v>
                </c:pt>
                <c:pt idx="1">
                  <c:v>Erwerbsunfähigkeit</c:v>
                </c:pt>
                <c:pt idx="2">
                  <c:v>Arbeitsunfälle</c:v>
                </c:pt>
                <c:pt idx="3">
                  <c:v>Krankheit</c:v>
                </c:pt>
                <c:pt idx="4">
                  <c:v>Pflege, z.B. von älteren Angehörigen</c:v>
                </c:pt>
                <c:pt idx="5">
                  <c:v>Auftragslosigkeit</c:v>
                </c:pt>
              </c:strCache>
            </c:strRef>
          </c:cat>
          <c:val>
            <c:numRef>
              <c:f>'TI - Einkommen und Sicherheit'!$B$24:$B$29</c:f>
              <c:numCache>
                <c:formatCode>0.0%</c:formatCode>
                <c:ptCount val="6"/>
                <c:pt idx="0">
                  <c:v>4.5999999999999999E-2</c:v>
                </c:pt>
                <c:pt idx="1">
                  <c:v>4.2999999999999997E-2</c:v>
                </c:pt>
                <c:pt idx="2">
                  <c:v>4.9000000000000002E-2</c:v>
                </c:pt>
                <c:pt idx="3">
                  <c:v>4.5999999999999999E-2</c:v>
                </c:pt>
                <c:pt idx="4">
                  <c:v>4.2999999999999997E-2</c:v>
                </c:pt>
                <c:pt idx="5">
                  <c:v>6.6000000000000003E-2</c:v>
                </c:pt>
              </c:numCache>
            </c:numRef>
          </c:val>
          <c:extLst>
            <c:ext xmlns:c16="http://schemas.microsoft.com/office/drawing/2014/chart" uri="{C3380CC4-5D6E-409C-BE32-E72D297353CC}">
              <c16:uniqueId val="{00000000-4FAA-4CB0-A813-F101C063EC2F}"/>
            </c:ext>
          </c:extLst>
        </c:ser>
        <c:ser>
          <c:idx val="1"/>
          <c:order val="1"/>
          <c:tx>
            <c:strRef>
              <c:f>'TI - Einkommen und Sicherheit'!$C$23</c:f>
              <c:strCache>
                <c:ptCount val="1"/>
                <c:pt idx="0">
                  <c:v>in hohem Maß</c:v>
                </c:pt>
              </c:strCache>
            </c:strRef>
          </c:tx>
          <c:spPr>
            <a:solidFill>
              <a:schemeClr val="dk1">
                <a:tint val="5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'TI - Einkommen und Sicherheit'!$A$24:$A$29</c:f>
              <c:strCache>
                <c:ptCount val="6"/>
                <c:pt idx="0">
                  <c:v>Alter</c:v>
                </c:pt>
                <c:pt idx="1">
                  <c:v>Erwerbsunfähigkeit</c:v>
                </c:pt>
                <c:pt idx="2">
                  <c:v>Arbeitsunfälle</c:v>
                </c:pt>
                <c:pt idx="3">
                  <c:v>Krankheit</c:v>
                </c:pt>
                <c:pt idx="4">
                  <c:v>Pflege, z.B. von älteren Angehörigen</c:v>
                </c:pt>
                <c:pt idx="5">
                  <c:v>Auftragslosigkeit</c:v>
                </c:pt>
              </c:strCache>
            </c:strRef>
          </c:cat>
          <c:val>
            <c:numRef>
              <c:f>'TI - Einkommen und Sicherheit'!$C$24:$C$29</c:f>
              <c:numCache>
                <c:formatCode>0.0%</c:formatCode>
                <c:ptCount val="6"/>
                <c:pt idx="0">
                  <c:v>0.16300000000000001</c:v>
                </c:pt>
                <c:pt idx="1">
                  <c:v>0.14499999999999999</c:v>
                </c:pt>
                <c:pt idx="2">
                  <c:v>0.189</c:v>
                </c:pt>
                <c:pt idx="3">
                  <c:v>0.17499999999999999</c:v>
                </c:pt>
                <c:pt idx="4">
                  <c:v>0.124</c:v>
                </c:pt>
                <c:pt idx="5">
                  <c:v>0.17299999999999999</c:v>
                </c:pt>
              </c:numCache>
            </c:numRef>
          </c:val>
          <c:extLst>
            <c:ext xmlns:c16="http://schemas.microsoft.com/office/drawing/2014/chart" uri="{C3380CC4-5D6E-409C-BE32-E72D297353CC}">
              <c16:uniqueId val="{00000001-4FAA-4CB0-A813-F101C063EC2F}"/>
            </c:ext>
          </c:extLst>
        </c:ser>
        <c:ser>
          <c:idx val="2"/>
          <c:order val="2"/>
          <c:tx>
            <c:strRef>
              <c:f>'TI - Einkommen und Sicherheit'!$D$23</c:f>
              <c:strCache>
                <c:ptCount val="1"/>
                <c:pt idx="0">
                  <c:v>in geringem Maß</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'TI - Einkommen und Sicherheit'!$A$24:$A$29</c:f>
              <c:strCache>
                <c:ptCount val="6"/>
                <c:pt idx="0">
                  <c:v>Alter</c:v>
                </c:pt>
                <c:pt idx="1">
                  <c:v>Erwerbsunfähigkeit</c:v>
                </c:pt>
                <c:pt idx="2">
                  <c:v>Arbeitsunfälle</c:v>
                </c:pt>
                <c:pt idx="3">
                  <c:v>Krankheit</c:v>
                </c:pt>
                <c:pt idx="4">
                  <c:v>Pflege, z.B. von älteren Angehörigen</c:v>
                </c:pt>
                <c:pt idx="5">
                  <c:v>Auftragslosigkeit</c:v>
                </c:pt>
              </c:strCache>
            </c:strRef>
          </c:cat>
          <c:val>
            <c:numRef>
              <c:f>'TI - Einkommen und Sicherheit'!$D$24:$D$29</c:f>
              <c:numCache>
                <c:formatCode>0.0%</c:formatCode>
                <c:ptCount val="6"/>
                <c:pt idx="0">
                  <c:v>0.51800000000000002</c:v>
                </c:pt>
                <c:pt idx="1">
                  <c:v>0.36399999999999999</c:v>
                </c:pt>
                <c:pt idx="2">
                  <c:v>0.36399999999999999</c:v>
                </c:pt>
                <c:pt idx="3">
                  <c:v>0.48399999999999999</c:v>
                </c:pt>
                <c:pt idx="4">
                  <c:v>0.38900000000000001</c:v>
                </c:pt>
                <c:pt idx="5">
                  <c:v>0.46600000000000003</c:v>
                </c:pt>
              </c:numCache>
            </c:numRef>
          </c:val>
          <c:extLst>
            <c:ext xmlns:c16="http://schemas.microsoft.com/office/drawing/2014/chart" uri="{C3380CC4-5D6E-409C-BE32-E72D297353CC}">
              <c16:uniqueId val="{00000002-4FAA-4CB0-A813-F101C063EC2F}"/>
            </c:ext>
          </c:extLst>
        </c:ser>
        <c:ser>
          <c:idx val="3"/>
          <c:order val="3"/>
          <c:tx>
            <c:strRef>
              <c:f>'TI - Einkommen und Sicherheit'!$E$23</c:f>
              <c:strCache>
                <c:ptCount val="1"/>
                <c:pt idx="0">
                  <c:v>gar nicht</c:v>
                </c:pt>
              </c:strCache>
            </c:strRef>
          </c:tx>
          <c:spPr>
            <a:solidFill>
              <a:schemeClr val="dk1">
                <a:tint val="985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'TI - Einkommen und Sicherheit'!$A$24:$A$29</c:f>
              <c:strCache>
                <c:ptCount val="6"/>
                <c:pt idx="0">
                  <c:v>Alter</c:v>
                </c:pt>
                <c:pt idx="1">
                  <c:v>Erwerbsunfähigkeit</c:v>
                </c:pt>
                <c:pt idx="2">
                  <c:v>Arbeitsunfälle</c:v>
                </c:pt>
                <c:pt idx="3">
                  <c:v>Krankheit</c:v>
                </c:pt>
                <c:pt idx="4">
                  <c:v>Pflege, z.B. von älteren Angehörigen</c:v>
                </c:pt>
                <c:pt idx="5">
                  <c:v>Auftragslosigkeit</c:v>
                </c:pt>
              </c:strCache>
            </c:strRef>
          </c:cat>
          <c:val>
            <c:numRef>
              <c:f>'TI - Einkommen und Sicherheit'!$E$24:$E$29</c:f>
              <c:numCache>
                <c:formatCode>0.0%</c:formatCode>
                <c:ptCount val="6"/>
                <c:pt idx="0">
                  <c:v>0.27300000000000002</c:v>
                </c:pt>
                <c:pt idx="1">
                  <c:v>0.44800000000000001</c:v>
                </c:pt>
                <c:pt idx="2">
                  <c:v>0.39800000000000002</c:v>
                </c:pt>
                <c:pt idx="3">
                  <c:v>0.29499999999999998</c:v>
                </c:pt>
                <c:pt idx="4">
                  <c:v>0.44400000000000001</c:v>
                </c:pt>
                <c:pt idx="5">
                  <c:v>0.29499999999999998</c:v>
                </c:pt>
              </c:numCache>
            </c:numRef>
          </c:val>
          <c:extLst>
            <c:ext xmlns:c16="http://schemas.microsoft.com/office/drawing/2014/chart" uri="{C3380CC4-5D6E-409C-BE32-E72D297353CC}">
              <c16:uniqueId val="{00000003-4FAA-4CB0-A813-F101C063EC2F}"/>
            </c:ext>
          </c:extLst>
        </c:ser>
        <c:dLbls>
          <c:showLegendKey val="0"/>
          <c:showVal val="0"/>
          <c:showCatName val="0"/>
          <c:showSerName val="0"/>
          <c:showPercent val="0"/>
          <c:showBubbleSize val="0"/>
        </c:dLbls>
        <c:gapWidth val="150"/>
        <c:overlap val="100"/>
        <c:axId val="880706472"/>
        <c:axId val="880705392"/>
      </c:barChart>
      <c:catAx>
        <c:axId val="880706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880705392"/>
        <c:crosses val="autoZero"/>
        <c:auto val="1"/>
        <c:lblAlgn val="ctr"/>
        <c:lblOffset val="100"/>
        <c:noMultiLvlLbl val="0"/>
      </c:catAx>
      <c:valAx>
        <c:axId val="880705392"/>
        <c:scaling>
          <c:orientation val="minMax"/>
        </c:scaling>
        <c:delete val="1"/>
        <c:axPos val="b"/>
        <c:numFmt formatCode="0%" sourceLinked="1"/>
        <c:majorTickMark val="none"/>
        <c:minorTickMark val="none"/>
        <c:tickLblPos val="nextTo"/>
        <c:crossAx val="880706472"/>
        <c:crosses val="autoZero"/>
        <c:crossBetween val="between"/>
      </c:valAx>
      <c:spPr>
        <a:noFill/>
        <a:ln>
          <a:noFill/>
        </a:ln>
        <a:effectLst/>
      </c:spPr>
    </c:plotArea>
    <c:legend>
      <c:legendPos val="b"/>
      <c:layout>
        <c:manualLayout>
          <c:xMode val="edge"/>
          <c:yMode val="edge"/>
          <c:x val="0.18744800780018367"/>
          <c:y val="0.86423137206156042"/>
          <c:w val="0.81164391780155531"/>
          <c:h val="6.2485709470254419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chart>
  <c:spPr>
    <a:noFill/>
    <a:ln>
      <a:noFill/>
    </a:ln>
    <a:effectLst/>
  </c:spPr>
  <c:txPr>
    <a:bodyPr/>
    <a:lstStyle/>
    <a:p>
      <a:pPr>
        <a:defRPr/>
      </a:pPr>
      <a:endParaRPr lang="de-DE"/>
    </a:p>
  </c:txPr>
  <c:externalData r:id="rId3">
    <c:autoUpdate val="0"/>
  </c:externalData>
  <c:userShapes r:id="rId4"/>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5273456418925645"/>
          <c:y val="5.7292603284274289E-2"/>
          <c:w val="0.47265440105239215"/>
          <c:h val="0.827890894893758"/>
        </c:manualLayout>
      </c:layout>
      <c:barChart>
        <c:barDir val="bar"/>
        <c:grouping val="percentStacked"/>
        <c:varyColors val="0"/>
        <c:ser>
          <c:idx val="0"/>
          <c:order val="0"/>
          <c:tx>
            <c:strRef>
              <c:f>'TI - Einkommen und Sicherheit'!$B$55</c:f>
              <c:strCache>
                <c:ptCount val="1"/>
                <c:pt idx="0">
                  <c:v>nie</c:v>
                </c:pt>
              </c:strCache>
            </c:strRef>
          </c:tx>
          <c:spPr>
            <a:solidFill>
              <a:schemeClr val="dk1">
                <a:tint val="885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'TI - Einkommen und Sicherheit'!$A$56:$A$57</c:f>
              <c:strCache>
                <c:ptCount val="2"/>
                <c:pt idx="0">
                  <c:v>Kommt es vor, dass Sie sich Sorgen um Ihre berufliche Zukunft machen?</c:v>
                </c:pt>
                <c:pt idx="1">
                  <c:v>Kommt es vor, dass Sie sich Sorgen machen, wenn Sie an Ihre finanzielle Situation insgesamt denken?</c:v>
                </c:pt>
              </c:strCache>
            </c:strRef>
          </c:cat>
          <c:val>
            <c:numRef>
              <c:f>'TI - Einkommen und Sicherheit'!$B$56:$B$57</c:f>
              <c:numCache>
                <c:formatCode>0.0%</c:formatCode>
                <c:ptCount val="2"/>
                <c:pt idx="0">
                  <c:v>0.115</c:v>
                </c:pt>
                <c:pt idx="1">
                  <c:v>6.0999999999999999E-2</c:v>
                </c:pt>
              </c:numCache>
            </c:numRef>
          </c:val>
          <c:extLst>
            <c:ext xmlns:c16="http://schemas.microsoft.com/office/drawing/2014/chart" uri="{C3380CC4-5D6E-409C-BE32-E72D297353CC}">
              <c16:uniqueId val="{00000000-A2A9-4D16-80DF-65C9EF6E5384}"/>
            </c:ext>
          </c:extLst>
        </c:ser>
        <c:ser>
          <c:idx val="1"/>
          <c:order val="1"/>
          <c:tx>
            <c:strRef>
              <c:f>'TI - Einkommen und Sicherheit'!$C$55</c:f>
              <c:strCache>
                <c:ptCount val="1"/>
                <c:pt idx="0">
                  <c:v>selten</c:v>
                </c:pt>
              </c:strCache>
            </c:strRef>
          </c:tx>
          <c:spPr>
            <a:solidFill>
              <a:schemeClr val="dk1">
                <a:tint val="5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'TI - Einkommen und Sicherheit'!$A$56:$A$57</c:f>
              <c:strCache>
                <c:ptCount val="2"/>
                <c:pt idx="0">
                  <c:v>Kommt es vor, dass Sie sich Sorgen um Ihre berufliche Zukunft machen?</c:v>
                </c:pt>
                <c:pt idx="1">
                  <c:v>Kommt es vor, dass Sie sich Sorgen machen, wenn Sie an Ihre finanzielle Situation insgesamt denken?</c:v>
                </c:pt>
              </c:strCache>
            </c:strRef>
          </c:cat>
          <c:val>
            <c:numRef>
              <c:f>'TI - Einkommen und Sicherheit'!$C$56:$C$57</c:f>
              <c:numCache>
                <c:formatCode>0.0%</c:formatCode>
                <c:ptCount val="2"/>
                <c:pt idx="0">
                  <c:v>0.32</c:v>
                </c:pt>
                <c:pt idx="1">
                  <c:v>0.29499999999999998</c:v>
                </c:pt>
              </c:numCache>
            </c:numRef>
          </c:val>
          <c:extLst>
            <c:ext xmlns:c16="http://schemas.microsoft.com/office/drawing/2014/chart" uri="{C3380CC4-5D6E-409C-BE32-E72D297353CC}">
              <c16:uniqueId val="{00000001-A2A9-4D16-80DF-65C9EF6E5384}"/>
            </c:ext>
          </c:extLst>
        </c:ser>
        <c:ser>
          <c:idx val="2"/>
          <c:order val="2"/>
          <c:tx>
            <c:strRef>
              <c:f>'TI - Einkommen und Sicherheit'!$D$55</c:f>
              <c:strCache>
                <c:ptCount val="1"/>
                <c:pt idx="0">
                  <c:v>oft</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'TI - Einkommen und Sicherheit'!$A$56:$A$57</c:f>
              <c:strCache>
                <c:ptCount val="2"/>
                <c:pt idx="0">
                  <c:v>Kommt es vor, dass Sie sich Sorgen um Ihre berufliche Zukunft machen?</c:v>
                </c:pt>
                <c:pt idx="1">
                  <c:v>Kommt es vor, dass Sie sich Sorgen machen, wenn Sie an Ihre finanzielle Situation insgesamt denken?</c:v>
                </c:pt>
              </c:strCache>
            </c:strRef>
          </c:cat>
          <c:val>
            <c:numRef>
              <c:f>'TI - Einkommen und Sicherheit'!$D$56:$D$57</c:f>
              <c:numCache>
                <c:formatCode>0.0%</c:formatCode>
                <c:ptCount val="2"/>
                <c:pt idx="0">
                  <c:v>0.312</c:v>
                </c:pt>
                <c:pt idx="1">
                  <c:v>0.38</c:v>
                </c:pt>
              </c:numCache>
            </c:numRef>
          </c:val>
          <c:extLst>
            <c:ext xmlns:c16="http://schemas.microsoft.com/office/drawing/2014/chart" uri="{C3380CC4-5D6E-409C-BE32-E72D297353CC}">
              <c16:uniqueId val="{00000002-A2A9-4D16-80DF-65C9EF6E5384}"/>
            </c:ext>
          </c:extLst>
        </c:ser>
        <c:ser>
          <c:idx val="3"/>
          <c:order val="3"/>
          <c:tx>
            <c:strRef>
              <c:f>'TI - Einkommen und Sicherheit'!$E$55</c:f>
              <c:strCache>
                <c:ptCount val="1"/>
                <c:pt idx="0">
                  <c:v>sehr häufig</c:v>
                </c:pt>
              </c:strCache>
            </c:strRef>
          </c:tx>
          <c:spPr>
            <a:solidFill>
              <a:schemeClr val="dk1">
                <a:tint val="985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'TI - Einkommen und Sicherheit'!$A$56:$A$57</c:f>
              <c:strCache>
                <c:ptCount val="2"/>
                <c:pt idx="0">
                  <c:v>Kommt es vor, dass Sie sich Sorgen um Ihre berufliche Zukunft machen?</c:v>
                </c:pt>
                <c:pt idx="1">
                  <c:v>Kommt es vor, dass Sie sich Sorgen machen, wenn Sie an Ihre finanzielle Situation insgesamt denken?</c:v>
                </c:pt>
              </c:strCache>
            </c:strRef>
          </c:cat>
          <c:val>
            <c:numRef>
              <c:f>'TI - Einkommen und Sicherheit'!$E$56:$E$57</c:f>
              <c:numCache>
                <c:formatCode>0.0%</c:formatCode>
                <c:ptCount val="2"/>
                <c:pt idx="0">
                  <c:v>0.253</c:v>
                </c:pt>
                <c:pt idx="1">
                  <c:v>0.26400000000000001</c:v>
                </c:pt>
              </c:numCache>
            </c:numRef>
          </c:val>
          <c:extLst>
            <c:ext xmlns:c16="http://schemas.microsoft.com/office/drawing/2014/chart" uri="{C3380CC4-5D6E-409C-BE32-E72D297353CC}">
              <c16:uniqueId val="{00000003-A2A9-4D16-80DF-65C9EF6E5384}"/>
            </c:ext>
          </c:extLst>
        </c:ser>
        <c:dLbls>
          <c:showLegendKey val="0"/>
          <c:showVal val="0"/>
          <c:showCatName val="0"/>
          <c:showSerName val="0"/>
          <c:showPercent val="0"/>
          <c:showBubbleSize val="0"/>
        </c:dLbls>
        <c:gapWidth val="150"/>
        <c:overlap val="100"/>
        <c:axId val="880706472"/>
        <c:axId val="880705392"/>
      </c:barChart>
      <c:catAx>
        <c:axId val="880706472"/>
        <c:scaling>
          <c:orientation val="minMax"/>
        </c:scaling>
        <c:delete val="1"/>
        <c:axPos val="l"/>
        <c:numFmt formatCode="General" sourceLinked="1"/>
        <c:majorTickMark val="none"/>
        <c:minorTickMark val="none"/>
        <c:tickLblPos val="nextTo"/>
        <c:crossAx val="880705392"/>
        <c:crosses val="autoZero"/>
        <c:auto val="1"/>
        <c:lblAlgn val="l"/>
        <c:lblOffset val="100"/>
        <c:noMultiLvlLbl val="0"/>
      </c:catAx>
      <c:valAx>
        <c:axId val="880705392"/>
        <c:scaling>
          <c:orientation val="minMax"/>
        </c:scaling>
        <c:delete val="1"/>
        <c:axPos val="b"/>
        <c:numFmt formatCode="0%" sourceLinked="1"/>
        <c:majorTickMark val="none"/>
        <c:minorTickMark val="none"/>
        <c:tickLblPos val="nextTo"/>
        <c:crossAx val="880706472"/>
        <c:crosses val="autoZero"/>
        <c:crossBetween val="between"/>
      </c:valAx>
      <c:spPr>
        <a:noFill/>
        <a:ln>
          <a:noFill/>
        </a:ln>
        <a:effectLst/>
      </c:spPr>
    </c:plotArea>
    <c:legend>
      <c:legendPos val="b"/>
      <c:layout>
        <c:manualLayout>
          <c:xMode val="edge"/>
          <c:yMode val="edge"/>
          <c:x val="0.64037161095154727"/>
          <c:y val="0.7462171518095353"/>
          <c:w val="0.33325558584078591"/>
          <c:h val="0.2177815952334719"/>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chart>
  <c:spPr>
    <a:noFill/>
    <a:ln>
      <a:noFill/>
    </a:ln>
    <a:effectLst/>
  </c:spPr>
  <c:txPr>
    <a:bodyPr/>
    <a:lstStyle/>
    <a:p>
      <a:pPr>
        <a:defRPr/>
      </a:pPr>
      <a:endParaRPr lang="de-DE"/>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50474673254686475"/>
          <c:y val="4.2267063700731036E-2"/>
          <c:w val="0.47265440105239215"/>
          <c:h val="0.55525120128882244"/>
        </c:manualLayout>
      </c:layout>
      <c:barChart>
        <c:barDir val="bar"/>
        <c:grouping val="percentStacked"/>
        <c:varyColors val="0"/>
        <c:ser>
          <c:idx val="0"/>
          <c:order val="0"/>
          <c:tx>
            <c:strRef>
              <c:f>'TI - Einkommen und Sicherheit'!$B$42</c:f>
              <c:strCache>
                <c:ptCount val="1"/>
                <c:pt idx="0">
                  <c:v>ich kann auch einen längeren Zeitraum überbrücken</c:v>
                </c:pt>
              </c:strCache>
            </c:strRef>
          </c:tx>
          <c:spPr>
            <a:solidFill>
              <a:schemeClr val="dk1">
                <a:tint val="885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'TI - Einkommen und Sicherheit'!$A$43</c:f>
              <c:strCache>
                <c:ptCount val="1"/>
                <c:pt idx="0">
                  <c:v>Inwieweit reichen Ihre finanziellen Reserven aus, um zu geringe oder ausbleibende Umsätze für mindestens drei Monate ausgleichen zu können?</c:v>
                </c:pt>
              </c:strCache>
            </c:strRef>
          </c:cat>
          <c:val>
            <c:numRef>
              <c:f>'TI - Einkommen und Sicherheit'!$B$43</c:f>
              <c:numCache>
                <c:formatCode>0.0%</c:formatCode>
                <c:ptCount val="1"/>
                <c:pt idx="0">
                  <c:v>0.17699999999999999</c:v>
                </c:pt>
              </c:numCache>
            </c:numRef>
          </c:val>
          <c:extLst>
            <c:ext xmlns:c16="http://schemas.microsoft.com/office/drawing/2014/chart" uri="{C3380CC4-5D6E-409C-BE32-E72D297353CC}">
              <c16:uniqueId val="{00000000-7F07-4CCE-BAF1-4074D7A756EB}"/>
            </c:ext>
          </c:extLst>
        </c:ser>
        <c:ser>
          <c:idx val="1"/>
          <c:order val="1"/>
          <c:tx>
            <c:strRef>
              <c:f>'TI - Einkommen und Sicherheit'!$C$42</c:f>
              <c:strCache>
                <c:ptCount val="1"/>
                <c:pt idx="0">
                  <c:v>es reicht gut aus</c:v>
                </c:pt>
              </c:strCache>
            </c:strRef>
          </c:tx>
          <c:spPr>
            <a:solidFill>
              <a:schemeClr val="dk1">
                <a:tint val="5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'TI - Einkommen und Sicherheit'!$A$43</c:f>
              <c:strCache>
                <c:ptCount val="1"/>
                <c:pt idx="0">
                  <c:v>Inwieweit reichen Ihre finanziellen Reserven aus, um zu geringe oder ausbleibende Umsätze für mindestens drei Monate ausgleichen zu können?</c:v>
                </c:pt>
              </c:strCache>
            </c:strRef>
          </c:cat>
          <c:val>
            <c:numRef>
              <c:f>'TI - Einkommen und Sicherheit'!$C$43</c:f>
              <c:numCache>
                <c:formatCode>0.0%</c:formatCode>
                <c:ptCount val="1"/>
                <c:pt idx="0">
                  <c:v>0.20899999999999999</c:v>
                </c:pt>
              </c:numCache>
            </c:numRef>
          </c:val>
          <c:extLst>
            <c:ext xmlns:c16="http://schemas.microsoft.com/office/drawing/2014/chart" uri="{C3380CC4-5D6E-409C-BE32-E72D297353CC}">
              <c16:uniqueId val="{00000001-7F07-4CCE-BAF1-4074D7A756EB}"/>
            </c:ext>
          </c:extLst>
        </c:ser>
        <c:ser>
          <c:idx val="2"/>
          <c:order val="2"/>
          <c:tx>
            <c:strRef>
              <c:f>'TI - Einkommen und Sicherheit'!$D$42</c:f>
              <c:strCache>
                <c:ptCount val="1"/>
                <c:pt idx="0">
                  <c:v>es reicht gerade aus</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'TI - Einkommen und Sicherheit'!$A$43</c:f>
              <c:strCache>
                <c:ptCount val="1"/>
                <c:pt idx="0">
                  <c:v>Inwieweit reichen Ihre finanziellen Reserven aus, um zu geringe oder ausbleibende Umsätze für mindestens drei Monate ausgleichen zu können?</c:v>
                </c:pt>
              </c:strCache>
            </c:strRef>
          </c:cat>
          <c:val>
            <c:numRef>
              <c:f>'TI - Einkommen und Sicherheit'!$D$43</c:f>
              <c:numCache>
                <c:formatCode>0.0%</c:formatCode>
                <c:ptCount val="1"/>
                <c:pt idx="0">
                  <c:v>0.312</c:v>
                </c:pt>
              </c:numCache>
            </c:numRef>
          </c:val>
          <c:extLst>
            <c:ext xmlns:c16="http://schemas.microsoft.com/office/drawing/2014/chart" uri="{C3380CC4-5D6E-409C-BE32-E72D297353CC}">
              <c16:uniqueId val="{00000002-7F07-4CCE-BAF1-4074D7A756EB}"/>
            </c:ext>
          </c:extLst>
        </c:ser>
        <c:ser>
          <c:idx val="3"/>
          <c:order val="3"/>
          <c:tx>
            <c:strRef>
              <c:f>'TI - Einkommen und Sicherheit'!$E$42</c:f>
              <c:strCache>
                <c:ptCount val="1"/>
                <c:pt idx="0">
                  <c:v>es reicht nicht aus</c:v>
                </c:pt>
              </c:strCache>
            </c:strRef>
          </c:tx>
          <c:spPr>
            <a:solidFill>
              <a:schemeClr val="dk1">
                <a:tint val="985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'TI - Einkommen und Sicherheit'!$A$43</c:f>
              <c:strCache>
                <c:ptCount val="1"/>
                <c:pt idx="0">
                  <c:v>Inwieweit reichen Ihre finanziellen Reserven aus, um zu geringe oder ausbleibende Umsätze für mindestens drei Monate ausgleichen zu können?</c:v>
                </c:pt>
              </c:strCache>
            </c:strRef>
          </c:cat>
          <c:val>
            <c:numRef>
              <c:f>'TI - Einkommen und Sicherheit'!$E$43</c:f>
              <c:numCache>
                <c:formatCode>0.0%</c:formatCode>
                <c:ptCount val="1"/>
                <c:pt idx="0">
                  <c:v>0.30199999999999999</c:v>
                </c:pt>
              </c:numCache>
            </c:numRef>
          </c:val>
          <c:extLst>
            <c:ext xmlns:c16="http://schemas.microsoft.com/office/drawing/2014/chart" uri="{C3380CC4-5D6E-409C-BE32-E72D297353CC}">
              <c16:uniqueId val="{00000003-7F07-4CCE-BAF1-4074D7A756EB}"/>
            </c:ext>
          </c:extLst>
        </c:ser>
        <c:dLbls>
          <c:showLegendKey val="0"/>
          <c:showVal val="0"/>
          <c:showCatName val="0"/>
          <c:showSerName val="0"/>
          <c:showPercent val="0"/>
          <c:showBubbleSize val="0"/>
        </c:dLbls>
        <c:gapWidth val="150"/>
        <c:overlap val="100"/>
        <c:axId val="880706472"/>
        <c:axId val="880705392"/>
      </c:barChart>
      <c:catAx>
        <c:axId val="880706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de-DE"/>
          </a:p>
        </c:txPr>
        <c:crossAx val="880705392"/>
        <c:crosses val="autoZero"/>
        <c:auto val="1"/>
        <c:lblAlgn val="ctr"/>
        <c:lblOffset val="100"/>
        <c:noMultiLvlLbl val="0"/>
      </c:catAx>
      <c:valAx>
        <c:axId val="880705392"/>
        <c:scaling>
          <c:orientation val="minMax"/>
        </c:scaling>
        <c:delete val="1"/>
        <c:axPos val="b"/>
        <c:numFmt formatCode="0%" sourceLinked="1"/>
        <c:majorTickMark val="none"/>
        <c:minorTickMark val="none"/>
        <c:tickLblPos val="nextTo"/>
        <c:crossAx val="880706472"/>
        <c:crosses val="autoZero"/>
        <c:crossBetween val="between"/>
      </c:valAx>
      <c:spPr>
        <a:noFill/>
        <a:ln>
          <a:noFill/>
        </a:ln>
        <a:effectLst/>
      </c:spPr>
    </c:plotArea>
    <c:legend>
      <c:legendPos val="b"/>
      <c:layout>
        <c:manualLayout>
          <c:xMode val="edge"/>
          <c:yMode val="edge"/>
          <c:x val="9.0901543635150215E-3"/>
          <c:y val="0.62026925920645115"/>
          <c:w val="0.97028021633081929"/>
          <c:h val="0.32372694253069551"/>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chart>
  <c:spPr>
    <a:noFill/>
    <a:ln>
      <a:noFill/>
    </a:ln>
    <a:effectLst/>
  </c:spPr>
  <c:txPr>
    <a:bodyPr/>
    <a:lstStyle/>
    <a:p>
      <a:pPr>
        <a:defRPr/>
      </a:pPr>
      <a:endParaRPr lang="de-DE"/>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50474673254686475"/>
          <c:y val="4.2267063700731036E-2"/>
          <c:w val="0.47265440105239215"/>
          <c:h val="0.76993223352235007"/>
        </c:manualLayout>
      </c:layout>
      <c:barChart>
        <c:barDir val="bar"/>
        <c:grouping val="percentStacked"/>
        <c:varyColors val="0"/>
        <c:ser>
          <c:idx val="0"/>
          <c:order val="0"/>
          <c:tx>
            <c:strRef>
              <c:f>'TI - Einkommen und Sicherheit'!$B$69</c:f>
              <c:strCache>
                <c:ptCount val="1"/>
                <c:pt idx="0">
                  <c:v>gar nicht</c:v>
                </c:pt>
              </c:strCache>
            </c:strRef>
          </c:tx>
          <c:spPr>
            <a:solidFill>
              <a:schemeClr val="dk1">
                <a:tint val="885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'TI - Einkommen und Sicherheit'!$A$70</c:f>
              <c:strCache>
                <c:ptCount val="1"/>
                <c:pt idx="0">
                  <c:v>In welchem Maß schwanken Ihre Einnahmen aus der Selbstständigkeit?</c:v>
                </c:pt>
              </c:strCache>
            </c:strRef>
          </c:cat>
          <c:val>
            <c:numRef>
              <c:f>'TI - Einkommen und Sicherheit'!$B$70</c:f>
              <c:numCache>
                <c:formatCode>0.0%</c:formatCode>
                <c:ptCount val="1"/>
                <c:pt idx="0">
                  <c:v>8.9999999999999993E-3</c:v>
                </c:pt>
              </c:numCache>
            </c:numRef>
          </c:val>
          <c:extLst>
            <c:ext xmlns:c16="http://schemas.microsoft.com/office/drawing/2014/chart" uri="{C3380CC4-5D6E-409C-BE32-E72D297353CC}">
              <c16:uniqueId val="{00000000-1134-4151-9CD5-8AF550BC4D88}"/>
            </c:ext>
          </c:extLst>
        </c:ser>
        <c:ser>
          <c:idx val="1"/>
          <c:order val="1"/>
          <c:tx>
            <c:strRef>
              <c:f>'TI - Einkommen und Sicherheit'!$C$69</c:f>
              <c:strCache>
                <c:ptCount val="1"/>
                <c:pt idx="0">
                  <c:v>in geringem Maß</c:v>
                </c:pt>
              </c:strCache>
            </c:strRef>
          </c:tx>
          <c:spPr>
            <a:solidFill>
              <a:schemeClr val="dk1">
                <a:tint val="5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'TI - Einkommen und Sicherheit'!$A$70</c:f>
              <c:strCache>
                <c:ptCount val="1"/>
                <c:pt idx="0">
                  <c:v>In welchem Maß schwanken Ihre Einnahmen aus der Selbstständigkeit?</c:v>
                </c:pt>
              </c:strCache>
            </c:strRef>
          </c:cat>
          <c:val>
            <c:numRef>
              <c:f>'TI - Einkommen und Sicherheit'!$C$70</c:f>
              <c:numCache>
                <c:formatCode>0.0%</c:formatCode>
                <c:ptCount val="1"/>
                <c:pt idx="0">
                  <c:v>0.32600000000000001</c:v>
                </c:pt>
              </c:numCache>
            </c:numRef>
          </c:val>
          <c:extLst>
            <c:ext xmlns:c16="http://schemas.microsoft.com/office/drawing/2014/chart" uri="{C3380CC4-5D6E-409C-BE32-E72D297353CC}">
              <c16:uniqueId val="{00000001-1134-4151-9CD5-8AF550BC4D88}"/>
            </c:ext>
          </c:extLst>
        </c:ser>
        <c:ser>
          <c:idx val="2"/>
          <c:order val="2"/>
          <c:tx>
            <c:strRef>
              <c:f>'TI - Einkommen und Sicherheit'!$D$69</c:f>
              <c:strCache>
                <c:ptCount val="1"/>
                <c:pt idx="0">
                  <c:v>in hohem Maß</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'TI - Einkommen und Sicherheit'!$A$70</c:f>
              <c:strCache>
                <c:ptCount val="1"/>
                <c:pt idx="0">
                  <c:v>In welchem Maß schwanken Ihre Einnahmen aus der Selbstständigkeit?</c:v>
                </c:pt>
              </c:strCache>
            </c:strRef>
          </c:cat>
          <c:val>
            <c:numRef>
              <c:f>'TI - Einkommen und Sicherheit'!$D$70</c:f>
              <c:numCache>
                <c:formatCode>0.0%</c:formatCode>
                <c:ptCount val="1"/>
                <c:pt idx="0">
                  <c:v>0.45600000000000002</c:v>
                </c:pt>
              </c:numCache>
            </c:numRef>
          </c:val>
          <c:extLst>
            <c:ext xmlns:c16="http://schemas.microsoft.com/office/drawing/2014/chart" uri="{C3380CC4-5D6E-409C-BE32-E72D297353CC}">
              <c16:uniqueId val="{00000002-1134-4151-9CD5-8AF550BC4D88}"/>
            </c:ext>
          </c:extLst>
        </c:ser>
        <c:ser>
          <c:idx val="3"/>
          <c:order val="3"/>
          <c:tx>
            <c:strRef>
              <c:f>'TI - Einkommen und Sicherheit'!$E$69</c:f>
              <c:strCache>
                <c:ptCount val="1"/>
                <c:pt idx="0">
                  <c:v>in sehr hohem Maß</c:v>
                </c:pt>
              </c:strCache>
            </c:strRef>
          </c:tx>
          <c:spPr>
            <a:solidFill>
              <a:schemeClr val="dk1">
                <a:tint val="98500"/>
              </a:schemeClr>
            </a:solidFill>
            <a:ln>
              <a:no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extLst>
                <c:ext xmlns:c16="http://schemas.microsoft.com/office/drawing/2014/chart" uri="{C3380CC4-5D6E-409C-BE32-E72D297353CC}">
                  <c16:uniqueId val="{00000004-1134-4151-9CD5-8AF550BC4D8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'TI - Einkommen und Sicherheit'!$A$70</c:f>
              <c:strCache>
                <c:ptCount val="1"/>
                <c:pt idx="0">
                  <c:v>In welchem Maß schwanken Ihre Einnahmen aus der Selbstständigkeit?</c:v>
                </c:pt>
              </c:strCache>
            </c:strRef>
          </c:cat>
          <c:val>
            <c:numRef>
              <c:f>'TI - Einkommen und Sicherheit'!$E$70</c:f>
              <c:numCache>
                <c:formatCode>0.0%</c:formatCode>
                <c:ptCount val="1"/>
                <c:pt idx="0">
                  <c:v>0.20899999999999999</c:v>
                </c:pt>
              </c:numCache>
            </c:numRef>
          </c:val>
          <c:extLst>
            <c:ext xmlns:c16="http://schemas.microsoft.com/office/drawing/2014/chart" uri="{C3380CC4-5D6E-409C-BE32-E72D297353CC}">
              <c16:uniqueId val="{00000003-1134-4151-9CD5-8AF550BC4D88}"/>
            </c:ext>
          </c:extLst>
        </c:ser>
        <c:dLbls>
          <c:showLegendKey val="0"/>
          <c:showVal val="0"/>
          <c:showCatName val="0"/>
          <c:showSerName val="0"/>
          <c:showPercent val="0"/>
          <c:showBubbleSize val="0"/>
        </c:dLbls>
        <c:gapWidth val="150"/>
        <c:overlap val="100"/>
        <c:axId val="880706472"/>
        <c:axId val="880705392"/>
      </c:barChart>
      <c:catAx>
        <c:axId val="880706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880705392"/>
        <c:crosses val="autoZero"/>
        <c:auto val="1"/>
        <c:lblAlgn val="ctr"/>
        <c:lblOffset val="100"/>
        <c:noMultiLvlLbl val="0"/>
      </c:catAx>
      <c:valAx>
        <c:axId val="880705392"/>
        <c:scaling>
          <c:orientation val="minMax"/>
        </c:scaling>
        <c:delete val="1"/>
        <c:axPos val="b"/>
        <c:numFmt formatCode="0%" sourceLinked="1"/>
        <c:majorTickMark val="none"/>
        <c:minorTickMark val="none"/>
        <c:tickLblPos val="nextTo"/>
        <c:crossAx val="880706472"/>
        <c:crosses val="autoZero"/>
        <c:crossBetween val="between"/>
      </c:valAx>
      <c:spPr>
        <a:noFill/>
        <a:ln>
          <a:noFill/>
        </a:ln>
        <a:effectLst/>
      </c:spPr>
    </c:plotArea>
    <c:legend>
      <c:legendPos val="b"/>
      <c:layout>
        <c:manualLayout>
          <c:xMode val="edge"/>
          <c:yMode val="edge"/>
          <c:x val="0.26665679429141409"/>
          <c:y val="0.69877924902546484"/>
          <c:w val="0.70571610527123452"/>
          <c:h val="0.22695140481151121"/>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chart>
  <c:spPr>
    <a:noFill/>
    <a:ln>
      <a:noFill/>
    </a:ln>
    <a:effectLst/>
  </c:spPr>
  <c:txPr>
    <a:bodyPr/>
    <a:lstStyle/>
    <a:p>
      <a:pPr>
        <a:defRPr/>
      </a:pPr>
      <a:endParaRPr lang="de-DE"/>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093053154065226"/>
          <c:y val="4.9664623769689026E-2"/>
          <c:w val="0.55365961607740211"/>
          <c:h val="0.82799122464986441"/>
        </c:manualLayout>
      </c:layout>
      <c:barChart>
        <c:barDir val="bar"/>
        <c:grouping val="clustered"/>
        <c:varyColors val="0"/>
        <c:ser>
          <c:idx val="0"/>
          <c:order val="0"/>
          <c:spPr>
            <a:solidFill>
              <a:schemeClr val="accent1"/>
            </a:solidFill>
            <a:ln>
              <a:noFill/>
            </a:ln>
            <a:effectLst/>
          </c:spPr>
          <c:invertIfNegative val="0"/>
          <c:dPt>
            <c:idx val="0"/>
            <c:invertIfNegative val="0"/>
            <c:bubble3D val="0"/>
            <c:spPr>
              <a:solidFill>
                <a:srgbClr val="C00000"/>
              </a:solidFill>
              <a:ln>
                <a:noFill/>
              </a:ln>
              <a:effectLst/>
            </c:spPr>
            <c:extLst>
              <c:ext xmlns:c16="http://schemas.microsoft.com/office/drawing/2014/chart" uri="{C3380CC4-5D6E-409C-BE32-E72D297353CC}">
                <c16:uniqueId val="{00000001-F846-44C5-89EC-325EBADB625D}"/>
              </c:ext>
            </c:extLst>
          </c:dPt>
          <c:dPt>
            <c:idx val="1"/>
            <c:invertIfNegative val="0"/>
            <c:bubble3D val="0"/>
            <c:spPr>
              <a:solidFill>
                <a:srgbClr val="C00000"/>
              </a:solidFill>
              <a:ln>
                <a:noFill/>
              </a:ln>
              <a:effectLst/>
            </c:spPr>
            <c:extLst>
              <c:ext xmlns:c16="http://schemas.microsoft.com/office/drawing/2014/chart" uri="{C3380CC4-5D6E-409C-BE32-E72D297353CC}">
                <c16:uniqueId val="{00000003-F846-44C5-89EC-325EBADB625D}"/>
              </c:ext>
            </c:extLst>
          </c:dPt>
          <c:dPt>
            <c:idx val="2"/>
            <c:invertIfNegative val="0"/>
            <c:bubble3D val="0"/>
            <c:spPr>
              <a:solidFill>
                <a:srgbClr val="C00000"/>
              </a:solidFill>
              <a:ln>
                <a:noFill/>
              </a:ln>
              <a:effectLst/>
            </c:spPr>
            <c:extLst>
              <c:ext xmlns:c16="http://schemas.microsoft.com/office/drawing/2014/chart" uri="{C3380CC4-5D6E-409C-BE32-E72D297353CC}">
                <c16:uniqueId val="{00000005-F846-44C5-89EC-325EBADB625D}"/>
              </c:ext>
            </c:extLst>
          </c:dPt>
          <c:dPt>
            <c:idx val="3"/>
            <c:invertIfNegative val="0"/>
            <c:bubble3D val="0"/>
            <c:spPr>
              <a:solidFill>
                <a:srgbClr val="C00000"/>
              </a:solidFill>
              <a:ln>
                <a:noFill/>
              </a:ln>
              <a:effectLst/>
            </c:spPr>
            <c:extLst>
              <c:ext xmlns:c16="http://schemas.microsoft.com/office/drawing/2014/chart" uri="{C3380CC4-5D6E-409C-BE32-E72D297353CC}">
                <c16:uniqueId val="{00000007-F846-44C5-89EC-325EBADB625D}"/>
              </c:ext>
            </c:extLst>
          </c:dPt>
          <c:dPt>
            <c:idx val="4"/>
            <c:invertIfNegative val="0"/>
            <c:bubble3D val="0"/>
            <c:spPr>
              <a:solidFill>
                <a:srgbClr val="C00000"/>
              </a:solidFill>
              <a:ln>
                <a:noFill/>
              </a:ln>
              <a:effectLst/>
            </c:spPr>
            <c:extLst>
              <c:ext xmlns:c16="http://schemas.microsoft.com/office/drawing/2014/chart" uri="{C3380CC4-5D6E-409C-BE32-E72D297353CC}">
                <c16:uniqueId val="{00000009-F846-44C5-89EC-325EBADB625D}"/>
              </c:ext>
            </c:extLst>
          </c:dPt>
          <c:dPt>
            <c:idx val="5"/>
            <c:invertIfNegative val="0"/>
            <c:bubble3D val="0"/>
            <c:spPr>
              <a:solidFill>
                <a:srgbClr val="175E9E">
                  <a:lumMod val="40000"/>
                  <a:lumOff val="60000"/>
                </a:srgbClr>
              </a:solidFill>
              <a:ln>
                <a:noFill/>
              </a:ln>
              <a:effectLst/>
            </c:spPr>
            <c:extLst>
              <c:ext xmlns:c16="http://schemas.microsoft.com/office/drawing/2014/chart" uri="{C3380CC4-5D6E-409C-BE32-E72D297353CC}">
                <c16:uniqueId val="{00000013-F846-44C5-89EC-325EBADB625D}"/>
              </c:ext>
            </c:extLst>
          </c:dPt>
          <c:dPt>
            <c:idx val="6"/>
            <c:invertIfNegative val="0"/>
            <c:bubble3D val="0"/>
            <c:spPr>
              <a:solidFill>
                <a:srgbClr val="C00000"/>
              </a:solidFill>
              <a:ln>
                <a:noFill/>
              </a:ln>
              <a:effectLst/>
            </c:spPr>
            <c:extLst>
              <c:ext xmlns:c16="http://schemas.microsoft.com/office/drawing/2014/chart" uri="{C3380CC4-5D6E-409C-BE32-E72D297353CC}">
                <c16:uniqueId val="{0000000B-F846-44C5-89EC-325EBADB625D}"/>
              </c:ext>
            </c:extLst>
          </c:dPt>
          <c:dPt>
            <c:idx val="7"/>
            <c:invertIfNegative val="0"/>
            <c:bubble3D val="0"/>
            <c:spPr>
              <a:solidFill>
                <a:schemeClr val="accent6"/>
              </a:solidFill>
              <a:ln>
                <a:noFill/>
              </a:ln>
              <a:effectLst/>
            </c:spPr>
            <c:extLst>
              <c:ext xmlns:c16="http://schemas.microsoft.com/office/drawing/2014/chart" uri="{C3380CC4-5D6E-409C-BE32-E72D297353CC}">
                <c16:uniqueId val="{0000000D-F846-44C5-89EC-325EBADB625D}"/>
              </c:ext>
            </c:extLst>
          </c:dPt>
          <c:dPt>
            <c:idx val="8"/>
            <c:invertIfNegative val="0"/>
            <c:bubble3D val="0"/>
            <c:spPr>
              <a:solidFill>
                <a:srgbClr val="175E9E"/>
              </a:solidFill>
              <a:ln>
                <a:noFill/>
              </a:ln>
              <a:effectLst/>
            </c:spPr>
            <c:extLst>
              <c:ext xmlns:c16="http://schemas.microsoft.com/office/drawing/2014/chart" uri="{C3380CC4-5D6E-409C-BE32-E72D297353CC}">
                <c16:uniqueId val="{00000014-E5C1-4CA1-B8C4-0A4982B875DD}"/>
              </c:ext>
            </c:extLst>
          </c:dPt>
          <c:dPt>
            <c:idx val="9"/>
            <c:invertIfNegative val="0"/>
            <c:bubble3D val="0"/>
            <c:spPr>
              <a:solidFill>
                <a:srgbClr val="175E9E"/>
              </a:solidFill>
              <a:ln>
                <a:noFill/>
              </a:ln>
              <a:effectLst/>
            </c:spPr>
            <c:extLst>
              <c:ext xmlns:c16="http://schemas.microsoft.com/office/drawing/2014/chart" uri="{C3380CC4-5D6E-409C-BE32-E72D297353CC}">
                <c16:uniqueId val="{0000000F-F846-44C5-89EC-325EBADB625D}"/>
              </c:ext>
            </c:extLst>
          </c:dPt>
          <c:dPt>
            <c:idx val="10"/>
            <c:invertIfNegative val="0"/>
            <c:bubble3D val="0"/>
            <c:spPr>
              <a:solidFill>
                <a:srgbClr val="175E9E"/>
              </a:solidFill>
              <a:ln>
                <a:noFill/>
              </a:ln>
              <a:effectLst/>
            </c:spPr>
            <c:extLst>
              <c:ext xmlns:c16="http://schemas.microsoft.com/office/drawing/2014/chart" uri="{C3380CC4-5D6E-409C-BE32-E72D297353CC}">
                <c16:uniqueId val="{00000011-F846-44C5-89EC-325EBADB625D}"/>
              </c:ext>
            </c:extLst>
          </c:dPt>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Kriterien!$A$2:$A$12</c:f>
              <c:strCache>
                <c:ptCount val="11"/>
                <c:pt idx="0">
                  <c:v>Erwerbssicherheit</c:v>
                </c:pt>
                <c:pt idx="1">
                  <c:v>Soziale Absicherung</c:v>
                </c:pt>
                <c:pt idx="2">
                  <c:v>Einkommen</c:v>
                </c:pt>
                <c:pt idx="3">
                  <c:v>Arbeitsintensität</c:v>
                </c:pt>
                <c:pt idx="4">
                  <c:v>Soziale Stressoren</c:v>
                </c:pt>
                <c:pt idx="5">
                  <c:v>Körperliche Anforderungen</c:v>
                </c:pt>
                <c:pt idx="6">
                  <c:v>Arbeitszeit</c:v>
                </c:pt>
                <c:pt idx="7">
                  <c:v>Sinn der Arbeit</c:v>
                </c:pt>
                <c:pt idx="8">
                  <c:v>Soziale Ressourcen</c:v>
                </c:pt>
                <c:pt idx="9">
                  <c:v>Weiterbildungs- und Entwicklungsmöglichkeiten</c:v>
                </c:pt>
                <c:pt idx="10">
                  <c:v>Einfluss- und Gestaltungsmöglichkeiten</c:v>
                </c:pt>
              </c:strCache>
            </c:strRef>
          </c:cat>
          <c:val>
            <c:numRef>
              <c:f>Kriterien!$B$2:$B$12</c:f>
              <c:numCache>
                <c:formatCode>General</c:formatCode>
                <c:ptCount val="11"/>
                <c:pt idx="0">
                  <c:v>27</c:v>
                </c:pt>
                <c:pt idx="1">
                  <c:v>30</c:v>
                </c:pt>
                <c:pt idx="2">
                  <c:v>33</c:v>
                </c:pt>
                <c:pt idx="3">
                  <c:v>33</c:v>
                </c:pt>
                <c:pt idx="4">
                  <c:v>41</c:v>
                </c:pt>
                <c:pt idx="5">
                  <c:v>63</c:v>
                </c:pt>
                <c:pt idx="6">
                  <c:v>36</c:v>
                </c:pt>
                <c:pt idx="7">
                  <c:v>83</c:v>
                </c:pt>
                <c:pt idx="8">
                  <c:v>67</c:v>
                </c:pt>
                <c:pt idx="9">
                  <c:v>75</c:v>
                </c:pt>
                <c:pt idx="10">
                  <c:v>74</c:v>
                </c:pt>
              </c:numCache>
            </c:numRef>
          </c:val>
          <c:extLst>
            <c:ext xmlns:c16="http://schemas.microsoft.com/office/drawing/2014/chart" uri="{C3380CC4-5D6E-409C-BE32-E72D297353CC}">
              <c16:uniqueId val="{00000012-F846-44C5-89EC-325EBADB625D}"/>
            </c:ext>
          </c:extLst>
        </c:ser>
        <c:dLbls>
          <c:showLegendKey val="0"/>
          <c:showVal val="0"/>
          <c:showCatName val="0"/>
          <c:showSerName val="0"/>
          <c:showPercent val="0"/>
          <c:showBubbleSize val="0"/>
        </c:dLbls>
        <c:gapWidth val="182"/>
        <c:axId val="534665664"/>
        <c:axId val="534671064"/>
      </c:barChart>
      <c:catAx>
        <c:axId val="5346656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de-DE"/>
          </a:p>
        </c:txPr>
        <c:crossAx val="534671064"/>
        <c:crosses val="autoZero"/>
        <c:auto val="1"/>
        <c:lblAlgn val="ctr"/>
        <c:lblOffset val="100"/>
        <c:noMultiLvlLbl val="0"/>
      </c:catAx>
      <c:valAx>
        <c:axId val="534671064"/>
        <c:scaling>
          <c:orientation val="minMax"/>
          <c:max val="1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de-DE"/>
          </a:p>
        </c:txPr>
        <c:crossAx val="534665664"/>
        <c:crosses val="autoZero"/>
        <c:crossBetween val="between"/>
      </c:valAx>
      <c:spPr>
        <a:noFill/>
        <a:ln>
          <a:noFill/>
        </a:ln>
        <a:effectLst/>
      </c:spPr>
    </c:plotArea>
    <c:plotVisOnly val="1"/>
    <c:dispBlanksAs val="gap"/>
    <c:showDLblsOverMax val="0"/>
  </c:chart>
  <c:spPr>
    <a:noFill/>
    <a:ln>
      <a:noFill/>
    </a:ln>
    <a:effectLst/>
  </c:spPr>
  <c:txPr>
    <a:bodyPr/>
    <a:lstStyle/>
    <a:p>
      <a:pPr>
        <a:defRPr sz="1100">
          <a:solidFill>
            <a:sysClr val="windowText" lastClr="000000"/>
          </a:solidFill>
        </a:defRPr>
      </a:pPr>
      <a:endParaRPr lang="de-DE"/>
    </a:p>
  </c:txPr>
  <c:externalData r:id="rId4">
    <c:autoUpdate val="0"/>
  </c:externalData>
  <c:userShapes r:id="rId5"/>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0747328152608375"/>
          <c:y val="3.496225227980413E-2"/>
          <c:w val="0.55365961607740211"/>
          <c:h val="0.82799122464986441"/>
        </c:manualLayout>
      </c:layout>
      <c:barChart>
        <c:barDir val="bar"/>
        <c:grouping val="clustered"/>
        <c:varyColors val="0"/>
        <c:ser>
          <c:idx val="0"/>
          <c:order val="0"/>
          <c:spPr>
            <a:solidFill>
              <a:schemeClr val="accent1"/>
            </a:solidFill>
            <a:ln>
              <a:noFill/>
            </a:ln>
            <a:effectLst/>
          </c:spPr>
          <c:invertIfNegative val="0"/>
          <c:dPt>
            <c:idx val="0"/>
            <c:invertIfNegative val="0"/>
            <c:bubble3D val="0"/>
            <c:spPr>
              <a:solidFill>
                <a:srgbClr val="C00000"/>
              </a:solidFill>
              <a:ln>
                <a:noFill/>
              </a:ln>
              <a:effectLst/>
            </c:spPr>
            <c:extLst>
              <c:ext xmlns:c16="http://schemas.microsoft.com/office/drawing/2014/chart" uri="{C3380CC4-5D6E-409C-BE32-E72D297353CC}">
                <c16:uniqueId val="{00000001-76F6-4936-94A1-23F9AF9D0E61}"/>
              </c:ext>
            </c:extLst>
          </c:dPt>
          <c:dPt>
            <c:idx val="1"/>
            <c:invertIfNegative val="0"/>
            <c:bubble3D val="0"/>
            <c:spPr>
              <a:solidFill>
                <a:srgbClr val="C00000"/>
              </a:solidFill>
              <a:ln>
                <a:noFill/>
              </a:ln>
              <a:effectLst/>
            </c:spPr>
            <c:extLst>
              <c:ext xmlns:c16="http://schemas.microsoft.com/office/drawing/2014/chart" uri="{C3380CC4-5D6E-409C-BE32-E72D297353CC}">
                <c16:uniqueId val="{00000003-76F6-4936-94A1-23F9AF9D0E61}"/>
              </c:ext>
            </c:extLst>
          </c:dPt>
          <c:dPt>
            <c:idx val="2"/>
            <c:invertIfNegative val="0"/>
            <c:bubble3D val="0"/>
            <c:spPr>
              <a:solidFill>
                <a:srgbClr val="C00000"/>
              </a:solidFill>
              <a:ln>
                <a:noFill/>
              </a:ln>
              <a:effectLst/>
            </c:spPr>
            <c:extLst>
              <c:ext xmlns:c16="http://schemas.microsoft.com/office/drawing/2014/chart" uri="{C3380CC4-5D6E-409C-BE32-E72D297353CC}">
                <c16:uniqueId val="{00000005-76F6-4936-94A1-23F9AF9D0E61}"/>
              </c:ext>
            </c:extLst>
          </c:dPt>
          <c:dPt>
            <c:idx val="3"/>
            <c:invertIfNegative val="0"/>
            <c:bubble3D val="0"/>
            <c:spPr>
              <a:solidFill>
                <a:srgbClr val="C00000"/>
              </a:solidFill>
              <a:ln>
                <a:noFill/>
              </a:ln>
              <a:effectLst/>
            </c:spPr>
            <c:extLst>
              <c:ext xmlns:c16="http://schemas.microsoft.com/office/drawing/2014/chart" uri="{C3380CC4-5D6E-409C-BE32-E72D297353CC}">
                <c16:uniqueId val="{00000007-76F6-4936-94A1-23F9AF9D0E61}"/>
              </c:ext>
            </c:extLst>
          </c:dPt>
          <c:dPt>
            <c:idx val="4"/>
            <c:invertIfNegative val="0"/>
            <c:bubble3D val="0"/>
            <c:spPr>
              <a:solidFill>
                <a:srgbClr val="C00000"/>
              </a:solidFill>
              <a:ln>
                <a:noFill/>
              </a:ln>
              <a:effectLst/>
            </c:spPr>
            <c:extLst>
              <c:ext xmlns:c16="http://schemas.microsoft.com/office/drawing/2014/chart" uri="{C3380CC4-5D6E-409C-BE32-E72D297353CC}">
                <c16:uniqueId val="{00000009-76F6-4936-94A1-23F9AF9D0E61}"/>
              </c:ext>
            </c:extLst>
          </c:dPt>
          <c:dPt>
            <c:idx val="5"/>
            <c:invertIfNegative val="0"/>
            <c:bubble3D val="0"/>
            <c:spPr>
              <a:solidFill>
                <a:srgbClr val="175E9E"/>
              </a:solidFill>
              <a:ln>
                <a:noFill/>
              </a:ln>
              <a:effectLst/>
            </c:spPr>
            <c:extLst>
              <c:ext xmlns:c16="http://schemas.microsoft.com/office/drawing/2014/chart" uri="{C3380CC4-5D6E-409C-BE32-E72D297353CC}">
                <c16:uniqueId val="{00000014-76F6-4936-94A1-23F9AF9D0E61}"/>
              </c:ext>
            </c:extLst>
          </c:dPt>
          <c:dPt>
            <c:idx val="6"/>
            <c:invertIfNegative val="0"/>
            <c:bubble3D val="0"/>
            <c:spPr>
              <a:solidFill>
                <a:srgbClr val="C00000"/>
              </a:solidFill>
              <a:ln>
                <a:noFill/>
              </a:ln>
              <a:effectLst/>
            </c:spPr>
            <c:extLst>
              <c:ext xmlns:c16="http://schemas.microsoft.com/office/drawing/2014/chart" uri="{C3380CC4-5D6E-409C-BE32-E72D297353CC}">
                <c16:uniqueId val="{0000000B-76F6-4936-94A1-23F9AF9D0E61}"/>
              </c:ext>
            </c:extLst>
          </c:dPt>
          <c:dPt>
            <c:idx val="7"/>
            <c:invertIfNegative val="0"/>
            <c:bubble3D val="0"/>
            <c:spPr>
              <a:solidFill>
                <a:srgbClr val="175E9E"/>
              </a:solidFill>
              <a:ln>
                <a:noFill/>
              </a:ln>
              <a:effectLst/>
            </c:spPr>
            <c:extLst>
              <c:ext xmlns:c16="http://schemas.microsoft.com/office/drawing/2014/chart" uri="{C3380CC4-5D6E-409C-BE32-E72D297353CC}">
                <c16:uniqueId val="{0000000D-76F6-4936-94A1-23F9AF9D0E61}"/>
              </c:ext>
            </c:extLst>
          </c:dPt>
          <c:dPt>
            <c:idx val="8"/>
            <c:invertIfNegative val="0"/>
            <c:bubble3D val="0"/>
            <c:spPr>
              <a:solidFill>
                <a:srgbClr val="002D5C">
                  <a:lumMod val="25000"/>
                  <a:lumOff val="75000"/>
                </a:srgbClr>
              </a:solidFill>
              <a:ln>
                <a:noFill/>
              </a:ln>
              <a:effectLst/>
            </c:spPr>
            <c:extLst>
              <c:ext xmlns:c16="http://schemas.microsoft.com/office/drawing/2014/chart" uri="{C3380CC4-5D6E-409C-BE32-E72D297353CC}">
                <c16:uniqueId val="{00000013-76F6-4936-94A1-23F9AF9D0E61}"/>
              </c:ext>
            </c:extLst>
          </c:dPt>
          <c:dPt>
            <c:idx val="9"/>
            <c:invertIfNegative val="0"/>
            <c:bubble3D val="0"/>
            <c:spPr>
              <a:solidFill>
                <a:srgbClr val="175E9E"/>
              </a:solidFill>
              <a:ln>
                <a:noFill/>
              </a:ln>
              <a:effectLst/>
            </c:spPr>
            <c:extLst>
              <c:ext xmlns:c16="http://schemas.microsoft.com/office/drawing/2014/chart" uri="{C3380CC4-5D6E-409C-BE32-E72D297353CC}">
                <c16:uniqueId val="{0000000F-76F6-4936-94A1-23F9AF9D0E61}"/>
              </c:ext>
            </c:extLst>
          </c:dPt>
          <c:dPt>
            <c:idx val="10"/>
            <c:invertIfNegative val="0"/>
            <c:bubble3D val="0"/>
            <c:spPr>
              <a:solidFill>
                <a:srgbClr val="175E9E"/>
              </a:solidFill>
              <a:ln>
                <a:noFill/>
              </a:ln>
              <a:effectLst/>
            </c:spPr>
            <c:extLst>
              <c:ext xmlns:c16="http://schemas.microsoft.com/office/drawing/2014/chart" uri="{C3380CC4-5D6E-409C-BE32-E72D297353CC}">
                <c16:uniqueId val="{00000011-76F6-4936-94A1-23F9AF9D0E61}"/>
              </c:ext>
            </c:extLst>
          </c:dPt>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ysClr val="windowText" lastClr="000000"/>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'Technische Mediengestaltung und'!$A$2:$A$12</c:f>
              <c:strCache>
                <c:ptCount val="11"/>
                <c:pt idx="0">
                  <c:v>Erwerbssicherheit</c:v>
                </c:pt>
                <c:pt idx="1">
                  <c:v>Soziale Absicherung</c:v>
                </c:pt>
                <c:pt idx="2">
                  <c:v>Einkommen</c:v>
                </c:pt>
                <c:pt idx="3">
                  <c:v>Arbeitsintensität</c:v>
                </c:pt>
                <c:pt idx="4">
                  <c:v>Soziale Stressoren</c:v>
                </c:pt>
                <c:pt idx="5">
                  <c:v>Körperliche Anforderungen</c:v>
                </c:pt>
                <c:pt idx="6">
                  <c:v>Arbeitszeit/ Arbeitszeitsouveränität</c:v>
                </c:pt>
                <c:pt idx="7">
                  <c:v>Sinn der Arbeit</c:v>
                </c:pt>
                <c:pt idx="8">
                  <c:v>Soziale Ressourcen</c:v>
                </c:pt>
                <c:pt idx="9">
                  <c:v>Weiterbildungs- und Entwicklungsmöglichkeiten</c:v>
                </c:pt>
                <c:pt idx="10">
                  <c:v>Einfluss und Gestaltungsmöglichkeiten</c:v>
                </c:pt>
              </c:strCache>
            </c:strRef>
          </c:cat>
          <c:val>
            <c:numRef>
              <c:f>'Technische Mediengestaltung und'!$B$2:$B$12</c:f>
              <c:numCache>
                <c:formatCode>0</c:formatCode>
                <c:ptCount val="11"/>
                <c:pt idx="0">
                  <c:v>19.61</c:v>
                </c:pt>
                <c:pt idx="1">
                  <c:v>27.8</c:v>
                </c:pt>
                <c:pt idx="2">
                  <c:v>32.200000000000003</c:v>
                </c:pt>
                <c:pt idx="3">
                  <c:v>29.04</c:v>
                </c:pt>
                <c:pt idx="4">
                  <c:v>35.33</c:v>
                </c:pt>
                <c:pt idx="5">
                  <c:v>69.86</c:v>
                </c:pt>
                <c:pt idx="6">
                  <c:v>30.73</c:v>
                </c:pt>
                <c:pt idx="7">
                  <c:v>73</c:v>
                </c:pt>
                <c:pt idx="8">
                  <c:v>64.25</c:v>
                </c:pt>
                <c:pt idx="9">
                  <c:v>73.239999999999995</c:v>
                </c:pt>
                <c:pt idx="10">
                  <c:v>76.150000000000006</c:v>
                </c:pt>
              </c:numCache>
            </c:numRef>
          </c:val>
          <c:extLst>
            <c:ext xmlns:c16="http://schemas.microsoft.com/office/drawing/2014/chart" uri="{C3380CC4-5D6E-409C-BE32-E72D297353CC}">
              <c16:uniqueId val="{00000012-76F6-4936-94A1-23F9AF9D0E61}"/>
            </c:ext>
          </c:extLst>
        </c:ser>
        <c:dLbls>
          <c:showLegendKey val="0"/>
          <c:showVal val="0"/>
          <c:showCatName val="0"/>
          <c:showSerName val="0"/>
          <c:showPercent val="0"/>
          <c:showBubbleSize val="0"/>
        </c:dLbls>
        <c:gapWidth val="182"/>
        <c:axId val="534665664"/>
        <c:axId val="534671064"/>
      </c:barChart>
      <c:catAx>
        <c:axId val="5346656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de-DE"/>
          </a:p>
        </c:txPr>
        <c:crossAx val="534671064"/>
        <c:crosses val="autoZero"/>
        <c:auto val="1"/>
        <c:lblAlgn val="ctr"/>
        <c:lblOffset val="100"/>
        <c:noMultiLvlLbl val="0"/>
      </c:catAx>
      <c:valAx>
        <c:axId val="534671064"/>
        <c:scaling>
          <c:orientation val="minMax"/>
          <c:max val="100"/>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de-DE"/>
          </a:p>
        </c:txPr>
        <c:crossAx val="534665664"/>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ysClr val="windowText" lastClr="000000"/>
          </a:solidFill>
        </a:defRPr>
      </a:pPr>
      <a:endParaRPr lang="de-DE"/>
    </a:p>
  </c:txPr>
  <c:externalData r:id="rId4">
    <c:autoUpdate val="0"/>
  </c:externalData>
  <c:userShapes r:id="rId5"/>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0747328152608375"/>
          <c:y val="3.496225227980413E-2"/>
          <c:w val="0.55365961607740211"/>
          <c:h val="0.82799122464986441"/>
        </c:manualLayout>
      </c:layout>
      <c:barChart>
        <c:barDir val="bar"/>
        <c:grouping val="clustered"/>
        <c:varyColors val="0"/>
        <c:ser>
          <c:idx val="0"/>
          <c:order val="0"/>
          <c:spPr>
            <a:solidFill>
              <a:schemeClr val="accent1"/>
            </a:solidFill>
            <a:ln>
              <a:noFill/>
            </a:ln>
            <a:effectLst/>
          </c:spPr>
          <c:invertIfNegative val="0"/>
          <c:dPt>
            <c:idx val="0"/>
            <c:invertIfNegative val="0"/>
            <c:bubble3D val="0"/>
            <c:spPr>
              <a:solidFill>
                <a:srgbClr val="C00000"/>
              </a:solidFill>
              <a:ln>
                <a:noFill/>
              </a:ln>
              <a:effectLst/>
            </c:spPr>
            <c:extLst>
              <c:ext xmlns:c16="http://schemas.microsoft.com/office/drawing/2014/chart" uri="{C3380CC4-5D6E-409C-BE32-E72D297353CC}">
                <c16:uniqueId val="{00000001-E990-4F84-A987-209A052DC8AC}"/>
              </c:ext>
            </c:extLst>
          </c:dPt>
          <c:dPt>
            <c:idx val="1"/>
            <c:invertIfNegative val="0"/>
            <c:bubble3D val="0"/>
            <c:spPr>
              <a:solidFill>
                <a:srgbClr val="C00000"/>
              </a:solidFill>
              <a:ln>
                <a:noFill/>
              </a:ln>
              <a:effectLst/>
            </c:spPr>
            <c:extLst>
              <c:ext xmlns:c16="http://schemas.microsoft.com/office/drawing/2014/chart" uri="{C3380CC4-5D6E-409C-BE32-E72D297353CC}">
                <c16:uniqueId val="{00000003-E990-4F84-A987-209A052DC8AC}"/>
              </c:ext>
            </c:extLst>
          </c:dPt>
          <c:dPt>
            <c:idx val="2"/>
            <c:invertIfNegative val="0"/>
            <c:bubble3D val="0"/>
            <c:spPr>
              <a:solidFill>
                <a:srgbClr val="C00000"/>
              </a:solidFill>
              <a:ln>
                <a:noFill/>
              </a:ln>
              <a:effectLst/>
            </c:spPr>
            <c:extLst>
              <c:ext xmlns:c16="http://schemas.microsoft.com/office/drawing/2014/chart" uri="{C3380CC4-5D6E-409C-BE32-E72D297353CC}">
                <c16:uniqueId val="{00000005-E990-4F84-A987-209A052DC8AC}"/>
              </c:ext>
            </c:extLst>
          </c:dPt>
          <c:dPt>
            <c:idx val="3"/>
            <c:invertIfNegative val="0"/>
            <c:bubble3D val="0"/>
            <c:spPr>
              <a:solidFill>
                <a:srgbClr val="C00000"/>
              </a:solidFill>
              <a:ln>
                <a:noFill/>
              </a:ln>
              <a:effectLst/>
            </c:spPr>
            <c:extLst>
              <c:ext xmlns:c16="http://schemas.microsoft.com/office/drawing/2014/chart" uri="{C3380CC4-5D6E-409C-BE32-E72D297353CC}">
                <c16:uniqueId val="{00000007-E990-4F84-A987-209A052DC8AC}"/>
              </c:ext>
            </c:extLst>
          </c:dPt>
          <c:dPt>
            <c:idx val="4"/>
            <c:invertIfNegative val="0"/>
            <c:bubble3D val="0"/>
            <c:spPr>
              <a:solidFill>
                <a:srgbClr val="C00000"/>
              </a:solidFill>
              <a:ln>
                <a:noFill/>
              </a:ln>
              <a:effectLst/>
            </c:spPr>
            <c:extLst>
              <c:ext xmlns:c16="http://schemas.microsoft.com/office/drawing/2014/chart" uri="{C3380CC4-5D6E-409C-BE32-E72D297353CC}">
                <c16:uniqueId val="{00000009-E990-4F84-A987-209A052DC8AC}"/>
              </c:ext>
            </c:extLst>
          </c:dPt>
          <c:dPt>
            <c:idx val="5"/>
            <c:invertIfNegative val="0"/>
            <c:bubble3D val="0"/>
            <c:spPr>
              <a:solidFill>
                <a:srgbClr val="175E9E"/>
              </a:solidFill>
              <a:ln>
                <a:noFill/>
              </a:ln>
              <a:effectLst/>
            </c:spPr>
            <c:extLst>
              <c:ext xmlns:c16="http://schemas.microsoft.com/office/drawing/2014/chart" uri="{C3380CC4-5D6E-409C-BE32-E72D297353CC}">
                <c16:uniqueId val="{00000014-E990-4F84-A987-209A052DC8AC}"/>
              </c:ext>
            </c:extLst>
          </c:dPt>
          <c:dPt>
            <c:idx val="6"/>
            <c:invertIfNegative val="0"/>
            <c:bubble3D val="0"/>
            <c:spPr>
              <a:solidFill>
                <a:srgbClr val="C00000"/>
              </a:solidFill>
              <a:ln>
                <a:noFill/>
              </a:ln>
              <a:effectLst/>
            </c:spPr>
            <c:extLst>
              <c:ext xmlns:c16="http://schemas.microsoft.com/office/drawing/2014/chart" uri="{C3380CC4-5D6E-409C-BE32-E72D297353CC}">
                <c16:uniqueId val="{0000000B-E990-4F84-A987-209A052DC8AC}"/>
              </c:ext>
            </c:extLst>
          </c:dPt>
          <c:dPt>
            <c:idx val="7"/>
            <c:invertIfNegative val="0"/>
            <c:bubble3D val="0"/>
            <c:spPr>
              <a:solidFill>
                <a:srgbClr val="175E9E"/>
              </a:solidFill>
              <a:ln>
                <a:noFill/>
              </a:ln>
              <a:effectLst/>
            </c:spPr>
            <c:extLst>
              <c:ext xmlns:c16="http://schemas.microsoft.com/office/drawing/2014/chart" uri="{C3380CC4-5D6E-409C-BE32-E72D297353CC}">
                <c16:uniqueId val="{0000000D-E990-4F84-A987-209A052DC8AC}"/>
              </c:ext>
            </c:extLst>
          </c:dPt>
          <c:dPt>
            <c:idx val="8"/>
            <c:invertIfNegative val="0"/>
            <c:bubble3D val="0"/>
            <c:spPr>
              <a:solidFill>
                <a:srgbClr val="002D5C">
                  <a:lumMod val="25000"/>
                  <a:lumOff val="75000"/>
                </a:srgbClr>
              </a:solidFill>
              <a:ln>
                <a:noFill/>
              </a:ln>
              <a:effectLst/>
            </c:spPr>
            <c:extLst>
              <c:ext xmlns:c16="http://schemas.microsoft.com/office/drawing/2014/chart" uri="{C3380CC4-5D6E-409C-BE32-E72D297353CC}">
                <c16:uniqueId val="{00000013-E990-4F84-A987-209A052DC8AC}"/>
              </c:ext>
            </c:extLst>
          </c:dPt>
          <c:dPt>
            <c:idx val="9"/>
            <c:invertIfNegative val="0"/>
            <c:bubble3D val="0"/>
            <c:spPr>
              <a:solidFill>
                <a:srgbClr val="175E9E"/>
              </a:solidFill>
              <a:ln>
                <a:noFill/>
              </a:ln>
              <a:effectLst/>
            </c:spPr>
            <c:extLst>
              <c:ext xmlns:c16="http://schemas.microsoft.com/office/drawing/2014/chart" uri="{C3380CC4-5D6E-409C-BE32-E72D297353CC}">
                <c16:uniqueId val="{0000000F-E990-4F84-A987-209A052DC8AC}"/>
              </c:ext>
            </c:extLst>
          </c:dPt>
          <c:dPt>
            <c:idx val="10"/>
            <c:invertIfNegative val="0"/>
            <c:bubble3D val="0"/>
            <c:spPr>
              <a:solidFill>
                <a:srgbClr val="175E9E"/>
              </a:solidFill>
              <a:ln>
                <a:noFill/>
              </a:ln>
              <a:effectLst/>
            </c:spPr>
            <c:extLst>
              <c:ext xmlns:c16="http://schemas.microsoft.com/office/drawing/2014/chart" uri="{C3380CC4-5D6E-409C-BE32-E72D297353CC}">
                <c16:uniqueId val="{00000011-E990-4F84-A987-209A052DC8AC}"/>
              </c:ext>
            </c:extLst>
          </c:dPt>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ysClr val="windowText" lastClr="000000"/>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'Übersetzung  Dolmetscher (KldB '!$A$2:$A$12</c:f>
              <c:strCache>
                <c:ptCount val="11"/>
                <c:pt idx="0">
                  <c:v>Erwerbssicherheit</c:v>
                </c:pt>
                <c:pt idx="1">
                  <c:v>Soziale Absicherung</c:v>
                </c:pt>
                <c:pt idx="2">
                  <c:v>Einkommen</c:v>
                </c:pt>
                <c:pt idx="3">
                  <c:v>Arbeitsintensität</c:v>
                </c:pt>
                <c:pt idx="4">
                  <c:v>Soziale Stressoren</c:v>
                </c:pt>
                <c:pt idx="5">
                  <c:v>Körperliche Anforderungen</c:v>
                </c:pt>
                <c:pt idx="6">
                  <c:v>Arbeitszeit/ Arbeitszeitsouveränität</c:v>
                </c:pt>
                <c:pt idx="7">
                  <c:v>Sinn der Arbeit</c:v>
                </c:pt>
                <c:pt idx="8">
                  <c:v>Soziale Ressourcen</c:v>
                </c:pt>
                <c:pt idx="9">
                  <c:v>Weiterbildungs- und Entwicklungsmöglichkeiten</c:v>
                </c:pt>
                <c:pt idx="10">
                  <c:v>Einfluss und Gestaltungsmöglichkeiten</c:v>
                </c:pt>
              </c:strCache>
            </c:strRef>
          </c:cat>
          <c:val>
            <c:numRef>
              <c:f>'Übersetzung  Dolmetscher (KldB '!$B$2:$B$12</c:f>
              <c:numCache>
                <c:formatCode>0</c:formatCode>
                <c:ptCount val="11"/>
                <c:pt idx="0">
                  <c:v>25.56</c:v>
                </c:pt>
                <c:pt idx="1">
                  <c:v>29.89</c:v>
                </c:pt>
                <c:pt idx="2">
                  <c:v>28.58</c:v>
                </c:pt>
                <c:pt idx="3">
                  <c:v>30.24</c:v>
                </c:pt>
                <c:pt idx="4">
                  <c:v>38.9</c:v>
                </c:pt>
                <c:pt idx="5">
                  <c:v>69.83</c:v>
                </c:pt>
                <c:pt idx="6">
                  <c:v>34.619999999999997</c:v>
                </c:pt>
                <c:pt idx="7">
                  <c:v>79.239999999999995</c:v>
                </c:pt>
                <c:pt idx="8">
                  <c:v>61.09</c:v>
                </c:pt>
                <c:pt idx="9">
                  <c:v>70.3</c:v>
                </c:pt>
                <c:pt idx="10">
                  <c:v>73.09</c:v>
                </c:pt>
              </c:numCache>
            </c:numRef>
          </c:val>
          <c:extLst>
            <c:ext xmlns:c16="http://schemas.microsoft.com/office/drawing/2014/chart" uri="{C3380CC4-5D6E-409C-BE32-E72D297353CC}">
              <c16:uniqueId val="{00000012-E990-4F84-A987-209A052DC8AC}"/>
            </c:ext>
          </c:extLst>
        </c:ser>
        <c:dLbls>
          <c:showLegendKey val="0"/>
          <c:showVal val="0"/>
          <c:showCatName val="0"/>
          <c:showSerName val="0"/>
          <c:showPercent val="0"/>
          <c:showBubbleSize val="0"/>
        </c:dLbls>
        <c:gapWidth val="182"/>
        <c:axId val="534665664"/>
        <c:axId val="534671064"/>
      </c:barChart>
      <c:catAx>
        <c:axId val="5346656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de-DE"/>
          </a:p>
        </c:txPr>
        <c:crossAx val="534671064"/>
        <c:crosses val="autoZero"/>
        <c:auto val="1"/>
        <c:lblAlgn val="ctr"/>
        <c:lblOffset val="100"/>
        <c:noMultiLvlLbl val="0"/>
      </c:catAx>
      <c:valAx>
        <c:axId val="534671064"/>
        <c:scaling>
          <c:orientation val="minMax"/>
          <c:max val="100"/>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de-DE"/>
          </a:p>
        </c:txPr>
        <c:crossAx val="534665664"/>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ysClr val="windowText" lastClr="000000"/>
          </a:solidFill>
        </a:defRPr>
      </a:pPr>
      <a:endParaRPr lang="de-DE"/>
    </a:p>
  </c:txPr>
  <c:externalData r:id="rId4">
    <c:autoUpdate val="0"/>
  </c:externalData>
  <c:userShapes r:id="rId5"/>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0747328152608375"/>
          <c:y val="3.496225227980413E-2"/>
          <c:w val="0.55365961607740211"/>
          <c:h val="0.82799122464986441"/>
        </c:manualLayout>
      </c:layout>
      <c:barChart>
        <c:barDir val="bar"/>
        <c:grouping val="clustered"/>
        <c:varyColors val="0"/>
        <c:ser>
          <c:idx val="0"/>
          <c:order val="0"/>
          <c:spPr>
            <a:solidFill>
              <a:schemeClr val="accent1"/>
            </a:solidFill>
            <a:ln>
              <a:noFill/>
            </a:ln>
            <a:effectLst/>
          </c:spPr>
          <c:invertIfNegative val="0"/>
          <c:dPt>
            <c:idx val="0"/>
            <c:invertIfNegative val="0"/>
            <c:bubble3D val="0"/>
            <c:spPr>
              <a:solidFill>
                <a:srgbClr val="C00000"/>
              </a:solidFill>
              <a:ln>
                <a:noFill/>
              </a:ln>
              <a:effectLst/>
            </c:spPr>
            <c:extLst>
              <c:ext xmlns:c16="http://schemas.microsoft.com/office/drawing/2014/chart" uri="{C3380CC4-5D6E-409C-BE32-E72D297353CC}">
                <c16:uniqueId val="{00000001-4AB4-40D7-9E0E-31F1BFC5F47A}"/>
              </c:ext>
            </c:extLst>
          </c:dPt>
          <c:dPt>
            <c:idx val="1"/>
            <c:invertIfNegative val="0"/>
            <c:bubble3D val="0"/>
            <c:spPr>
              <a:solidFill>
                <a:srgbClr val="C00000"/>
              </a:solidFill>
              <a:ln>
                <a:noFill/>
              </a:ln>
              <a:effectLst/>
            </c:spPr>
            <c:extLst>
              <c:ext xmlns:c16="http://schemas.microsoft.com/office/drawing/2014/chart" uri="{C3380CC4-5D6E-409C-BE32-E72D297353CC}">
                <c16:uniqueId val="{00000003-4AB4-40D7-9E0E-31F1BFC5F47A}"/>
              </c:ext>
            </c:extLst>
          </c:dPt>
          <c:dPt>
            <c:idx val="2"/>
            <c:invertIfNegative val="0"/>
            <c:bubble3D val="0"/>
            <c:spPr>
              <a:solidFill>
                <a:srgbClr val="C00000"/>
              </a:solidFill>
              <a:ln>
                <a:noFill/>
              </a:ln>
              <a:effectLst/>
            </c:spPr>
            <c:extLst>
              <c:ext xmlns:c16="http://schemas.microsoft.com/office/drawing/2014/chart" uri="{C3380CC4-5D6E-409C-BE32-E72D297353CC}">
                <c16:uniqueId val="{00000005-4AB4-40D7-9E0E-31F1BFC5F47A}"/>
              </c:ext>
            </c:extLst>
          </c:dPt>
          <c:dPt>
            <c:idx val="3"/>
            <c:invertIfNegative val="0"/>
            <c:bubble3D val="0"/>
            <c:spPr>
              <a:solidFill>
                <a:srgbClr val="C00000"/>
              </a:solidFill>
              <a:ln>
                <a:noFill/>
              </a:ln>
              <a:effectLst/>
            </c:spPr>
            <c:extLst>
              <c:ext xmlns:c16="http://schemas.microsoft.com/office/drawing/2014/chart" uri="{C3380CC4-5D6E-409C-BE32-E72D297353CC}">
                <c16:uniqueId val="{00000007-4AB4-40D7-9E0E-31F1BFC5F47A}"/>
              </c:ext>
            </c:extLst>
          </c:dPt>
          <c:dPt>
            <c:idx val="4"/>
            <c:invertIfNegative val="0"/>
            <c:bubble3D val="0"/>
            <c:spPr>
              <a:solidFill>
                <a:srgbClr val="C00000"/>
              </a:solidFill>
              <a:ln>
                <a:noFill/>
              </a:ln>
              <a:effectLst/>
            </c:spPr>
            <c:extLst>
              <c:ext xmlns:c16="http://schemas.microsoft.com/office/drawing/2014/chart" uri="{C3380CC4-5D6E-409C-BE32-E72D297353CC}">
                <c16:uniqueId val="{00000009-4AB4-40D7-9E0E-31F1BFC5F47A}"/>
              </c:ext>
            </c:extLst>
          </c:dPt>
          <c:dPt>
            <c:idx val="5"/>
            <c:invertIfNegative val="0"/>
            <c:bubble3D val="0"/>
            <c:spPr>
              <a:solidFill>
                <a:srgbClr val="002D5C">
                  <a:lumMod val="25000"/>
                  <a:lumOff val="75000"/>
                </a:srgbClr>
              </a:solidFill>
              <a:ln>
                <a:noFill/>
              </a:ln>
              <a:effectLst/>
            </c:spPr>
            <c:extLst>
              <c:ext xmlns:c16="http://schemas.microsoft.com/office/drawing/2014/chart" uri="{C3380CC4-5D6E-409C-BE32-E72D297353CC}">
                <c16:uniqueId val="{00000013-4AB4-40D7-9E0E-31F1BFC5F47A}"/>
              </c:ext>
            </c:extLst>
          </c:dPt>
          <c:dPt>
            <c:idx val="6"/>
            <c:invertIfNegative val="0"/>
            <c:bubble3D val="0"/>
            <c:spPr>
              <a:solidFill>
                <a:srgbClr val="C00000"/>
              </a:solidFill>
              <a:ln>
                <a:noFill/>
              </a:ln>
              <a:effectLst/>
            </c:spPr>
            <c:extLst>
              <c:ext xmlns:c16="http://schemas.microsoft.com/office/drawing/2014/chart" uri="{C3380CC4-5D6E-409C-BE32-E72D297353CC}">
                <c16:uniqueId val="{0000000B-4AB4-40D7-9E0E-31F1BFC5F47A}"/>
              </c:ext>
            </c:extLst>
          </c:dPt>
          <c:dPt>
            <c:idx val="7"/>
            <c:invertIfNegative val="0"/>
            <c:bubble3D val="0"/>
            <c:spPr>
              <a:solidFill>
                <a:schemeClr val="accent6"/>
              </a:solidFill>
              <a:ln>
                <a:noFill/>
              </a:ln>
              <a:effectLst/>
            </c:spPr>
            <c:extLst>
              <c:ext xmlns:c16="http://schemas.microsoft.com/office/drawing/2014/chart" uri="{C3380CC4-5D6E-409C-BE32-E72D297353CC}">
                <c16:uniqueId val="{0000000D-4AB4-40D7-9E0E-31F1BFC5F47A}"/>
              </c:ext>
            </c:extLst>
          </c:dPt>
          <c:dPt>
            <c:idx val="8"/>
            <c:invertIfNegative val="0"/>
            <c:bubble3D val="0"/>
            <c:spPr>
              <a:solidFill>
                <a:srgbClr val="175E9E"/>
              </a:solidFill>
              <a:ln>
                <a:noFill/>
              </a:ln>
              <a:effectLst/>
            </c:spPr>
            <c:extLst>
              <c:ext xmlns:c16="http://schemas.microsoft.com/office/drawing/2014/chart" uri="{C3380CC4-5D6E-409C-BE32-E72D297353CC}">
                <c16:uniqueId val="{00000014-CAC1-490E-B2F8-BDE2000615F2}"/>
              </c:ext>
            </c:extLst>
          </c:dPt>
          <c:dPt>
            <c:idx val="9"/>
            <c:invertIfNegative val="0"/>
            <c:bubble3D val="0"/>
            <c:spPr>
              <a:solidFill>
                <a:schemeClr val="accent6"/>
              </a:solidFill>
              <a:ln>
                <a:noFill/>
              </a:ln>
              <a:effectLst/>
            </c:spPr>
            <c:extLst>
              <c:ext xmlns:c16="http://schemas.microsoft.com/office/drawing/2014/chart" uri="{C3380CC4-5D6E-409C-BE32-E72D297353CC}">
                <c16:uniqueId val="{0000000F-4AB4-40D7-9E0E-31F1BFC5F47A}"/>
              </c:ext>
            </c:extLst>
          </c:dPt>
          <c:dPt>
            <c:idx val="10"/>
            <c:invertIfNegative val="0"/>
            <c:bubble3D val="0"/>
            <c:spPr>
              <a:solidFill>
                <a:srgbClr val="175E9E"/>
              </a:solidFill>
              <a:ln>
                <a:noFill/>
              </a:ln>
              <a:effectLst/>
            </c:spPr>
            <c:extLst>
              <c:ext xmlns:c16="http://schemas.microsoft.com/office/drawing/2014/chart" uri="{C3380CC4-5D6E-409C-BE32-E72D297353CC}">
                <c16:uniqueId val="{00000011-4AB4-40D7-9E0E-31F1BFC5F47A}"/>
              </c:ext>
            </c:extLst>
          </c:dPt>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ysClr val="windowText" lastClr="000000"/>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'Berufe mit Gesundheitsbezug und'!$A$2:$A$12</c:f>
              <c:strCache>
                <c:ptCount val="11"/>
                <c:pt idx="0">
                  <c:v>Erwerbssicherheit</c:v>
                </c:pt>
                <c:pt idx="1">
                  <c:v>Soziale Absicherung</c:v>
                </c:pt>
                <c:pt idx="2">
                  <c:v>Einkommen</c:v>
                </c:pt>
                <c:pt idx="3">
                  <c:v>Arbeitsintensität</c:v>
                </c:pt>
                <c:pt idx="4">
                  <c:v>Soziale Stressoren</c:v>
                </c:pt>
                <c:pt idx="5">
                  <c:v>Körperliche Anforderungen</c:v>
                </c:pt>
                <c:pt idx="6">
                  <c:v>Arbeitszeit/ Arbeitszeitsouveränität</c:v>
                </c:pt>
                <c:pt idx="7">
                  <c:v>Sinn der Arbeit</c:v>
                </c:pt>
                <c:pt idx="8">
                  <c:v>Soziale Ressourcen</c:v>
                </c:pt>
                <c:pt idx="9">
                  <c:v>Weiterbildungs- und Entwicklungsmöglichkeiten</c:v>
                </c:pt>
                <c:pt idx="10">
                  <c:v>Einfluss und Gestaltungsmöglichkeiten</c:v>
                </c:pt>
              </c:strCache>
            </c:strRef>
          </c:cat>
          <c:val>
            <c:numRef>
              <c:f>'Berufe mit Gesundheitsbezug und'!$B$2:$B$12</c:f>
              <c:numCache>
                <c:formatCode>0</c:formatCode>
                <c:ptCount val="11"/>
                <c:pt idx="0">
                  <c:v>28.86</c:v>
                </c:pt>
                <c:pt idx="1">
                  <c:v>26.51</c:v>
                </c:pt>
                <c:pt idx="2">
                  <c:v>35.46</c:v>
                </c:pt>
                <c:pt idx="3">
                  <c:v>33.200000000000003</c:v>
                </c:pt>
                <c:pt idx="4">
                  <c:v>40.840000000000003</c:v>
                </c:pt>
                <c:pt idx="5">
                  <c:v>62.23</c:v>
                </c:pt>
                <c:pt idx="6">
                  <c:v>33.17</c:v>
                </c:pt>
                <c:pt idx="7">
                  <c:v>91.07</c:v>
                </c:pt>
                <c:pt idx="8">
                  <c:v>69.510000000000005</c:v>
                </c:pt>
                <c:pt idx="9">
                  <c:v>80.28</c:v>
                </c:pt>
                <c:pt idx="10">
                  <c:v>76.5</c:v>
                </c:pt>
              </c:numCache>
            </c:numRef>
          </c:val>
          <c:extLst>
            <c:ext xmlns:c16="http://schemas.microsoft.com/office/drawing/2014/chart" uri="{C3380CC4-5D6E-409C-BE32-E72D297353CC}">
              <c16:uniqueId val="{00000012-4AB4-40D7-9E0E-31F1BFC5F47A}"/>
            </c:ext>
          </c:extLst>
        </c:ser>
        <c:dLbls>
          <c:showLegendKey val="0"/>
          <c:showVal val="0"/>
          <c:showCatName val="0"/>
          <c:showSerName val="0"/>
          <c:showPercent val="0"/>
          <c:showBubbleSize val="0"/>
        </c:dLbls>
        <c:gapWidth val="182"/>
        <c:axId val="534665664"/>
        <c:axId val="534671064"/>
      </c:barChart>
      <c:catAx>
        <c:axId val="5346656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de-DE"/>
          </a:p>
        </c:txPr>
        <c:crossAx val="534671064"/>
        <c:crosses val="autoZero"/>
        <c:auto val="1"/>
        <c:lblAlgn val="ctr"/>
        <c:lblOffset val="100"/>
        <c:noMultiLvlLbl val="0"/>
      </c:catAx>
      <c:valAx>
        <c:axId val="534671064"/>
        <c:scaling>
          <c:orientation val="minMax"/>
          <c:max val="100"/>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de-DE"/>
          </a:p>
        </c:txPr>
        <c:crossAx val="534665664"/>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ysClr val="windowText" lastClr="000000"/>
          </a:solidFill>
        </a:defRPr>
      </a:pPr>
      <a:endParaRPr lang="de-DE"/>
    </a:p>
  </c:txPr>
  <c:externalData r:id="rId4">
    <c:autoUpdate val="0"/>
  </c:externalData>
  <c:userShapes r:id="rId5"/>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0523110059673034"/>
          <c:y val="3.4962338568438438E-2"/>
          <c:w val="0.55365961607740211"/>
          <c:h val="0.82799122464986441"/>
        </c:manualLayout>
      </c:layout>
      <c:barChart>
        <c:barDir val="bar"/>
        <c:grouping val="clustered"/>
        <c:varyColors val="0"/>
        <c:ser>
          <c:idx val="0"/>
          <c:order val="0"/>
          <c:spPr>
            <a:solidFill>
              <a:schemeClr val="accent1"/>
            </a:solidFill>
            <a:ln>
              <a:noFill/>
            </a:ln>
            <a:effectLst/>
          </c:spPr>
          <c:invertIfNegative val="0"/>
          <c:dPt>
            <c:idx val="0"/>
            <c:invertIfNegative val="0"/>
            <c:bubble3D val="0"/>
            <c:spPr>
              <a:solidFill>
                <a:srgbClr val="C00000"/>
              </a:solidFill>
              <a:ln>
                <a:noFill/>
              </a:ln>
              <a:effectLst/>
            </c:spPr>
            <c:extLst>
              <c:ext xmlns:c16="http://schemas.microsoft.com/office/drawing/2014/chart" uri="{C3380CC4-5D6E-409C-BE32-E72D297353CC}">
                <c16:uniqueId val="{00000001-44F3-41F2-9D56-74EB6C5148BB}"/>
              </c:ext>
            </c:extLst>
          </c:dPt>
          <c:dPt>
            <c:idx val="1"/>
            <c:invertIfNegative val="0"/>
            <c:bubble3D val="0"/>
            <c:spPr>
              <a:solidFill>
                <a:srgbClr val="C00000"/>
              </a:solidFill>
              <a:ln>
                <a:noFill/>
              </a:ln>
              <a:effectLst/>
            </c:spPr>
            <c:extLst>
              <c:ext xmlns:c16="http://schemas.microsoft.com/office/drawing/2014/chart" uri="{C3380CC4-5D6E-409C-BE32-E72D297353CC}">
                <c16:uniqueId val="{00000003-44F3-41F2-9D56-74EB6C5148BB}"/>
              </c:ext>
            </c:extLst>
          </c:dPt>
          <c:dPt>
            <c:idx val="2"/>
            <c:invertIfNegative val="0"/>
            <c:bubble3D val="0"/>
            <c:spPr>
              <a:solidFill>
                <a:srgbClr val="C00000"/>
              </a:solidFill>
              <a:ln>
                <a:noFill/>
              </a:ln>
              <a:effectLst/>
            </c:spPr>
            <c:extLst>
              <c:ext xmlns:c16="http://schemas.microsoft.com/office/drawing/2014/chart" uri="{C3380CC4-5D6E-409C-BE32-E72D297353CC}">
                <c16:uniqueId val="{00000005-44F3-41F2-9D56-74EB6C5148BB}"/>
              </c:ext>
            </c:extLst>
          </c:dPt>
          <c:dPt>
            <c:idx val="3"/>
            <c:invertIfNegative val="0"/>
            <c:bubble3D val="0"/>
            <c:spPr>
              <a:solidFill>
                <a:srgbClr val="C00000"/>
              </a:solidFill>
              <a:ln>
                <a:noFill/>
              </a:ln>
              <a:effectLst/>
            </c:spPr>
            <c:extLst>
              <c:ext xmlns:c16="http://schemas.microsoft.com/office/drawing/2014/chart" uri="{C3380CC4-5D6E-409C-BE32-E72D297353CC}">
                <c16:uniqueId val="{00000007-44F3-41F2-9D56-74EB6C5148BB}"/>
              </c:ext>
            </c:extLst>
          </c:dPt>
          <c:dPt>
            <c:idx val="4"/>
            <c:invertIfNegative val="0"/>
            <c:bubble3D val="0"/>
            <c:spPr>
              <a:solidFill>
                <a:srgbClr val="C00000"/>
              </a:solidFill>
              <a:ln>
                <a:noFill/>
              </a:ln>
              <a:effectLst/>
            </c:spPr>
            <c:extLst>
              <c:ext xmlns:c16="http://schemas.microsoft.com/office/drawing/2014/chart" uri="{C3380CC4-5D6E-409C-BE32-E72D297353CC}">
                <c16:uniqueId val="{00000009-44F3-41F2-9D56-74EB6C5148BB}"/>
              </c:ext>
            </c:extLst>
          </c:dPt>
          <c:dPt>
            <c:idx val="5"/>
            <c:invertIfNegative val="0"/>
            <c:bubble3D val="0"/>
            <c:spPr>
              <a:solidFill>
                <a:srgbClr val="002D5C">
                  <a:lumMod val="25000"/>
                  <a:lumOff val="75000"/>
                </a:srgbClr>
              </a:solidFill>
              <a:ln>
                <a:noFill/>
              </a:ln>
              <a:effectLst/>
            </c:spPr>
            <c:extLst>
              <c:ext xmlns:c16="http://schemas.microsoft.com/office/drawing/2014/chart" uri="{C3380CC4-5D6E-409C-BE32-E72D297353CC}">
                <c16:uniqueId val="{00000013-D57C-4D54-BCC8-DD6E2BBC423F}"/>
              </c:ext>
            </c:extLst>
          </c:dPt>
          <c:dPt>
            <c:idx val="6"/>
            <c:invertIfNegative val="0"/>
            <c:bubble3D val="0"/>
            <c:spPr>
              <a:solidFill>
                <a:srgbClr val="C00000"/>
              </a:solidFill>
              <a:ln>
                <a:noFill/>
              </a:ln>
              <a:effectLst/>
            </c:spPr>
            <c:extLst>
              <c:ext xmlns:c16="http://schemas.microsoft.com/office/drawing/2014/chart" uri="{C3380CC4-5D6E-409C-BE32-E72D297353CC}">
                <c16:uniqueId val="{0000000B-44F3-41F2-9D56-74EB6C5148BB}"/>
              </c:ext>
            </c:extLst>
          </c:dPt>
          <c:dPt>
            <c:idx val="7"/>
            <c:invertIfNegative val="0"/>
            <c:bubble3D val="0"/>
            <c:spPr>
              <a:solidFill>
                <a:schemeClr val="accent6"/>
              </a:solidFill>
              <a:ln>
                <a:noFill/>
              </a:ln>
              <a:effectLst/>
            </c:spPr>
            <c:extLst>
              <c:ext xmlns:c16="http://schemas.microsoft.com/office/drawing/2014/chart" uri="{C3380CC4-5D6E-409C-BE32-E72D297353CC}">
                <c16:uniqueId val="{0000000D-44F3-41F2-9D56-74EB6C5148BB}"/>
              </c:ext>
            </c:extLst>
          </c:dPt>
          <c:dPt>
            <c:idx val="8"/>
            <c:invertIfNegative val="0"/>
            <c:bubble3D val="0"/>
            <c:spPr>
              <a:solidFill>
                <a:srgbClr val="002D5C">
                  <a:lumMod val="25000"/>
                  <a:lumOff val="75000"/>
                </a:srgbClr>
              </a:solidFill>
              <a:ln>
                <a:noFill/>
              </a:ln>
              <a:effectLst/>
            </c:spPr>
            <c:extLst>
              <c:ext xmlns:c16="http://schemas.microsoft.com/office/drawing/2014/chart" uri="{C3380CC4-5D6E-409C-BE32-E72D297353CC}">
                <c16:uniqueId val="{00000012-D57C-4D54-BCC8-DD6E2BBC423F}"/>
              </c:ext>
            </c:extLst>
          </c:dPt>
          <c:dPt>
            <c:idx val="9"/>
            <c:invertIfNegative val="0"/>
            <c:bubble3D val="0"/>
            <c:spPr>
              <a:solidFill>
                <a:srgbClr val="175E9E"/>
              </a:solidFill>
              <a:ln>
                <a:noFill/>
              </a:ln>
              <a:effectLst/>
            </c:spPr>
            <c:extLst>
              <c:ext xmlns:c16="http://schemas.microsoft.com/office/drawing/2014/chart" uri="{C3380CC4-5D6E-409C-BE32-E72D297353CC}">
                <c16:uniqueId val="{0000000F-44F3-41F2-9D56-74EB6C5148BB}"/>
              </c:ext>
            </c:extLst>
          </c:dPt>
          <c:dPt>
            <c:idx val="10"/>
            <c:invertIfNegative val="0"/>
            <c:bubble3D val="0"/>
            <c:spPr>
              <a:solidFill>
                <a:srgbClr val="175E9E"/>
              </a:solidFill>
              <a:ln>
                <a:noFill/>
              </a:ln>
              <a:effectLst/>
            </c:spPr>
            <c:extLst>
              <c:ext xmlns:c16="http://schemas.microsoft.com/office/drawing/2014/chart" uri="{C3380CC4-5D6E-409C-BE32-E72D297353CC}">
                <c16:uniqueId val="{00000011-44F3-41F2-9D56-74EB6C5148BB}"/>
              </c:ext>
            </c:extLst>
          </c:dPt>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ysClr val="windowText" lastClr="000000"/>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'Lehrtätigkeit an außerschulisch'!$A$2:$A$12</c:f>
              <c:strCache>
                <c:ptCount val="11"/>
                <c:pt idx="0">
                  <c:v>Erwerbssicherheit</c:v>
                </c:pt>
                <c:pt idx="1">
                  <c:v>Soziale Absicherung</c:v>
                </c:pt>
                <c:pt idx="2">
                  <c:v>Einkommen</c:v>
                </c:pt>
                <c:pt idx="3">
                  <c:v>Arbeitsintensität</c:v>
                </c:pt>
                <c:pt idx="4">
                  <c:v>Soziale Stressoren</c:v>
                </c:pt>
                <c:pt idx="5">
                  <c:v>Körperliche Anforderungen</c:v>
                </c:pt>
                <c:pt idx="6">
                  <c:v>Arbeitszeit/ Arbeitszeitsouveränität</c:v>
                </c:pt>
                <c:pt idx="7">
                  <c:v>Sinn der Arbeit</c:v>
                </c:pt>
                <c:pt idx="8">
                  <c:v>Soziale Ressourcen</c:v>
                </c:pt>
                <c:pt idx="9">
                  <c:v>Weiterbildungs- und Entwicklungsmöglichkeiten</c:v>
                </c:pt>
                <c:pt idx="10">
                  <c:v>Einfluss und Gestaltungsmöglichkeiten</c:v>
                </c:pt>
              </c:strCache>
            </c:strRef>
          </c:cat>
          <c:val>
            <c:numRef>
              <c:f>'Lehrtätigkeit an außerschulisch'!$B$2:$B$12</c:f>
              <c:numCache>
                <c:formatCode>0</c:formatCode>
                <c:ptCount val="11"/>
                <c:pt idx="0">
                  <c:v>23.17</c:v>
                </c:pt>
                <c:pt idx="1">
                  <c:v>23.84</c:v>
                </c:pt>
                <c:pt idx="2">
                  <c:v>25.35</c:v>
                </c:pt>
                <c:pt idx="3">
                  <c:v>35.89</c:v>
                </c:pt>
                <c:pt idx="4">
                  <c:v>37.950000000000003</c:v>
                </c:pt>
                <c:pt idx="5">
                  <c:v>60.86</c:v>
                </c:pt>
                <c:pt idx="6">
                  <c:v>35.99</c:v>
                </c:pt>
                <c:pt idx="7">
                  <c:v>85.27</c:v>
                </c:pt>
                <c:pt idx="8">
                  <c:v>63.09</c:v>
                </c:pt>
                <c:pt idx="9">
                  <c:v>69.31</c:v>
                </c:pt>
                <c:pt idx="10">
                  <c:v>67.19</c:v>
                </c:pt>
              </c:numCache>
            </c:numRef>
          </c:val>
          <c:extLst>
            <c:ext xmlns:c16="http://schemas.microsoft.com/office/drawing/2014/chart" uri="{C3380CC4-5D6E-409C-BE32-E72D297353CC}">
              <c16:uniqueId val="{00000012-44F3-41F2-9D56-74EB6C5148BB}"/>
            </c:ext>
          </c:extLst>
        </c:ser>
        <c:dLbls>
          <c:showLegendKey val="0"/>
          <c:showVal val="0"/>
          <c:showCatName val="0"/>
          <c:showSerName val="0"/>
          <c:showPercent val="0"/>
          <c:showBubbleSize val="0"/>
        </c:dLbls>
        <c:gapWidth val="182"/>
        <c:axId val="534665664"/>
        <c:axId val="534671064"/>
      </c:barChart>
      <c:catAx>
        <c:axId val="5346656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de-DE"/>
          </a:p>
        </c:txPr>
        <c:crossAx val="534671064"/>
        <c:crosses val="autoZero"/>
        <c:auto val="1"/>
        <c:lblAlgn val="ctr"/>
        <c:lblOffset val="100"/>
        <c:noMultiLvlLbl val="0"/>
      </c:catAx>
      <c:valAx>
        <c:axId val="534671064"/>
        <c:scaling>
          <c:orientation val="minMax"/>
          <c:max val="100"/>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de-DE"/>
          </a:p>
        </c:txPr>
        <c:crossAx val="534665664"/>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ysClr val="windowText" lastClr="000000"/>
          </a:solidFill>
        </a:defRPr>
      </a:pPr>
      <a:endParaRPr lang="de-DE"/>
    </a:p>
  </c:txPr>
  <c:externalData r:id="rId4">
    <c:autoUpdate val="0"/>
  </c:externalData>
  <c:userShapes r:id="rId5"/>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0747328152608375"/>
          <c:y val="3.496225227980413E-2"/>
          <c:w val="0.55365961607740211"/>
          <c:h val="0.82799122464986441"/>
        </c:manualLayout>
      </c:layout>
      <c:barChart>
        <c:barDir val="bar"/>
        <c:grouping val="clustered"/>
        <c:varyColors val="0"/>
        <c:ser>
          <c:idx val="0"/>
          <c:order val="0"/>
          <c:spPr>
            <a:solidFill>
              <a:schemeClr val="accent1"/>
            </a:solidFill>
            <a:ln>
              <a:noFill/>
            </a:ln>
            <a:effectLst/>
          </c:spPr>
          <c:invertIfNegative val="0"/>
          <c:dPt>
            <c:idx val="0"/>
            <c:invertIfNegative val="0"/>
            <c:bubble3D val="0"/>
            <c:spPr>
              <a:solidFill>
                <a:srgbClr val="C00000"/>
              </a:solidFill>
              <a:ln>
                <a:noFill/>
              </a:ln>
              <a:effectLst/>
            </c:spPr>
            <c:extLst>
              <c:ext xmlns:c16="http://schemas.microsoft.com/office/drawing/2014/chart" uri="{C3380CC4-5D6E-409C-BE32-E72D297353CC}">
                <c16:uniqueId val="{00000001-BF8C-4E37-8DD1-4A7EE28A5F3D}"/>
              </c:ext>
            </c:extLst>
          </c:dPt>
          <c:dPt>
            <c:idx val="1"/>
            <c:invertIfNegative val="0"/>
            <c:bubble3D val="0"/>
            <c:spPr>
              <a:solidFill>
                <a:srgbClr val="C00000"/>
              </a:solidFill>
              <a:ln>
                <a:noFill/>
              </a:ln>
              <a:effectLst/>
            </c:spPr>
            <c:extLst>
              <c:ext xmlns:c16="http://schemas.microsoft.com/office/drawing/2014/chart" uri="{C3380CC4-5D6E-409C-BE32-E72D297353CC}">
                <c16:uniqueId val="{00000003-BF8C-4E37-8DD1-4A7EE28A5F3D}"/>
              </c:ext>
            </c:extLst>
          </c:dPt>
          <c:dPt>
            <c:idx val="2"/>
            <c:invertIfNegative val="0"/>
            <c:bubble3D val="0"/>
            <c:spPr>
              <a:solidFill>
                <a:srgbClr val="C00000"/>
              </a:solidFill>
              <a:ln>
                <a:noFill/>
              </a:ln>
              <a:effectLst/>
            </c:spPr>
            <c:extLst>
              <c:ext xmlns:c16="http://schemas.microsoft.com/office/drawing/2014/chart" uri="{C3380CC4-5D6E-409C-BE32-E72D297353CC}">
                <c16:uniqueId val="{00000005-BF8C-4E37-8DD1-4A7EE28A5F3D}"/>
              </c:ext>
            </c:extLst>
          </c:dPt>
          <c:dPt>
            <c:idx val="3"/>
            <c:invertIfNegative val="0"/>
            <c:bubble3D val="0"/>
            <c:spPr>
              <a:solidFill>
                <a:srgbClr val="C00000"/>
              </a:solidFill>
              <a:ln>
                <a:noFill/>
              </a:ln>
              <a:effectLst/>
            </c:spPr>
            <c:extLst>
              <c:ext xmlns:c16="http://schemas.microsoft.com/office/drawing/2014/chart" uri="{C3380CC4-5D6E-409C-BE32-E72D297353CC}">
                <c16:uniqueId val="{00000007-BF8C-4E37-8DD1-4A7EE28A5F3D}"/>
              </c:ext>
            </c:extLst>
          </c:dPt>
          <c:dPt>
            <c:idx val="4"/>
            <c:invertIfNegative val="0"/>
            <c:bubble3D val="0"/>
            <c:spPr>
              <a:solidFill>
                <a:srgbClr val="C00000"/>
              </a:solidFill>
              <a:ln>
                <a:noFill/>
              </a:ln>
              <a:effectLst/>
            </c:spPr>
            <c:extLst>
              <c:ext xmlns:c16="http://schemas.microsoft.com/office/drawing/2014/chart" uri="{C3380CC4-5D6E-409C-BE32-E72D297353CC}">
                <c16:uniqueId val="{00000009-BF8C-4E37-8DD1-4A7EE28A5F3D}"/>
              </c:ext>
            </c:extLst>
          </c:dPt>
          <c:dPt>
            <c:idx val="6"/>
            <c:invertIfNegative val="0"/>
            <c:bubble3D val="0"/>
            <c:spPr>
              <a:solidFill>
                <a:srgbClr val="C00000"/>
              </a:solidFill>
              <a:ln>
                <a:noFill/>
              </a:ln>
              <a:effectLst/>
            </c:spPr>
            <c:extLst>
              <c:ext xmlns:c16="http://schemas.microsoft.com/office/drawing/2014/chart" uri="{C3380CC4-5D6E-409C-BE32-E72D297353CC}">
                <c16:uniqueId val="{0000000B-BF8C-4E37-8DD1-4A7EE28A5F3D}"/>
              </c:ext>
            </c:extLst>
          </c:dPt>
          <c:dPt>
            <c:idx val="7"/>
            <c:invertIfNegative val="0"/>
            <c:bubble3D val="0"/>
            <c:spPr>
              <a:solidFill>
                <a:srgbClr val="175E9E"/>
              </a:solidFill>
              <a:ln>
                <a:noFill/>
              </a:ln>
              <a:effectLst/>
            </c:spPr>
            <c:extLst>
              <c:ext xmlns:c16="http://schemas.microsoft.com/office/drawing/2014/chart" uri="{C3380CC4-5D6E-409C-BE32-E72D297353CC}">
                <c16:uniqueId val="{0000000D-BF8C-4E37-8DD1-4A7EE28A5F3D}"/>
              </c:ext>
            </c:extLst>
          </c:dPt>
          <c:dPt>
            <c:idx val="8"/>
            <c:invertIfNegative val="0"/>
            <c:bubble3D val="0"/>
            <c:spPr>
              <a:solidFill>
                <a:srgbClr val="002D5C">
                  <a:lumMod val="25000"/>
                  <a:lumOff val="75000"/>
                </a:srgbClr>
              </a:solidFill>
              <a:ln>
                <a:noFill/>
              </a:ln>
              <a:effectLst/>
            </c:spPr>
            <c:extLst>
              <c:ext xmlns:c16="http://schemas.microsoft.com/office/drawing/2014/chart" uri="{C3380CC4-5D6E-409C-BE32-E72D297353CC}">
                <c16:uniqueId val="{00000012-890D-4619-801B-2CDA4444D949}"/>
              </c:ext>
            </c:extLst>
          </c:dPt>
          <c:dPt>
            <c:idx val="9"/>
            <c:invertIfNegative val="0"/>
            <c:bubble3D val="0"/>
            <c:spPr>
              <a:solidFill>
                <a:srgbClr val="175E9E"/>
              </a:solidFill>
              <a:ln>
                <a:noFill/>
              </a:ln>
              <a:effectLst/>
            </c:spPr>
            <c:extLst>
              <c:ext xmlns:c16="http://schemas.microsoft.com/office/drawing/2014/chart" uri="{C3380CC4-5D6E-409C-BE32-E72D297353CC}">
                <c16:uniqueId val="{0000000F-BF8C-4E37-8DD1-4A7EE28A5F3D}"/>
              </c:ext>
            </c:extLst>
          </c:dPt>
          <c:dPt>
            <c:idx val="10"/>
            <c:invertIfNegative val="0"/>
            <c:bubble3D val="0"/>
            <c:spPr>
              <a:solidFill>
                <a:srgbClr val="175E9E"/>
              </a:solidFill>
              <a:ln>
                <a:noFill/>
              </a:ln>
              <a:effectLst/>
            </c:spPr>
            <c:extLst>
              <c:ext xmlns:c16="http://schemas.microsoft.com/office/drawing/2014/chart" uri="{C3380CC4-5D6E-409C-BE32-E72D297353CC}">
                <c16:uniqueId val="{00000011-BF8C-4E37-8DD1-4A7EE28A5F3D}"/>
              </c:ext>
            </c:extLst>
          </c:dPt>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ysClr val="windowText" lastClr="000000"/>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'Redaktion und Journalismus'!$A$2:$A$12</c:f>
              <c:strCache>
                <c:ptCount val="11"/>
                <c:pt idx="0">
                  <c:v>Erwerbssicherheit</c:v>
                </c:pt>
                <c:pt idx="1">
                  <c:v>Soziale Absicherung</c:v>
                </c:pt>
                <c:pt idx="2">
                  <c:v>Einkommen</c:v>
                </c:pt>
                <c:pt idx="3">
                  <c:v>Arbeitsintensität</c:v>
                </c:pt>
                <c:pt idx="4">
                  <c:v>Soziale Stressoren</c:v>
                </c:pt>
                <c:pt idx="5">
                  <c:v>Körperliche Anforderungen</c:v>
                </c:pt>
                <c:pt idx="6">
                  <c:v>Arbeitszeit/ Arbeitszeitsouveränität</c:v>
                </c:pt>
                <c:pt idx="7">
                  <c:v>Sinn der Arbeit</c:v>
                </c:pt>
                <c:pt idx="8">
                  <c:v>Soziale Ressourcen</c:v>
                </c:pt>
                <c:pt idx="9">
                  <c:v>Weiterbildungs- und Entwicklungsmöglichkeiten</c:v>
                </c:pt>
                <c:pt idx="10">
                  <c:v>Einfluss und Gestaltungsmöglichkeiten</c:v>
                </c:pt>
              </c:strCache>
            </c:strRef>
          </c:cat>
          <c:val>
            <c:numRef>
              <c:f>'Redaktion und Journalismus'!$B$2:$B$12</c:f>
              <c:numCache>
                <c:formatCode>0</c:formatCode>
                <c:ptCount val="11"/>
                <c:pt idx="0">
                  <c:v>29.09</c:v>
                </c:pt>
                <c:pt idx="1">
                  <c:v>33.619999999999997</c:v>
                </c:pt>
                <c:pt idx="2">
                  <c:v>31.32</c:v>
                </c:pt>
                <c:pt idx="3">
                  <c:v>31.05</c:v>
                </c:pt>
                <c:pt idx="4">
                  <c:v>43.4</c:v>
                </c:pt>
                <c:pt idx="5">
                  <c:v>74.569999999999993</c:v>
                </c:pt>
                <c:pt idx="6">
                  <c:v>37.51</c:v>
                </c:pt>
                <c:pt idx="7">
                  <c:v>79.27</c:v>
                </c:pt>
                <c:pt idx="8">
                  <c:v>64.959999999999994</c:v>
                </c:pt>
                <c:pt idx="9">
                  <c:v>74.23</c:v>
                </c:pt>
                <c:pt idx="10">
                  <c:v>77.069999999999993</c:v>
                </c:pt>
              </c:numCache>
            </c:numRef>
          </c:val>
          <c:extLst>
            <c:ext xmlns:c16="http://schemas.microsoft.com/office/drawing/2014/chart" uri="{C3380CC4-5D6E-409C-BE32-E72D297353CC}">
              <c16:uniqueId val="{00000012-BF8C-4E37-8DD1-4A7EE28A5F3D}"/>
            </c:ext>
          </c:extLst>
        </c:ser>
        <c:dLbls>
          <c:showLegendKey val="0"/>
          <c:showVal val="0"/>
          <c:showCatName val="0"/>
          <c:showSerName val="0"/>
          <c:showPercent val="0"/>
          <c:showBubbleSize val="0"/>
        </c:dLbls>
        <c:gapWidth val="182"/>
        <c:axId val="534665664"/>
        <c:axId val="534671064"/>
      </c:barChart>
      <c:catAx>
        <c:axId val="5346656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de-DE"/>
          </a:p>
        </c:txPr>
        <c:crossAx val="534671064"/>
        <c:crosses val="autoZero"/>
        <c:auto val="1"/>
        <c:lblAlgn val="ctr"/>
        <c:lblOffset val="100"/>
        <c:noMultiLvlLbl val="0"/>
      </c:catAx>
      <c:valAx>
        <c:axId val="534671064"/>
        <c:scaling>
          <c:orientation val="minMax"/>
          <c:max val="100"/>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de-DE"/>
          </a:p>
        </c:txPr>
        <c:crossAx val="534665664"/>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ysClr val="windowText" lastClr="000000"/>
          </a:solidFill>
        </a:defRPr>
      </a:pPr>
      <a:endParaRPr lang="de-DE"/>
    </a:p>
  </c:txPr>
  <c:externalData r:id="rId4">
    <c:autoUpdate val="0"/>
  </c:externalData>
  <c:userShapes r:id="rId5"/>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0747328152608375"/>
          <c:y val="3.496225227980413E-2"/>
          <c:w val="0.55365961607740211"/>
          <c:h val="0.82799122464986441"/>
        </c:manualLayout>
      </c:layout>
      <c:barChart>
        <c:barDir val="bar"/>
        <c:grouping val="clustered"/>
        <c:varyColors val="0"/>
        <c:ser>
          <c:idx val="0"/>
          <c:order val="0"/>
          <c:spPr>
            <a:solidFill>
              <a:schemeClr val="accent1"/>
            </a:solidFill>
            <a:ln>
              <a:noFill/>
            </a:ln>
            <a:effectLst/>
          </c:spPr>
          <c:invertIfNegative val="0"/>
          <c:dPt>
            <c:idx val="0"/>
            <c:invertIfNegative val="0"/>
            <c:bubble3D val="0"/>
            <c:spPr>
              <a:solidFill>
                <a:srgbClr val="C00000"/>
              </a:solidFill>
              <a:ln>
                <a:noFill/>
              </a:ln>
              <a:effectLst/>
            </c:spPr>
            <c:extLst>
              <c:ext xmlns:c16="http://schemas.microsoft.com/office/drawing/2014/chart" uri="{C3380CC4-5D6E-409C-BE32-E72D297353CC}">
                <c16:uniqueId val="{00000001-8943-4A7F-AB6D-456EB300EF73}"/>
              </c:ext>
            </c:extLst>
          </c:dPt>
          <c:dPt>
            <c:idx val="1"/>
            <c:invertIfNegative val="0"/>
            <c:bubble3D val="0"/>
            <c:spPr>
              <a:solidFill>
                <a:srgbClr val="C00000"/>
              </a:solidFill>
              <a:ln>
                <a:noFill/>
              </a:ln>
              <a:effectLst/>
            </c:spPr>
            <c:extLst>
              <c:ext xmlns:c16="http://schemas.microsoft.com/office/drawing/2014/chart" uri="{C3380CC4-5D6E-409C-BE32-E72D297353CC}">
                <c16:uniqueId val="{00000003-8943-4A7F-AB6D-456EB300EF73}"/>
              </c:ext>
            </c:extLst>
          </c:dPt>
          <c:dPt>
            <c:idx val="2"/>
            <c:invertIfNegative val="0"/>
            <c:bubble3D val="0"/>
            <c:spPr>
              <a:solidFill>
                <a:srgbClr val="C00000"/>
              </a:solidFill>
              <a:ln>
                <a:noFill/>
              </a:ln>
              <a:effectLst/>
            </c:spPr>
            <c:extLst>
              <c:ext xmlns:c16="http://schemas.microsoft.com/office/drawing/2014/chart" uri="{C3380CC4-5D6E-409C-BE32-E72D297353CC}">
                <c16:uniqueId val="{00000005-8943-4A7F-AB6D-456EB300EF73}"/>
              </c:ext>
            </c:extLst>
          </c:dPt>
          <c:dPt>
            <c:idx val="3"/>
            <c:invertIfNegative val="0"/>
            <c:bubble3D val="0"/>
            <c:spPr>
              <a:solidFill>
                <a:srgbClr val="C00000"/>
              </a:solidFill>
              <a:ln>
                <a:noFill/>
              </a:ln>
              <a:effectLst/>
            </c:spPr>
            <c:extLst>
              <c:ext xmlns:c16="http://schemas.microsoft.com/office/drawing/2014/chart" uri="{C3380CC4-5D6E-409C-BE32-E72D297353CC}">
                <c16:uniqueId val="{00000007-8943-4A7F-AB6D-456EB300EF73}"/>
              </c:ext>
            </c:extLst>
          </c:dPt>
          <c:dPt>
            <c:idx val="4"/>
            <c:invertIfNegative val="0"/>
            <c:bubble3D val="0"/>
            <c:spPr>
              <a:solidFill>
                <a:srgbClr val="C00000"/>
              </a:solidFill>
              <a:ln>
                <a:noFill/>
              </a:ln>
              <a:effectLst/>
            </c:spPr>
            <c:extLst>
              <c:ext xmlns:c16="http://schemas.microsoft.com/office/drawing/2014/chart" uri="{C3380CC4-5D6E-409C-BE32-E72D297353CC}">
                <c16:uniqueId val="{00000009-8943-4A7F-AB6D-456EB300EF73}"/>
              </c:ext>
            </c:extLst>
          </c:dPt>
          <c:dPt>
            <c:idx val="5"/>
            <c:invertIfNegative val="0"/>
            <c:bubble3D val="0"/>
            <c:spPr>
              <a:solidFill>
                <a:srgbClr val="C00000"/>
              </a:solidFill>
              <a:ln>
                <a:noFill/>
              </a:ln>
              <a:effectLst/>
            </c:spPr>
            <c:extLst>
              <c:ext xmlns:c16="http://schemas.microsoft.com/office/drawing/2014/chart" uri="{C3380CC4-5D6E-409C-BE32-E72D297353CC}">
                <c16:uniqueId val="{00000012-6DD3-48B7-A149-7D192A8208C0}"/>
              </c:ext>
            </c:extLst>
          </c:dPt>
          <c:dPt>
            <c:idx val="6"/>
            <c:invertIfNegative val="0"/>
            <c:bubble3D val="0"/>
            <c:spPr>
              <a:solidFill>
                <a:srgbClr val="C00000"/>
              </a:solidFill>
              <a:ln>
                <a:noFill/>
              </a:ln>
              <a:effectLst/>
            </c:spPr>
            <c:extLst>
              <c:ext xmlns:c16="http://schemas.microsoft.com/office/drawing/2014/chart" uri="{C3380CC4-5D6E-409C-BE32-E72D297353CC}">
                <c16:uniqueId val="{0000000B-8943-4A7F-AB6D-456EB300EF73}"/>
              </c:ext>
            </c:extLst>
          </c:dPt>
          <c:dPt>
            <c:idx val="7"/>
            <c:invertIfNegative val="0"/>
            <c:bubble3D val="0"/>
            <c:spPr>
              <a:solidFill>
                <a:schemeClr val="accent6"/>
              </a:solidFill>
              <a:ln>
                <a:noFill/>
              </a:ln>
              <a:effectLst/>
            </c:spPr>
            <c:extLst>
              <c:ext xmlns:c16="http://schemas.microsoft.com/office/drawing/2014/chart" uri="{C3380CC4-5D6E-409C-BE32-E72D297353CC}">
                <c16:uniqueId val="{0000000D-8943-4A7F-AB6D-456EB300EF73}"/>
              </c:ext>
            </c:extLst>
          </c:dPt>
          <c:dPt>
            <c:idx val="8"/>
            <c:invertIfNegative val="0"/>
            <c:bubble3D val="0"/>
            <c:spPr>
              <a:solidFill>
                <a:srgbClr val="175E9E"/>
              </a:solidFill>
              <a:ln>
                <a:noFill/>
              </a:ln>
              <a:effectLst/>
            </c:spPr>
            <c:extLst>
              <c:ext xmlns:c16="http://schemas.microsoft.com/office/drawing/2014/chart" uri="{C3380CC4-5D6E-409C-BE32-E72D297353CC}">
                <c16:uniqueId val="{00000013-6DD3-48B7-A149-7D192A8208C0}"/>
              </c:ext>
            </c:extLst>
          </c:dPt>
          <c:dPt>
            <c:idx val="9"/>
            <c:invertIfNegative val="0"/>
            <c:bubble3D val="0"/>
            <c:spPr>
              <a:solidFill>
                <a:srgbClr val="175E9E"/>
              </a:solidFill>
              <a:ln>
                <a:noFill/>
              </a:ln>
              <a:effectLst/>
            </c:spPr>
            <c:extLst>
              <c:ext xmlns:c16="http://schemas.microsoft.com/office/drawing/2014/chart" uri="{C3380CC4-5D6E-409C-BE32-E72D297353CC}">
                <c16:uniqueId val="{0000000F-8943-4A7F-AB6D-456EB300EF73}"/>
              </c:ext>
            </c:extLst>
          </c:dPt>
          <c:dPt>
            <c:idx val="10"/>
            <c:invertIfNegative val="0"/>
            <c:bubble3D val="0"/>
            <c:spPr>
              <a:solidFill>
                <a:srgbClr val="175E9E"/>
              </a:solidFill>
              <a:ln>
                <a:noFill/>
              </a:ln>
              <a:effectLst/>
            </c:spPr>
            <c:extLst>
              <c:ext xmlns:c16="http://schemas.microsoft.com/office/drawing/2014/chart" uri="{C3380CC4-5D6E-409C-BE32-E72D297353CC}">
                <c16:uniqueId val="{00000011-8943-4A7F-AB6D-456EB300EF73}"/>
              </c:ext>
            </c:extLst>
          </c:dPt>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ysClr val="windowText" lastClr="000000"/>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'Kunsthandwerk und bildende Kuns'!$A$2:$A$12</c:f>
              <c:strCache>
                <c:ptCount val="11"/>
                <c:pt idx="0">
                  <c:v>Erwerbssicherheit</c:v>
                </c:pt>
                <c:pt idx="1">
                  <c:v>Soziale Absicherung</c:v>
                </c:pt>
                <c:pt idx="2">
                  <c:v>Einkommen</c:v>
                </c:pt>
                <c:pt idx="3">
                  <c:v>Arbeitsintensität</c:v>
                </c:pt>
                <c:pt idx="4">
                  <c:v>Soziale Stressoren</c:v>
                </c:pt>
                <c:pt idx="5">
                  <c:v>Körperliche Anforderungen</c:v>
                </c:pt>
                <c:pt idx="6">
                  <c:v>Arbeitszeit/ Arbeitszeitsouveränität</c:v>
                </c:pt>
                <c:pt idx="7">
                  <c:v>Sinn der Arbeit</c:v>
                </c:pt>
                <c:pt idx="8">
                  <c:v>Soziale Ressourcen</c:v>
                </c:pt>
                <c:pt idx="9">
                  <c:v>Weiterbildungs- und Entwicklungsmöglichkeiten</c:v>
                </c:pt>
                <c:pt idx="10">
                  <c:v>Einfluss und Gestaltungsmöglichkeiten</c:v>
                </c:pt>
              </c:strCache>
            </c:strRef>
          </c:cat>
          <c:val>
            <c:numRef>
              <c:f>'Kunsthandwerk und bildende Kuns'!$B$2:$B$12</c:f>
              <c:numCache>
                <c:formatCode>0</c:formatCode>
                <c:ptCount val="11"/>
                <c:pt idx="0">
                  <c:v>18.78</c:v>
                </c:pt>
                <c:pt idx="1">
                  <c:v>19.91</c:v>
                </c:pt>
                <c:pt idx="2">
                  <c:v>17.27</c:v>
                </c:pt>
                <c:pt idx="3">
                  <c:v>31.6</c:v>
                </c:pt>
                <c:pt idx="4">
                  <c:v>42.45</c:v>
                </c:pt>
                <c:pt idx="5">
                  <c:v>48.18</c:v>
                </c:pt>
                <c:pt idx="6">
                  <c:v>36.22</c:v>
                </c:pt>
                <c:pt idx="7">
                  <c:v>83.09</c:v>
                </c:pt>
                <c:pt idx="8">
                  <c:v>68.099999999999994</c:v>
                </c:pt>
                <c:pt idx="9">
                  <c:v>76.67</c:v>
                </c:pt>
                <c:pt idx="10">
                  <c:v>79.56</c:v>
                </c:pt>
              </c:numCache>
            </c:numRef>
          </c:val>
          <c:extLst>
            <c:ext xmlns:c16="http://schemas.microsoft.com/office/drawing/2014/chart" uri="{C3380CC4-5D6E-409C-BE32-E72D297353CC}">
              <c16:uniqueId val="{00000012-8943-4A7F-AB6D-456EB300EF73}"/>
            </c:ext>
          </c:extLst>
        </c:ser>
        <c:dLbls>
          <c:showLegendKey val="0"/>
          <c:showVal val="0"/>
          <c:showCatName val="0"/>
          <c:showSerName val="0"/>
          <c:showPercent val="0"/>
          <c:showBubbleSize val="0"/>
        </c:dLbls>
        <c:gapWidth val="182"/>
        <c:axId val="534665664"/>
        <c:axId val="534671064"/>
      </c:barChart>
      <c:catAx>
        <c:axId val="5346656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de-DE"/>
          </a:p>
        </c:txPr>
        <c:crossAx val="534671064"/>
        <c:crosses val="autoZero"/>
        <c:auto val="1"/>
        <c:lblAlgn val="ctr"/>
        <c:lblOffset val="100"/>
        <c:noMultiLvlLbl val="0"/>
      </c:catAx>
      <c:valAx>
        <c:axId val="534671064"/>
        <c:scaling>
          <c:orientation val="minMax"/>
          <c:max val="100"/>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de-DE"/>
          </a:p>
        </c:txPr>
        <c:crossAx val="534665664"/>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ysClr val="windowText" lastClr="000000"/>
          </a:solidFill>
        </a:defRPr>
      </a:pPr>
      <a:endParaRPr lang="de-DE"/>
    </a:p>
  </c:txPr>
  <c:externalData r:id="rId4">
    <c:autoUpdate val="0"/>
  </c:externalData>
  <c:userShapes r:id="rId5"/>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0747328152608375"/>
          <c:y val="3.496225227980413E-2"/>
          <c:w val="0.55365961607740211"/>
          <c:h val="0.82799122464986441"/>
        </c:manualLayout>
      </c:layout>
      <c:barChart>
        <c:barDir val="bar"/>
        <c:grouping val="clustered"/>
        <c:varyColors val="0"/>
        <c:ser>
          <c:idx val="0"/>
          <c:order val="0"/>
          <c:spPr>
            <a:solidFill>
              <a:schemeClr val="accent1"/>
            </a:solidFill>
            <a:ln>
              <a:noFill/>
            </a:ln>
            <a:effectLst/>
          </c:spPr>
          <c:invertIfNegative val="0"/>
          <c:dPt>
            <c:idx val="0"/>
            <c:invertIfNegative val="0"/>
            <c:bubble3D val="0"/>
            <c:spPr>
              <a:solidFill>
                <a:srgbClr val="C00000"/>
              </a:solidFill>
              <a:ln>
                <a:noFill/>
              </a:ln>
              <a:effectLst/>
            </c:spPr>
            <c:extLst>
              <c:ext xmlns:c16="http://schemas.microsoft.com/office/drawing/2014/chart" uri="{C3380CC4-5D6E-409C-BE32-E72D297353CC}">
                <c16:uniqueId val="{00000001-50D3-4AC7-A3A5-CC182C377AC8}"/>
              </c:ext>
            </c:extLst>
          </c:dPt>
          <c:dPt>
            <c:idx val="1"/>
            <c:invertIfNegative val="0"/>
            <c:bubble3D val="0"/>
            <c:spPr>
              <a:solidFill>
                <a:srgbClr val="C00000"/>
              </a:solidFill>
              <a:ln>
                <a:noFill/>
              </a:ln>
              <a:effectLst/>
            </c:spPr>
            <c:extLst>
              <c:ext xmlns:c16="http://schemas.microsoft.com/office/drawing/2014/chart" uri="{C3380CC4-5D6E-409C-BE32-E72D297353CC}">
                <c16:uniqueId val="{00000003-50D3-4AC7-A3A5-CC182C377AC8}"/>
              </c:ext>
            </c:extLst>
          </c:dPt>
          <c:dPt>
            <c:idx val="2"/>
            <c:invertIfNegative val="0"/>
            <c:bubble3D val="0"/>
            <c:spPr>
              <a:solidFill>
                <a:srgbClr val="C00000"/>
              </a:solidFill>
              <a:ln>
                <a:noFill/>
              </a:ln>
              <a:effectLst/>
            </c:spPr>
            <c:extLst>
              <c:ext xmlns:c16="http://schemas.microsoft.com/office/drawing/2014/chart" uri="{C3380CC4-5D6E-409C-BE32-E72D297353CC}">
                <c16:uniqueId val="{00000005-50D3-4AC7-A3A5-CC182C377AC8}"/>
              </c:ext>
            </c:extLst>
          </c:dPt>
          <c:dPt>
            <c:idx val="3"/>
            <c:invertIfNegative val="0"/>
            <c:bubble3D val="0"/>
            <c:spPr>
              <a:solidFill>
                <a:srgbClr val="C00000"/>
              </a:solidFill>
              <a:ln>
                <a:noFill/>
              </a:ln>
              <a:effectLst/>
            </c:spPr>
            <c:extLst>
              <c:ext xmlns:c16="http://schemas.microsoft.com/office/drawing/2014/chart" uri="{C3380CC4-5D6E-409C-BE32-E72D297353CC}">
                <c16:uniqueId val="{00000007-50D3-4AC7-A3A5-CC182C377AC8}"/>
              </c:ext>
            </c:extLst>
          </c:dPt>
          <c:dPt>
            <c:idx val="4"/>
            <c:invertIfNegative val="0"/>
            <c:bubble3D val="0"/>
            <c:spPr>
              <a:solidFill>
                <a:srgbClr val="C00000"/>
              </a:solidFill>
              <a:ln>
                <a:noFill/>
              </a:ln>
              <a:effectLst/>
            </c:spPr>
            <c:extLst>
              <c:ext xmlns:c16="http://schemas.microsoft.com/office/drawing/2014/chart" uri="{C3380CC4-5D6E-409C-BE32-E72D297353CC}">
                <c16:uniqueId val="{00000009-50D3-4AC7-A3A5-CC182C377AC8}"/>
              </c:ext>
            </c:extLst>
          </c:dPt>
          <c:dPt>
            <c:idx val="5"/>
            <c:invertIfNegative val="0"/>
            <c:bubble3D val="0"/>
            <c:spPr>
              <a:solidFill>
                <a:srgbClr val="002D5C">
                  <a:lumMod val="25000"/>
                  <a:lumOff val="75000"/>
                </a:srgbClr>
              </a:solidFill>
              <a:ln>
                <a:noFill/>
              </a:ln>
              <a:effectLst/>
            </c:spPr>
            <c:extLst>
              <c:ext xmlns:c16="http://schemas.microsoft.com/office/drawing/2014/chart" uri="{C3380CC4-5D6E-409C-BE32-E72D297353CC}">
                <c16:uniqueId val="{00000013-31DB-405F-BAE8-EFE77457D47B}"/>
              </c:ext>
            </c:extLst>
          </c:dPt>
          <c:dPt>
            <c:idx val="6"/>
            <c:invertIfNegative val="0"/>
            <c:bubble3D val="0"/>
            <c:spPr>
              <a:solidFill>
                <a:srgbClr val="C00000"/>
              </a:solidFill>
              <a:ln>
                <a:noFill/>
              </a:ln>
              <a:effectLst/>
            </c:spPr>
            <c:extLst>
              <c:ext xmlns:c16="http://schemas.microsoft.com/office/drawing/2014/chart" uri="{C3380CC4-5D6E-409C-BE32-E72D297353CC}">
                <c16:uniqueId val="{0000000B-50D3-4AC7-A3A5-CC182C377AC8}"/>
              </c:ext>
            </c:extLst>
          </c:dPt>
          <c:dPt>
            <c:idx val="7"/>
            <c:invertIfNegative val="0"/>
            <c:bubble3D val="0"/>
            <c:spPr>
              <a:solidFill>
                <a:schemeClr val="accent6"/>
              </a:solidFill>
              <a:ln>
                <a:noFill/>
              </a:ln>
              <a:effectLst/>
            </c:spPr>
            <c:extLst>
              <c:ext xmlns:c16="http://schemas.microsoft.com/office/drawing/2014/chart" uri="{C3380CC4-5D6E-409C-BE32-E72D297353CC}">
                <c16:uniqueId val="{0000000D-50D3-4AC7-A3A5-CC182C377AC8}"/>
              </c:ext>
            </c:extLst>
          </c:dPt>
          <c:dPt>
            <c:idx val="8"/>
            <c:invertIfNegative val="0"/>
            <c:bubble3D val="0"/>
            <c:spPr>
              <a:solidFill>
                <a:srgbClr val="175E9E"/>
              </a:solidFill>
              <a:ln>
                <a:noFill/>
              </a:ln>
              <a:effectLst/>
            </c:spPr>
            <c:extLst>
              <c:ext xmlns:c16="http://schemas.microsoft.com/office/drawing/2014/chart" uri="{C3380CC4-5D6E-409C-BE32-E72D297353CC}">
                <c16:uniqueId val="{00000012-31DB-405F-BAE8-EFE77457D47B}"/>
              </c:ext>
            </c:extLst>
          </c:dPt>
          <c:dPt>
            <c:idx val="9"/>
            <c:invertIfNegative val="0"/>
            <c:bubble3D val="0"/>
            <c:spPr>
              <a:solidFill>
                <a:srgbClr val="175E9E"/>
              </a:solidFill>
              <a:ln>
                <a:noFill/>
              </a:ln>
              <a:effectLst/>
            </c:spPr>
            <c:extLst>
              <c:ext xmlns:c16="http://schemas.microsoft.com/office/drawing/2014/chart" uri="{C3380CC4-5D6E-409C-BE32-E72D297353CC}">
                <c16:uniqueId val="{0000000F-50D3-4AC7-A3A5-CC182C377AC8}"/>
              </c:ext>
            </c:extLst>
          </c:dPt>
          <c:dPt>
            <c:idx val="10"/>
            <c:invertIfNegative val="0"/>
            <c:bubble3D val="0"/>
            <c:spPr>
              <a:solidFill>
                <a:srgbClr val="175E9E"/>
              </a:solidFill>
              <a:ln>
                <a:noFill/>
              </a:ln>
              <a:effectLst/>
            </c:spPr>
            <c:extLst>
              <c:ext xmlns:c16="http://schemas.microsoft.com/office/drawing/2014/chart" uri="{C3380CC4-5D6E-409C-BE32-E72D297353CC}">
                <c16:uniqueId val="{00000011-50D3-4AC7-A3A5-CC182C377AC8}"/>
              </c:ext>
            </c:extLst>
          </c:dPt>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ysClr val="windowText" lastClr="000000"/>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'Berufe in den darstellenden Kün'!$A$2:$A$12</c:f>
              <c:strCache>
                <c:ptCount val="11"/>
                <c:pt idx="0">
                  <c:v>Erwerbssicherheit</c:v>
                </c:pt>
                <c:pt idx="1">
                  <c:v>Soziale Absicherung</c:v>
                </c:pt>
                <c:pt idx="2">
                  <c:v>Einkommen</c:v>
                </c:pt>
                <c:pt idx="3">
                  <c:v>Arbeitsintensität</c:v>
                </c:pt>
                <c:pt idx="4">
                  <c:v>Soziale Stressoren</c:v>
                </c:pt>
                <c:pt idx="5">
                  <c:v>Körperliche Anforderungen</c:v>
                </c:pt>
                <c:pt idx="6">
                  <c:v>Arbeitszeit/ Arbeitszeitsouveränität</c:v>
                </c:pt>
                <c:pt idx="7">
                  <c:v>Sinn der Arbeit</c:v>
                </c:pt>
                <c:pt idx="8">
                  <c:v>Soziale Ressourcen</c:v>
                </c:pt>
                <c:pt idx="9">
                  <c:v>Weiterbildungs- und Entwicklungsmöglichkeiten</c:v>
                </c:pt>
                <c:pt idx="10">
                  <c:v>Einfluss und Gestaltungsmöglichkeiten</c:v>
                </c:pt>
              </c:strCache>
            </c:strRef>
          </c:cat>
          <c:val>
            <c:numRef>
              <c:f>'Berufe in den darstellenden Kün'!$B$2:$B$12</c:f>
              <c:numCache>
                <c:formatCode>0</c:formatCode>
                <c:ptCount val="11"/>
                <c:pt idx="0">
                  <c:v>23.09</c:v>
                </c:pt>
                <c:pt idx="1">
                  <c:v>24.39</c:v>
                </c:pt>
                <c:pt idx="2">
                  <c:v>30.04</c:v>
                </c:pt>
                <c:pt idx="3">
                  <c:v>33.26</c:v>
                </c:pt>
                <c:pt idx="4">
                  <c:v>35.31</c:v>
                </c:pt>
                <c:pt idx="5">
                  <c:v>52.74</c:v>
                </c:pt>
                <c:pt idx="6">
                  <c:v>30.79</c:v>
                </c:pt>
                <c:pt idx="7">
                  <c:v>81.87</c:v>
                </c:pt>
                <c:pt idx="8">
                  <c:v>68.150000000000006</c:v>
                </c:pt>
                <c:pt idx="9">
                  <c:v>75.22</c:v>
                </c:pt>
                <c:pt idx="10">
                  <c:v>70.11</c:v>
                </c:pt>
              </c:numCache>
            </c:numRef>
          </c:val>
          <c:extLst>
            <c:ext xmlns:c16="http://schemas.microsoft.com/office/drawing/2014/chart" uri="{C3380CC4-5D6E-409C-BE32-E72D297353CC}">
              <c16:uniqueId val="{00000012-50D3-4AC7-A3A5-CC182C377AC8}"/>
            </c:ext>
          </c:extLst>
        </c:ser>
        <c:dLbls>
          <c:showLegendKey val="0"/>
          <c:showVal val="0"/>
          <c:showCatName val="0"/>
          <c:showSerName val="0"/>
          <c:showPercent val="0"/>
          <c:showBubbleSize val="0"/>
        </c:dLbls>
        <c:gapWidth val="182"/>
        <c:axId val="534665664"/>
        <c:axId val="534671064"/>
      </c:barChart>
      <c:catAx>
        <c:axId val="5346656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de-DE"/>
          </a:p>
        </c:txPr>
        <c:crossAx val="534671064"/>
        <c:crosses val="autoZero"/>
        <c:auto val="1"/>
        <c:lblAlgn val="ctr"/>
        <c:lblOffset val="100"/>
        <c:noMultiLvlLbl val="0"/>
      </c:catAx>
      <c:valAx>
        <c:axId val="534671064"/>
        <c:scaling>
          <c:orientation val="minMax"/>
          <c:max val="100"/>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de-DE"/>
          </a:p>
        </c:txPr>
        <c:crossAx val="534665664"/>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ysClr val="windowText" lastClr="000000"/>
          </a:solidFill>
        </a:defRPr>
      </a:pPr>
      <a:endParaRPr lang="de-DE"/>
    </a:p>
  </c:txPr>
  <c:externalData r:id="rId4">
    <c:autoUpdate val="0"/>
  </c:externalData>
  <c:userShapes r:id="rId5"/>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0747328152608375"/>
          <c:y val="3.496225227980413E-2"/>
          <c:w val="0.55365961607740211"/>
          <c:h val="0.82799122464986441"/>
        </c:manualLayout>
      </c:layout>
      <c:barChart>
        <c:barDir val="bar"/>
        <c:grouping val="clustered"/>
        <c:varyColors val="0"/>
        <c:ser>
          <c:idx val="0"/>
          <c:order val="0"/>
          <c:spPr>
            <a:solidFill>
              <a:schemeClr val="accent1"/>
            </a:solidFill>
            <a:ln>
              <a:noFill/>
            </a:ln>
            <a:effectLst/>
          </c:spPr>
          <c:invertIfNegative val="0"/>
          <c:dPt>
            <c:idx val="0"/>
            <c:invertIfNegative val="0"/>
            <c:bubble3D val="0"/>
            <c:spPr>
              <a:solidFill>
                <a:srgbClr val="C00000"/>
              </a:solidFill>
              <a:ln>
                <a:noFill/>
              </a:ln>
              <a:effectLst/>
            </c:spPr>
            <c:extLst>
              <c:ext xmlns:c16="http://schemas.microsoft.com/office/drawing/2014/chart" uri="{C3380CC4-5D6E-409C-BE32-E72D297353CC}">
                <c16:uniqueId val="{00000001-1025-4AC9-95E3-778A9116C2E3}"/>
              </c:ext>
            </c:extLst>
          </c:dPt>
          <c:dPt>
            <c:idx val="1"/>
            <c:invertIfNegative val="0"/>
            <c:bubble3D val="0"/>
            <c:spPr>
              <a:solidFill>
                <a:srgbClr val="C00000"/>
              </a:solidFill>
              <a:ln>
                <a:noFill/>
              </a:ln>
              <a:effectLst/>
            </c:spPr>
            <c:extLst>
              <c:ext xmlns:c16="http://schemas.microsoft.com/office/drawing/2014/chart" uri="{C3380CC4-5D6E-409C-BE32-E72D297353CC}">
                <c16:uniqueId val="{00000003-1025-4AC9-95E3-778A9116C2E3}"/>
              </c:ext>
            </c:extLst>
          </c:dPt>
          <c:dPt>
            <c:idx val="2"/>
            <c:invertIfNegative val="0"/>
            <c:bubble3D val="0"/>
            <c:spPr>
              <a:solidFill>
                <a:srgbClr val="C00000"/>
              </a:solidFill>
              <a:ln>
                <a:noFill/>
              </a:ln>
              <a:effectLst/>
            </c:spPr>
            <c:extLst>
              <c:ext xmlns:c16="http://schemas.microsoft.com/office/drawing/2014/chart" uri="{C3380CC4-5D6E-409C-BE32-E72D297353CC}">
                <c16:uniqueId val="{00000005-1025-4AC9-95E3-778A9116C2E3}"/>
              </c:ext>
            </c:extLst>
          </c:dPt>
          <c:dPt>
            <c:idx val="3"/>
            <c:invertIfNegative val="0"/>
            <c:bubble3D val="0"/>
            <c:spPr>
              <a:solidFill>
                <a:srgbClr val="C00000"/>
              </a:solidFill>
              <a:ln>
                <a:noFill/>
              </a:ln>
              <a:effectLst/>
            </c:spPr>
            <c:extLst>
              <c:ext xmlns:c16="http://schemas.microsoft.com/office/drawing/2014/chart" uri="{C3380CC4-5D6E-409C-BE32-E72D297353CC}">
                <c16:uniqueId val="{00000007-1025-4AC9-95E3-778A9116C2E3}"/>
              </c:ext>
            </c:extLst>
          </c:dPt>
          <c:dPt>
            <c:idx val="4"/>
            <c:invertIfNegative val="0"/>
            <c:bubble3D val="0"/>
            <c:spPr>
              <a:solidFill>
                <a:srgbClr val="C00000"/>
              </a:solidFill>
              <a:ln>
                <a:noFill/>
              </a:ln>
              <a:effectLst/>
            </c:spPr>
            <c:extLst>
              <c:ext xmlns:c16="http://schemas.microsoft.com/office/drawing/2014/chart" uri="{C3380CC4-5D6E-409C-BE32-E72D297353CC}">
                <c16:uniqueId val="{00000009-1025-4AC9-95E3-778A9116C2E3}"/>
              </c:ext>
            </c:extLst>
          </c:dPt>
          <c:dPt>
            <c:idx val="5"/>
            <c:invertIfNegative val="0"/>
            <c:bubble3D val="0"/>
            <c:spPr>
              <a:solidFill>
                <a:srgbClr val="C00000"/>
              </a:solidFill>
              <a:ln>
                <a:noFill/>
              </a:ln>
              <a:effectLst/>
            </c:spPr>
            <c:extLst>
              <c:ext xmlns:c16="http://schemas.microsoft.com/office/drawing/2014/chart" uri="{C3380CC4-5D6E-409C-BE32-E72D297353CC}">
                <c16:uniqueId val="{00000013-5F6B-4FE6-BA9D-464D2B90C081}"/>
              </c:ext>
            </c:extLst>
          </c:dPt>
          <c:dPt>
            <c:idx val="6"/>
            <c:invertIfNegative val="0"/>
            <c:bubble3D val="0"/>
            <c:spPr>
              <a:solidFill>
                <a:srgbClr val="C00000"/>
              </a:solidFill>
              <a:ln>
                <a:noFill/>
              </a:ln>
              <a:effectLst/>
            </c:spPr>
            <c:extLst>
              <c:ext xmlns:c16="http://schemas.microsoft.com/office/drawing/2014/chart" uri="{C3380CC4-5D6E-409C-BE32-E72D297353CC}">
                <c16:uniqueId val="{0000000B-1025-4AC9-95E3-778A9116C2E3}"/>
              </c:ext>
            </c:extLst>
          </c:dPt>
          <c:dPt>
            <c:idx val="7"/>
            <c:invertIfNegative val="0"/>
            <c:bubble3D val="0"/>
            <c:spPr>
              <a:solidFill>
                <a:srgbClr val="175E9E"/>
              </a:solidFill>
              <a:ln>
                <a:noFill/>
              </a:ln>
              <a:effectLst/>
            </c:spPr>
            <c:extLst>
              <c:ext xmlns:c16="http://schemas.microsoft.com/office/drawing/2014/chart" uri="{C3380CC4-5D6E-409C-BE32-E72D297353CC}">
                <c16:uniqueId val="{0000000D-1025-4AC9-95E3-778A9116C2E3}"/>
              </c:ext>
            </c:extLst>
          </c:dPt>
          <c:dPt>
            <c:idx val="8"/>
            <c:invertIfNegative val="0"/>
            <c:bubble3D val="0"/>
            <c:spPr>
              <a:solidFill>
                <a:srgbClr val="002D5C">
                  <a:lumMod val="25000"/>
                  <a:lumOff val="75000"/>
                </a:srgbClr>
              </a:solidFill>
              <a:ln>
                <a:noFill/>
              </a:ln>
              <a:effectLst/>
            </c:spPr>
            <c:extLst>
              <c:ext xmlns:c16="http://schemas.microsoft.com/office/drawing/2014/chart" uri="{C3380CC4-5D6E-409C-BE32-E72D297353CC}">
                <c16:uniqueId val="{00000012-5F6B-4FE6-BA9D-464D2B90C081}"/>
              </c:ext>
            </c:extLst>
          </c:dPt>
          <c:dPt>
            <c:idx val="9"/>
            <c:invertIfNegative val="0"/>
            <c:bubble3D val="0"/>
            <c:spPr>
              <a:solidFill>
                <a:srgbClr val="175E9E"/>
              </a:solidFill>
              <a:ln>
                <a:noFill/>
              </a:ln>
              <a:effectLst/>
            </c:spPr>
            <c:extLst>
              <c:ext xmlns:c16="http://schemas.microsoft.com/office/drawing/2014/chart" uri="{C3380CC4-5D6E-409C-BE32-E72D297353CC}">
                <c16:uniqueId val="{0000000F-1025-4AC9-95E3-778A9116C2E3}"/>
              </c:ext>
            </c:extLst>
          </c:dPt>
          <c:dPt>
            <c:idx val="10"/>
            <c:invertIfNegative val="0"/>
            <c:bubble3D val="0"/>
            <c:spPr>
              <a:solidFill>
                <a:srgbClr val="002D5C">
                  <a:lumMod val="25000"/>
                  <a:lumOff val="75000"/>
                </a:srgbClr>
              </a:solidFill>
              <a:ln>
                <a:noFill/>
              </a:ln>
              <a:effectLst/>
            </c:spPr>
            <c:extLst>
              <c:ext xmlns:c16="http://schemas.microsoft.com/office/drawing/2014/chart" uri="{C3380CC4-5D6E-409C-BE32-E72D297353CC}">
                <c16:uniqueId val="{00000011-1025-4AC9-95E3-778A9116C2E3}"/>
              </c:ext>
            </c:extLst>
          </c:dPt>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'Technische und handwerkliche Be'!$A$2:$A$12</c:f>
              <c:strCache>
                <c:ptCount val="11"/>
                <c:pt idx="0">
                  <c:v>Erwerbssicherheit</c:v>
                </c:pt>
                <c:pt idx="1">
                  <c:v>Soziale Absicherung</c:v>
                </c:pt>
                <c:pt idx="2">
                  <c:v>Einkommen</c:v>
                </c:pt>
                <c:pt idx="3">
                  <c:v>Arbeitsintensität</c:v>
                </c:pt>
                <c:pt idx="4">
                  <c:v>Soziale Stressoren</c:v>
                </c:pt>
                <c:pt idx="5">
                  <c:v>Körperliche Anforderungen</c:v>
                </c:pt>
                <c:pt idx="6">
                  <c:v>Arbeitszeit/ Arbeitszeitsouveränität</c:v>
                </c:pt>
                <c:pt idx="7">
                  <c:v>Sinn der Arbeit</c:v>
                </c:pt>
                <c:pt idx="8">
                  <c:v>Soziale Ressourcen</c:v>
                </c:pt>
                <c:pt idx="9">
                  <c:v>Weiterbildungs- und Entwicklungsmöglichkeiten</c:v>
                </c:pt>
                <c:pt idx="10">
                  <c:v>Einfluss und Gestaltungsmöglichkeiten</c:v>
                </c:pt>
              </c:strCache>
            </c:strRef>
          </c:cat>
          <c:val>
            <c:numRef>
              <c:f>'Technische und handwerkliche Be'!$B$2:$B$12</c:f>
              <c:numCache>
                <c:formatCode>0</c:formatCode>
                <c:ptCount val="11"/>
                <c:pt idx="0">
                  <c:v>17.07</c:v>
                </c:pt>
                <c:pt idx="1">
                  <c:v>19.579999999999998</c:v>
                </c:pt>
                <c:pt idx="2">
                  <c:v>22.04</c:v>
                </c:pt>
                <c:pt idx="3">
                  <c:v>25.76</c:v>
                </c:pt>
                <c:pt idx="4">
                  <c:v>29.33</c:v>
                </c:pt>
                <c:pt idx="5">
                  <c:v>41.07</c:v>
                </c:pt>
                <c:pt idx="6">
                  <c:v>25.44</c:v>
                </c:pt>
                <c:pt idx="7">
                  <c:v>75.150000000000006</c:v>
                </c:pt>
                <c:pt idx="8">
                  <c:v>63.45</c:v>
                </c:pt>
                <c:pt idx="9">
                  <c:v>66.959999999999994</c:v>
                </c:pt>
                <c:pt idx="10">
                  <c:v>55.79</c:v>
                </c:pt>
              </c:numCache>
            </c:numRef>
          </c:val>
          <c:extLst>
            <c:ext xmlns:c16="http://schemas.microsoft.com/office/drawing/2014/chart" uri="{C3380CC4-5D6E-409C-BE32-E72D297353CC}">
              <c16:uniqueId val="{00000012-1025-4AC9-95E3-778A9116C2E3}"/>
            </c:ext>
          </c:extLst>
        </c:ser>
        <c:dLbls>
          <c:showLegendKey val="0"/>
          <c:showVal val="0"/>
          <c:showCatName val="0"/>
          <c:showSerName val="0"/>
          <c:showPercent val="0"/>
          <c:showBubbleSize val="0"/>
        </c:dLbls>
        <c:gapWidth val="182"/>
        <c:axId val="534665664"/>
        <c:axId val="534671064"/>
      </c:barChart>
      <c:catAx>
        <c:axId val="5346656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de-DE"/>
          </a:p>
        </c:txPr>
        <c:crossAx val="534671064"/>
        <c:crosses val="autoZero"/>
        <c:auto val="1"/>
        <c:lblAlgn val="ctr"/>
        <c:lblOffset val="100"/>
        <c:noMultiLvlLbl val="0"/>
      </c:catAx>
      <c:valAx>
        <c:axId val="534671064"/>
        <c:scaling>
          <c:orientation val="minMax"/>
          <c:max val="100"/>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de-DE"/>
          </a:p>
        </c:txPr>
        <c:crossAx val="534665664"/>
        <c:crosses val="autoZero"/>
        <c:crossBetween val="between"/>
      </c:valAx>
      <c:spPr>
        <a:noFill/>
        <a:ln>
          <a:noFill/>
        </a:ln>
        <a:effectLst/>
      </c:spPr>
    </c:plotArea>
    <c:plotVisOnly val="1"/>
    <c:dispBlanksAs val="gap"/>
    <c:showDLblsOverMax val="0"/>
  </c:chart>
  <c:spPr>
    <a:noFill/>
    <a:ln>
      <a:noFill/>
    </a:ln>
    <a:effectLst/>
  </c:spPr>
  <c:txPr>
    <a:bodyPr/>
    <a:lstStyle/>
    <a:p>
      <a:pPr>
        <a:defRPr sz="1100">
          <a:solidFill>
            <a:sysClr val="windowText" lastClr="000000"/>
          </a:solidFill>
        </a:defRPr>
      </a:pPr>
      <a:endParaRPr lang="de-DE"/>
    </a:p>
  </c:txPr>
  <c:externalData r:id="rId4">
    <c:autoUpdate val="0"/>
  </c:externalData>
  <c:userShapes r:id="rId5"/>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50720223507973106"/>
          <c:y val="2.3748541848935548E-2"/>
          <c:w val="0.47265440105239215"/>
          <c:h val="0.70511738116068834"/>
        </c:manualLayout>
      </c:layout>
      <c:barChart>
        <c:barDir val="bar"/>
        <c:grouping val="percentStacked"/>
        <c:varyColors val="0"/>
        <c:ser>
          <c:idx val="0"/>
          <c:order val="0"/>
          <c:tx>
            <c:strRef>
              <c:f>'Weitere Ressourcen'!$B$28</c:f>
              <c:strCache>
                <c:ptCount val="1"/>
                <c:pt idx="0">
                  <c:v>in sehr hohem Maß</c:v>
                </c:pt>
              </c:strCache>
            </c:strRef>
          </c:tx>
          <c:spPr>
            <a:solidFill>
              <a:schemeClr val="accent1">
                <a:tint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'Weitere Ressourcen'!$A$29:$A$30</c:f>
              <c:strCache>
                <c:ptCount val="2"/>
                <c:pt idx="0">
                  <c:v>Inwieweit ist Ihre Arbeit abwechslungsreich?</c:v>
                </c:pt>
                <c:pt idx="1">
                  <c:v>Inwieweit ermöglicht Ihnen Ihre Arbeit persönliche Erfolgserlebnisse?</c:v>
                </c:pt>
              </c:strCache>
            </c:strRef>
          </c:cat>
          <c:val>
            <c:numRef>
              <c:f>'Weitere Ressourcen'!$B$29:$B$30</c:f>
              <c:numCache>
                <c:formatCode>0.0%</c:formatCode>
                <c:ptCount val="2"/>
                <c:pt idx="0">
                  <c:v>0.36399999999999999</c:v>
                </c:pt>
                <c:pt idx="1">
                  <c:v>0.28999999999999998</c:v>
                </c:pt>
              </c:numCache>
            </c:numRef>
          </c:val>
          <c:extLst>
            <c:ext xmlns:c16="http://schemas.microsoft.com/office/drawing/2014/chart" uri="{C3380CC4-5D6E-409C-BE32-E72D297353CC}">
              <c16:uniqueId val="{00000000-AF7E-4D30-BBBF-8AF9355F201D}"/>
            </c:ext>
          </c:extLst>
        </c:ser>
        <c:ser>
          <c:idx val="1"/>
          <c:order val="1"/>
          <c:tx>
            <c:strRef>
              <c:f>'Weitere Ressourcen'!$C$28</c:f>
              <c:strCache>
                <c:ptCount val="1"/>
                <c:pt idx="0">
                  <c:v>in hohem Maß</c:v>
                </c:pt>
              </c:strCache>
            </c:strRef>
          </c:tx>
          <c:spPr>
            <a:solidFill>
              <a:schemeClr val="accent1">
                <a:tint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'Weitere Ressourcen'!$A$29:$A$30</c:f>
              <c:strCache>
                <c:ptCount val="2"/>
                <c:pt idx="0">
                  <c:v>Inwieweit ist Ihre Arbeit abwechslungsreich?</c:v>
                </c:pt>
                <c:pt idx="1">
                  <c:v>Inwieweit ermöglicht Ihnen Ihre Arbeit persönliche Erfolgserlebnisse?</c:v>
                </c:pt>
              </c:strCache>
            </c:strRef>
          </c:cat>
          <c:val>
            <c:numRef>
              <c:f>'Weitere Ressourcen'!$C$29:$C$30</c:f>
              <c:numCache>
                <c:formatCode>0.0%</c:formatCode>
                <c:ptCount val="2"/>
                <c:pt idx="0">
                  <c:v>0.55400000000000005</c:v>
                </c:pt>
                <c:pt idx="1">
                  <c:v>0.55000000000000004</c:v>
                </c:pt>
              </c:numCache>
            </c:numRef>
          </c:val>
          <c:extLst>
            <c:ext xmlns:c16="http://schemas.microsoft.com/office/drawing/2014/chart" uri="{C3380CC4-5D6E-409C-BE32-E72D297353CC}">
              <c16:uniqueId val="{00000001-AF7E-4D30-BBBF-8AF9355F201D}"/>
            </c:ext>
          </c:extLst>
        </c:ser>
        <c:ser>
          <c:idx val="2"/>
          <c:order val="2"/>
          <c:tx>
            <c:strRef>
              <c:f>'Weitere Ressourcen'!$D$28</c:f>
              <c:strCache>
                <c:ptCount val="1"/>
                <c:pt idx="0">
                  <c:v>in geringem Maß</c:v>
                </c:pt>
              </c:strCache>
            </c:strRef>
          </c:tx>
          <c:spPr>
            <a:solidFill>
              <a:schemeClr val="accent1">
                <a:shade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'Weitere Ressourcen'!$A$29:$A$30</c:f>
              <c:strCache>
                <c:ptCount val="2"/>
                <c:pt idx="0">
                  <c:v>Inwieweit ist Ihre Arbeit abwechslungsreich?</c:v>
                </c:pt>
                <c:pt idx="1">
                  <c:v>Inwieweit ermöglicht Ihnen Ihre Arbeit persönliche Erfolgserlebnisse?</c:v>
                </c:pt>
              </c:strCache>
            </c:strRef>
          </c:cat>
          <c:val>
            <c:numRef>
              <c:f>'Weitere Ressourcen'!$D$29:$D$30</c:f>
              <c:numCache>
                <c:formatCode>0.0%</c:formatCode>
                <c:ptCount val="2"/>
                <c:pt idx="0">
                  <c:v>7.9000000000000001E-2</c:v>
                </c:pt>
                <c:pt idx="1">
                  <c:v>0.152</c:v>
                </c:pt>
              </c:numCache>
            </c:numRef>
          </c:val>
          <c:extLst>
            <c:ext xmlns:c16="http://schemas.microsoft.com/office/drawing/2014/chart" uri="{C3380CC4-5D6E-409C-BE32-E72D297353CC}">
              <c16:uniqueId val="{00000002-AF7E-4D30-BBBF-8AF9355F201D}"/>
            </c:ext>
          </c:extLst>
        </c:ser>
        <c:ser>
          <c:idx val="3"/>
          <c:order val="3"/>
          <c:tx>
            <c:strRef>
              <c:f>'Weitere Ressourcen'!$E$28</c:f>
              <c:strCache>
                <c:ptCount val="1"/>
                <c:pt idx="0">
                  <c:v>gar nicht</c:v>
                </c:pt>
              </c:strCache>
            </c:strRef>
          </c:tx>
          <c:spPr>
            <a:solidFill>
              <a:schemeClr val="accent1">
                <a:shade val="58000"/>
              </a:schemeClr>
            </a:solidFill>
            <a:ln>
              <a:noFill/>
            </a:ln>
            <a:effectLst/>
          </c:spPr>
          <c:invertIfNegative val="0"/>
          <c:dLbls>
            <c:dLbl>
              <c:idx val="0"/>
              <c:layout>
                <c:manualLayout>
                  <c:x val="9.8219766728054013E-3"/>
                  <c:y val="-9.722222222222222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F7E-4D30-BBBF-8AF9355F201D}"/>
                </c:ext>
              </c:extLst>
            </c:dLbl>
            <c:dLbl>
              <c:idx val="1"/>
              <c:layout>
                <c:manualLayout>
                  <c:x val="4.9109883364025211E-3"/>
                  <c:y val="-9.722222222222222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F7E-4D30-BBBF-8AF9355F201D}"/>
                </c:ext>
              </c:extLst>
            </c:dLbl>
            <c:spPr>
              <a:noFill/>
              <a:ln>
                <a:noFill/>
              </a:ln>
              <a:effectLst/>
            </c:spPr>
            <c:txPr>
              <a:bodyPr rot="0" spcFirstLastPara="1" vertOverflow="ellipsis" vert="horz" wrap="square" lIns="38100" tIns="19050" rIns="38100" bIns="19050" anchor="ctr" anchorCtr="0">
                <a:spAutoFit/>
              </a:bodyPr>
              <a:lstStyle/>
              <a:p>
                <a:pPr algn="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'Weitere Ressourcen'!$A$29:$A$30</c:f>
              <c:strCache>
                <c:ptCount val="2"/>
                <c:pt idx="0">
                  <c:v>Inwieweit ist Ihre Arbeit abwechslungsreich?</c:v>
                </c:pt>
                <c:pt idx="1">
                  <c:v>Inwieweit ermöglicht Ihnen Ihre Arbeit persönliche Erfolgserlebnisse?</c:v>
                </c:pt>
              </c:strCache>
            </c:strRef>
          </c:cat>
          <c:val>
            <c:numRef>
              <c:f>'Weitere Ressourcen'!$E$29:$E$30</c:f>
              <c:numCache>
                <c:formatCode>0.0%</c:formatCode>
                <c:ptCount val="2"/>
                <c:pt idx="0">
                  <c:v>3.0000000000000001E-3</c:v>
                </c:pt>
                <c:pt idx="1">
                  <c:v>8.0000000000000002E-3</c:v>
                </c:pt>
              </c:numCache>
            </c:numRef>
          </c:val>
          <c:extLst>
            <c:ext xmlns:c16="http://schemas.microsoft.com/office/drawing/2014/chart" uri="{C3380CC4-5D6E-409C-BE32-E72D297353CC}">
              <c16:uniqueId val="{00000003-AF7E-4D30-BBBF-8AF9355F201D}"/>
            </c:ext>
          </c:extLst>
        </c:ser>
        <c:dLbls>
          <c:showLegendKey val="0"/>
          <c:showVal val="0"/>
          <c:showCatName val="0"/>
          <c:showSerName val="0"/>
          <c:showPercent val="0"/>
          <c:showBubbleSize val="0"/>
        </c:dLbls>
        <c:gapWidth val="150"/>
        <c:overlap val="100"/>
        <c:axId val="880706472"/>
        <c:axId val="880705392"/>
      </c:barChart>
      <c:catAx>
        <c:axId val="880706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880705392"/>
        <c:crosses val="autoZero"/>
        <c:auto val="1"/>
        <c:lblAlgn val="ctr"/>
        <c:lblOffset val="100"/>
        <c:noMultiLvlLbl val="0"/>
      </c:catAx>
      <c:valAx>
        <c:axId val="880705392"/>
        <c:scaling>
          <c:orientation val="minMax"/>
        </c:scaling>
        <c:delete val="1"/>
        <c:axPos val="b"/>
        <c:numFmt formatCode="0%" sourceLinked="1"/>
        <c:majorTickMark val="none"/>
        <c:minorTickMark val="none"/>
        <c:tickLblPos val="nextTo"/>
        <c:crossAx val="880706472"/>
        <c:crosses val="autoZero"/>
        <c:crossBetween val="between"/>
      </c:valAx>
      <c:spPr>
        <a:noFill/>
        <a:ln>
          <a:noFill/>
        </a:ln>
        <a:effectLst/>
      </c:spPr>
    </c:plotArea>
    <c:legend>
      <c:legendPos val="b"/>
      <c:layout>
        <c:manualLayout>
          <c:xMode val="edge"/>
          <c:yMode val="edge"/>
          <c:x val="4.3313444644006036E-2"/>
          <c:y val="0.79414843977836103"/>
          <c:w val="0.89999992980049648"/>
          <c:h val="9.474044911052785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chart>
  <c:spPr>
    <a:noFill/>
    <a:ln>
      <a:noFill/>
    </a:ln>
    <a:effectLst/>
  </c:spPr>
  <c:txPr>
    <a:bodyPr/>
    <a:lstStyle/>
    <a:p>
      <a:pPr>
        <a:defRPr/>
      </a:pPr>
      <a:endParaRPr lang="de-DE"/>
    </a:p>
  </c:txPr>
  <c:externalData r:id="rId3">
    <c:autoUpdate val="0"/>
  </c:externalData>
  <c:userShapes r:id="rId4"/>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50474673254686475"/>
          <c:y val="4.2267063700731036E-2"/>
          <c:w val="0.47265440105239215"/>
          <c:h val="0.70547240652162735"/>
        </c:manualLayout>
      </c:layout>
      <c:barChart>
        <c:barDir val="bar"/>
        <c:grouping val="percentStacked"/>
        <c:varyColors val="0"/>
        <c:ser>
          <c:idx val="0"/>
          <c:order val="0"/>
          <c:tx>
            <c:strRef>
              <c:f>'Erholung Gesundheit'!$B$44</c:f>
              <c:strCache>
                <c:ptCount val="1"/>
                <c:pt idx="0">
                  <c:v>nie</c:v>
                </c:pt>
              </c:strCache>
            </c:strRef>
          </c:tx>
          <c:spPr>
            <a:solidFill>
              <a:schemeClr val="accent1">
                <a:tint val="58000"/>
              </a:schemeClr>
            </a:solidFill>
            <a:ln>
              <a:noFill/>
            </a:ln>
            <a:effectLst/>
          </c:spPr>
          <c:invertIfNegative val="0"/>
          <c:dLbls>
            <c:dLbl>
              <c:idx val="0"/>
              <c:layout>
                <c:manualLayout>
                  <c:x val="0"/>
                  <c:y val="-0.1296296296296296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D0A-42CF-B58B-1C7110A4995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'Erholung Gesundheit'!$A$45:$A$46</c:f>
              <c:strCache>
                <c:ptCount val="2"/>
                <c:pt idx="0">
                  <c:v>Wie häufig kommt es vor, dass Sie für alle Arbeitsabläufe und -ergebnisse die alleinige Verantwortung tragen?</c:v>
                </c:pt>
                <c:pt idx="1">
                  <c:v>Kommt es vor, dass Sie in Ihrer Selbstständigkeit Dinge tun müssen, für die Sie sich eigentlich nicht ausreichend qualifiziert fühlen?</c:v>
                </c:pt>
              </c:strCache>
            </c:strRef>
          </c:cat>
          <c:val>
            <c:numRef>
              <c:f>'Erholung Gesundheit'!$B$45:$B$46</c:f>
              <c:numCache>
                <c:formatCode>0.0%</c:formatCode>
                <c:ptCount val="2"/>
                <c:pt idx="0">
                  <c:v>5.2999999999999999E-2</c:v>
                </c:pt>
                <c:pt idx="1">
                  <c:v>0.22800000000000001</c:v>
                </c:pt>
              </c:numCache>
            </c:numRef>
          </c:val>
          <c:extLst>
            <c:ext xmlns:c16="http://schemas.microsoft.com/office/drawing/2014/chart" uri="{C3380CC4-5D6E-409C-BE32-E72D297353CC}">
              <c16:uniqueId val="{00000000-9D0A-42CF-B58B-1C7110A49958}"/>
            </c:ext>
          </c:extLst>
        </c:ser>
        <c:ser>
          <c:idx val="1"/>
          <c:order val="1"/>
          <c:tx>
            <c:strRef>
              <c:f>'Erholung Gesundheit'!$C$44</c:f>
              <c:strCache>
                <c:ptCount val="1"/>
                <c:pt idx="0">
                  <c:v>selten</c:v>
                </c:pt>
              </c:strCache>
            </c:strRef>
          </c:tx>
          <c:spPr>
            <a:solidFill>
              <a:schemeClr val="accent1">
                <a:tint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'Erholung Gesundheit'!$A$45:$A$46</c:f>
              <c:strCache>
                <c:ptCount val="2"/>
                <c:pt idx="0">
                  <c:v>Wie häufig kommt es vor, dass Sie für alle Arbeitsabläufe und -ergebnisse die alleinige Verantwortung tragen?</c:v>
                </c:pt>
                <c:pt idx="1">
                  <c:v>Kommt es vor, dass Sie in Ihrer Selbstständigkeit Dinge tun müssen, für die Sie sich eigentlich nicht ausreichend qualifiziert fühlen?</c:v>
                </c:pt>
              </c:strCache>
            </c:strRef>
          </c:cat>
          <c:val>
            <c:numRef>
              <c:f>'Erholung Gesundheit'!$C$45:$C$46</c:f>
              <c:numCache>
                <c:formatCode>0.0%</c:formatCode>
                <c:ptCount val="2"/>
                <c:pt idx="0">
                  <c:v>0.14000000000000001</c:v>
                </c:pt>
                <c:pt idx="1">
                  <c:v>0.54300000000000004</c:v>
                </c:pt>
              </c:numCache>
            </c:numRef>
          </c:val>
          <c:extLst>
            <c:ext xmlns:c16="http://schemas.microsoft.com/office/drawing/2014/chart" uri="{C3380CC4-5D6E-409C-BE32-E72D297353CC}">
              <c16:uniqueId val="{00000001-9D0A-42CF-B58B-1C7110A49958}"/>
            </c:ext>
          </c:extLst>
        </c:ser>
        <c:ser>
          <c:idx val="2"/>
          <c:order val="2"/>
          <c:tx>
            <c:strRef>
              <c:f>'Erholung Gesundheit'!$D$44</c:f>
              <c:strCache>
                <c:ptCount val="1"/>
                <c:pt idx="0">
                  <c:v>oft</c:v>
                </c:pt>
              </c:strCache>
            </c:strRef>
          </c:tx>
          <c:spPr>
            <a:solidFill>
              <a:schemeClr val="accent1">
                <a:shade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'Erholung Gesundheit'!$A$45:$A$46</c:f>
              <c:strCache>
                <c:ptCount val="2"/>
                <c:pt idx="0">
                  <c:v>Wie häufig kommt es vor, dass Sie für alle Arbeitsabläufe und -ergebnisse die alleinige Verantwortung tragen?</c:v>
                </c:pt>
                <c:pt idx="1">
                  <c:v>Kommt es vor, dass Sie in Ihrer Selbstständigkeit Dinge tun müssen, für die Sie sich eigentlich nicht ausreichend qualifiziert fühlen?</c:v>
                </c:pt>
              </c:strCache>
            </c:strRef>
          </c:cat>
          <c:val>
            <c:numRef>
              <c:f>'Erholung Gesundheit'!$D$45:$D$46</c:f>
              <c:numCache>
                <c:formatCode>0.0%</c:formatCode>
                <c:ptCount val="2"/>
                <c:pt idx="0">
                  <c:v>0.33400000000000002</c:v>
                </c:pt>
                <c:pt idx="1">
                  <c:v>0.192</c:v>
                </c:pt>
              </c:numCache>
            </c:numRef>
          </c:val>
          <c:extLst>
            <c:ext xmlns:c16="http://schemas.microsoft.com/office/drawing/2014/chart" uri="{C3380CC4-5D6E-409C-BE32-E72D297353CC}">
              <c16:uniqueId val="{00000002-9D0A-42CF-B58B-1C7110A49958}"/>
            </c:ext>
          </c:extLst>
        </c:ser>
        <c:ser>
          <c:idx val="3"/>
          <c:order val="3"/>
          <c:tx>
            <c:strRef>
              <c:f>'Erholung Gesundheit'!$E$44</c:f>
              <c:strCache>
                <c:ptCount val="1"/>
                <c:pt idx="0">
                  <c:v>sehr häufig</c:v>
                </c:pt>
              </c:strCache>
            </c:strRef>
          </c:tx>
          <c:spPr>
            <a:solidFill>
              <a:schemeClr val="accent1">
                <a:shade val="58000"/>
              </a:schemeClr>
            </a:solidFill>
            <a:ln>
              <a:noFill/>
            </a:ln>
            <a:effectLst/>
          </c:spPr>
          <c:invertIfNegative val="0"/>
          <c:dLbls>
            <c:dLbl>
              <c:idx val="1"/>
              <c:layout>
                <c:manualLayout>
                  <c:x val="-4.3177892918827149E-3"/>
                  <c:y val="-9.0243545911530873E-2"/>
                </c:manualLayout>
              </c:layout>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146-4ACE-938A-2BAC01170CB6}"/>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'Erholung Gesundheit'!$A$45:$A$46</c:f>
              <c:strCache>
                <c:ptCount val="2"/>
                <c:pt idx="0">
                  <c:v>Wie häufig kommt es vor, dass Sie für alle Arbeitsabläufe und -ergebnisse die alleinige Verantwortung tragen?</c:v>
                </c:pt>
                <c:pt idx="1">
                  <c:v>Kommt es vor, dass Sie in Ihrer Selbstständigkeit Dinge tun müssen, für die Sie sich eigentlich nicht ausreichend qualifiziert fühlen?</c:v>
                </c:pt>
              </c:strCache>
            </c:strRef>
          </c:cat>
          <c:val>
            <c:numRef>
              <c:f>'Erholung Gesundheit'!$E$45:$E$46</c:f>
              <c:numCache>
                <c:formatCode>0.0%</c:formatCode>
                <c:ptCount val="2"/>
                <c:pt idx="0">
                  <c:v>0.47299999999999998</c:v>
                </c:pt>
                <c:pt idx="1">
                  <c:v>3.6999999999999998E-2</c:v>
                </c:pt>
              </c:numCache>
            </c:numRef>
          </c:val>
          <c:extLst>
            <c:ext xmlns:c16="http://schemas.microsoft.com/office/drawing/2014/chart" uri="{C3380CC4-5D6E-409C-BE32-E72D297353CC}">
              <c16:uniqueId val="{00000003-9D0A-42CF-B58B-1C7110A49958}"/>
            </c:ext>
          </c:extLst>
        </c:ser>
        <c:dLbls>
          <c:showLegendKey val="0"/>
          <c:showVal val="0"/>
          <c:showCatName val="0"/>
          <c:showSerName val="0"/>
          <c:showPercent val="0"/>
          <c:showBubbleSize val="0"/>
        </c:dLbls>
        <c:gapWidth val="150"/>
        <c:overlap val="100"/>
        <c:axId val="880706472"/>
        <c:axId val="880705392"/>
      </c:barChart>
      <c:catAx>
        <c:axId val="880706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880705392"/>
        <c:crosses val="autoZero"/>
        <c:auto val="1"/>
        <c:lblAlgn val="ctr"/>
        <c:lblOffset val="100"/>
        <c:noMultiLvlLbl val="0"/>
      </c:catAx>
      <c:valAx>
        <c:axId val="880705392"/>
        <c:scaling>
          <c:orientation val="minMax"/>
        </c:scaling>
        <c:delete val="1"/>
        <c:axPos val="b"/>
        <c:numFmt formatCode="0%" sourceLinked="1"/>
        <c:majorTickMark val="none"/>
        <c:minorTickMark val="none"/>
        <c:tickLblPos val="nextTo"/>
        <c:crossAx val="880706472"/>
        <c:crosses val="autoZero"/>
        <c:crossBetween val="between"/>
      </c:valAx>
      <c:spPr>
        <a:noFill/>
        <a:ln>
          <a:noFill/>
        </a:ln>
        <a:effectLst/>
      </c:spPr>
    </c:plotArea>
    <c:legend>
      <c:legendPos val="b"/>
      <c:layout>
        <c:manualLayout>
          <c:xMode val="edge"/>
          <c:yMode val="edge"/>
          <c:x val="0.298646242040008"/>
          <c:y val="0.80892460282011924"/>
          <c:w val="0.42837229543198291"/>
          <c:h val="8.7939916138131166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chart>
  <c:spPr>
    <a:noFill/>
    <a:ln>
      <a:noFill/>
    </a:ln>
    <a:effectLst/>
  </c:spPr>
  <c:txPr>
    <a:bodyPr/>
    <a:lstStyle/>
    <a:p>
      <a:pPr>
        <a:defRPr/>
      </a:pPr>
      <a:endParaRPr lang="de-DE"/>
    </a:p>
  </c:txPr>
  <c:externalData r:id="rId3">
    <c:autoUpdate val="0"/>
  </c:externalData>
  <c:userShapes r:id="rId4"/>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50474673254686475"/>
          <c:y val="4.2267063700731036E-2"/>
          <c:w val="0.47265440105239215"/>
          <c:h val="0.63427861798499441"/>
        </c:manualLayout>
      </c:layout>
      <c:barChart>
        <c:barDir val="bar"/>
        <c:grouping val="percentStacked"/>
        <c:varyColors val="0"/>
        <c:ser>
          <c:idx val="0"/>
          <c:order val="0"/>
          <c:tx>
            <c:strRef>
              <c:f>Einkommen!$B$67</c:f>
              <c:strCache>
                <c:ptCount val="1"/>
                <c:pt idx="0">
                  <c:v>in sehr hohem Maß</c:v>
                </c:pt>
              </c:strCache>
            </c:strRef>
          </c:tx>
          <c:spPr>
            <a:solidFill>
              <a:schemeClr val="accent1">
                <a:tint val="58000"/>
              </a:schemeClr>
            </a:solidFill>
            <a:ln>
              <a:noFill/>
            </a:ln>
            <a:effectLst/>
          </c:spPr>
          <c:invertIfNegative val="0"/>
          <c:dLbls>
            <c:dLbl>
              <c:idx val="0"/>
              <c:layout>
                <c:manualLayout>
                  <c:x val="5.5555555555555558E-3"/>
                  <c:y val="-0.1642123820970837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19E-49C7-8A00-A6FABA86EB46}"/>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Einkommen!$A$68</c:f>
              <c:strCache>
                <c:ptCount val="1"/>
                <c:pt idx="0">
                  <c:v>Inwieweit haben Sie Verhandlungsspielraum im Hinblick auf Ihre Honorarhöhe?</c:v>
                </c:pt>
              </c:strCache>
            </c:strRef>
          </c:cat>
          <c:val>
            <c:numRef>
              <c:f>Einkommen!$B$68</c:f>
              <c:numCache>
                <c:formatCode>0.0%</c:formatCode>
                <c:ptCount val="1"/>
                <c:pt idx="0">
                  <c:v>3.4000000000000002E-2</c:v>
                </c:pt>
              </c:numCache>
            </c:numRef>
          </c:val>
          <c:extLst>
            <c:ext xmlns:c16="http://schemas.microsoft.com/office/drawing/2014/chart" uri="{C3380CC4-5D6E-409C-BE32-E72D297353CC}">
              <c16:uniqueId val="{00000000-E19E-49C7-8A00-A6FABA86EB46}"/>
            </c:ext>
          </c:extLst>
        </c:ser>
        <c:ser>
          <c:idx val="1"/>
          <c:order val="1"/>
          <c:tx>
            <c:strRef>
              <c:f>Einkommen!$C$67</c:f>
              <c:strCache>
                <c:ptCount val="1"/>
                <c:pt idx="0">
                  <c:v>in hohem Maß</c:v>
                </c:pt>
              </c:strCache>
            </c:strRef>
          </c:tx>
          <c:spPr>
            <a:solidFill>
              <a:schemeClr val="accent1">
                <a:tint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Einkommen!$A$68</c:f>
              <c:strCache>
                <c:ptCount val="1"/>
                <c:pt idx="0">
                  <c:v>Inwieweit haben Sie Verhandlungsspielraum im Hinblick auf Ihre Honorarhöhe?</c:v>
                </c:pt>
              </c:strCache>
            </c:strRef>
          </c:cat>
          <c:val>
            <c:numRef>
              <c:f>Einkommen!$C$68</c:f>
              <c:numCache>
                <c:formatCode>0.0%</c:formatCode>
                <c:ptCount val="1"/>
                <c:pt idx="0">
                  <c:v>0.14199999999999999</c:v>
                </c:pt>
              </c:numCache>
            </c:numRef>
          </c:val>
          <c:extLst>
            <c:ext xmlns:c16="http://schemas.microsoft.com/office/drawing/2014/chart" uri="{C3380CC4-5D6E-409C-BE32-E72D297353CC}">
              <c16:uniqueId val="{00000001-E19E-49C7-8A00-A6FABA86EB46}"/>
            </c:ext>
          </c:extLst>
        </c:ser>
        <c:ser>
          <c:idx val="2"/>
          <c:order val="2"/>
          <c:tx>
            <c:strRef>
              <c:f>Einkommen!$D$67</c:f>
              <c:strCache>
                <c:ptCount val="1"/>
                <c:pt idx="0">
                  <c:v>in geringem Maß</c:v>
                </c:pt>
              </c:strCache>
            </c:strRef>
          </c:tx>
          <c:spPr>
            <a:solidFill>
              <a:schemeClr val="accent1">
                <a:shade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Einkommen!$A$68</c:f>
              <c:strCache>
                <c:ptCount val="1"/>
                <c:pt idx="0">
                  <c:v>Inwieweit haben Sie Verhandlungsspielraum im Hinblick auf Ihre Honorarhöhe?</c:v>
                </c:pt>
              </c:strCache>
            </c:strRef>
          </c:cat>
          <c:val>
            <c:numRef>
              <c:f>Einkommen!$D$68</c:f>
              <c:numCache>
                <c:formatCode>0.0%</c:formatCode>
                <c:ptCount val="1"/>
                <c:pt idx="0">
                  <c:v>0.61</c:v>
                </c:pt>
              </c:numCache>
            </c:numRef>
          </c:val>
          <c:extLst>
            <c:ext xmlns:c16="http://schemas.microsoft.com/office/drawing/2014/chart" uri="{C3380CC4-5D6E-409C-BE32-E72D297353CC}">
              <c16:uniqueId val="{00000002-E19E-49C7-8A00-A6FABA86EB46}"/>
            </c:ext>
          </c:extLst>
        </c:ser>
        <c:ser>
          <c:idx val="3"/>
          <c:order val="3"/>
          <c:tx>
            <c:strRef>
              <c:f>Einkommen!$E$67</c:f>
              <c:strCache>
                <c:ptCount val="1"/>
                <c:pt idx="0">
                  <c:v>gar nicht</c:v>
                </c:pt>
              </c:strCache>
            </c:strRef>
          </c:tx>
          <c:spPr>
            <a:solidFill>
              <a:schemeClr val="accent1">
                <a:shade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Einkommen!$A$68</c:f>
              <c:strCache>
                <c:ptCount val="1"/>
                <c:pt idx="0">
                  <c:v>Inwieweit haben Sie Verhandlungsspielraum im Hinblick auf Ihre Honorarhöhe?</c:v>
                </c:pt>
              </c:strCache>
            </c:strRef>
          </c:cat>
          <c:val>
            <c:numRef>
              <c:f>Einkommen!$E$68</c:f>
              <c:numCache>
                <c:formatCode>0.0%</c:formatCode>
                <c:ptCount val="1"/>
                <c:pt idx="0">
                  <c:v>0.214</c:v>
                </c:pt>
              </c:numCache>
            </c:numRef>
          </c:val>
          <c:extLst>
            <c:ext xmlns:c16="http://schemas.microsoft.com/office/drawing/2014/chart" uri="{C3380CC4-5D6E-409C-BE32-E72D297353CC}">
              <c16:uniqueId val="{00000003-E19E-49C7-8A00-A6FABA86EB46}"/>
            </c:ext>
          </c:extLst>
        </c:ser>
        <c:dLbls>
          <c:showLegendKey val="0"/>
          <c:showVal val="0"/>
          <c:showCatName val="0"/>
          <c:showSerName val="0"/>
          <c:showPercent val="0"/>
          <c:showBubbleSize val="0"/>
        </c:dLbls>
        <c:gapWidth val="150"/>
        <c:overlap val="100"/>
        <c:axId val="880706472"/>
        <c:axId val="880705392"/>
      </c:barChart>
      <c:catAx>
        <c:axId val="880706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880705392"/>
        <c:crosses val="autoZero"/>
        <c:auto val="1"/>
        <c:lblAlgn val="ctr"/>
        <c:lblOffset val="100"/>
        <c:noMultiLvlLbl val="0"/>
      </c:catAx>
      <c:valAx>
        <c:axId val="880705392"/>
        <c:scaling>
          <c:orientation val="minMax"/>
        </c:scaling>
        <c:delete val="1"/>
        <c:axPos val="b"/>
        <c:numFmt formatCode="0%" sourceLinked="1"/>
        <c:majorTickMark val="none"/>
        <c:minorTickMark val="none"/>
        <c:tickLblPos val="nextTo"/>
        <c:crossAx val="880706472"/>
        <c:crosses val="autoZero"/>
        <c:crossBetween val="between"/>
      </c:valAx>
      <c:spPr>
        <a:noFill/>
        <a:ln>
          <a:noFill/>
        </a:ln>
        <a:effectLst/>
      </c:spPr>
    </c:plotArea>
    <c:legend>
      <c:legendPos val="b"/>
      <c:layout>
        <c:manualLayout>
          <c:xMode val="edge"/>
          <c:yMode val="edge"/>
          <c:x val="9.1432195975503047E-2"/>
          <c:y val="0.67566002583773055"/>
          <c:w val="0.80602449693788292"/>
          <c:h val="0.28150196144129114"/>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chart>
  <c:spPr>
    <a:noFill/>
    <a:ln>
      <a:noFill/>
    </a:ln>
    <a:effectLst/>
  </c:spPr>
  <c:txPr>
    <a:bodyPr/>
    <a:lstStyle/>
    <a:p>
      <a:pPr>
        <a:defRPr/>
      </a:pPr>
      <a:endParaRPr lang="de-DE"/>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50474673254686475"/>
          <c:y val="4.2267063700731036E-2"/>
          <c:w val="0.47265440105239215"/>
          <c:h val="0.6442086857209548"/>
        </c:manualLayout>
      </c:layout>
      <c:barChart>
        <c:barDir val="bar"/>
        <c:grouping val="percentStacked"/>
        <c:varyColors val="0"/>
        <c:ser>
          <c:idx val="0"/>
          <c:order val="0"/>
          <c:tx>
            <c:strRef>
              <c:f>Einkommen!$B$79</c:f>
              <c:strCache>
                <c:ptCount val="1"/>
                <c:pt idx="0">
                  <c:v>nie</c:v>
                </c:pt>
              </c:strCache>
            </c:strRef>
          </c:tx>
          <c:spPr>
            <a:solidFill>
              <a:schemeClr val="accent1">
                <a:tint val="58000"/>
              </a:schemeClr>
            </a:solidFill>
            <a:ln>
              <a:noFill/>
            </a:ln>
            <a:effectLst/>
          </c:spPr>
          <c:invertIfNegative val="0"/>
          <c:dLbls>
            <c:dLbl>
              <c:idx val="0"/>
              <c:layout>
                <c:manualLayout>
                  <c:x val="8.3333333333333332E-3"/>
                  <c:y val="1.323407430255386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DDC-47CE-B492-D1BF72C2478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Einkommen!$A$80</c:f>
              <c:strCache>
                <c:ptCount val="1"/>
                <c:pt idx="0">
                  <c:v>Kommt es vor, dass Sie unbezahlte Mehrarbeit für Ihre Auftraggebende bzw. Kund*innen leisten, z.B. nicht vereinbarte Nacharbeiten oder Korrekturen?</c:v>
                </c:pt>
              </c:strCache>
            </c:strRef>
          </c:cat>
          <c:val>
            <c:numRef>
              <c:f>Einkommen!$B$80</c:f>
              <c:numCache>
                <c:formatCode>0.0%</c:formatCode>
                <c:ptCount val="1"/>
                <c:pt idx="0">
                  <c:v>0.14399999999999999</c:v>
                </c:pt>
              </c:numCache>
            </c:numRef>
          </c:val>
          <c:extLst>
            <c:ext xmlns:c16="http://schemas.microsoft.com/office/drawing/2014/chart" uri="{C3380CC4-5D6E-409C-BE32-E72D297353CC}">
              <c16:uniqueId val="{00000000-DDDC-47CE-B492-D1BF72C2478C}"/>
            </c:ext>
          </c:extLst>
        </c:ser>
        <c:ser>
          <c:idx val="1"/>
          <c:order val="1"/>
          <c:tx>
            <c:strRef>
              <c:f>Einkommen!$C$79</c:f>
              <c:strCache>
                <c:ptCount val="1"/>
                <c:pt idx="0">
                  <c:v>selten</c:v>
                </c:pt>
              </c:strCache>
            </c:strRef>
          </c:tx>
          <c:spPr>
            <a:solidFill>
              <a:schemeClr val="accent1">
                <a:tint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Einkommen!$A$80</c:f>
              <c:strCache>
                <c:ptCount val="1"/>
                <c:pt idx="0">
                  <c:v>Kommt es vor, dass Sie unbezahlte Mehrarbeit für Ihre Auftraggebende bzw. Kund*innen leisten, z.B. nicht vereinbarte Nacharbeiten oder Korrekturen?</c:v>
                </c:pt>
              </c:strCache>
            </c:strRef>
          </c:cat>
          <c:val>
            <c:numRef>
              <c:f>Einkommen!$C$80</c:f>
              <c:numCache>
                <c:formatCode>0.0%</c:formatCode>
                <c:ptCount val="1"/>
                <c:pt idx="0">
                  <c:v>0.41199999999999998</c:v>
                </c:pt>
              </c:numCache>
            </c:numRef>
          </c:val>
          <c:extLst>
            <c:ext xmlns:c16="http://schemas.microsoft.com/office/drawing/2014/chart" uri="{C3380CC4-5D6E-409C-BE32-E72D297353CC}">
              <c16:uniqueId val="{00000001-DDDC-47CE-B492-D1BF72C2478C}"/>
            </c:ext>
          </c:extLst>
        </c:ser>
        <c:ser>
          <c:idx val="2"/>
          <c:order val="2"/>
          <c:tx>
            <c:strRef>
              <c:f>Einkommen!$D$79</c:f>
              <c:strCache>
                <c:ptCount val="1"/>
                <c:pt idx="0">
                  <c:v>oft</c:v>
                </c:pt>
              </c:strCache>
            </c:strRef>
          </c:tx>
          <c:spPr>
            <a:solidFill>
              <a:schemeClr val="accent1">
                <a:shade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Einkommen!$A$80</c:f>
              <c:strCache>
                <c:ptCount val="1"/>
                <c:pt idx="0">
                  <c:v>Kommt es vor, dass Sie unbezahlte Mehrarbeit für Ihre Auftraggebende bzw. Kund*innen leisten, z.B. nicht vereinbarte Nacharbeiten oder Korrekturen?</c:v>
                </c:pt>
              </c:strCache>
            </c:strRef>
          </c:cat>
          <c:val>
            <c:numRef>
              <c:f>Einkommen!$D$80</c:f>
              <c:numCache>
                <c:formatCode>0.0%</c:formatCode>
                <c:ptCount val="1"/>
                <c:pt idx="0">
                  <c:v>0.316</c:v>
                </c:pt>
              </c:numCache>
            </c:numRef>
          </c:val>
          <c:extLst>
            <c:ext xmlns:c16="http://schemas.microsoft.com/office/drawing/2014/chart" uri="{C3380CC4-5D6E-409C-BE32-E72D297353CC}">
              <c16:uniqueId val="{00000002-DDDC-47CE-B492-D1BF72C2478C}"/>
            </c:ext>
          </c:extLst>
        </c:ser>
        <c:ser>
          <c:idx val="3"/>
          <c:order val="3"/>
          <c:tx>
            <c:strRef>
              <c:f>Einkommen!$E$79</c:f>
              <c:strCache>
                <c:ptCount val="1"/>
                <c:pt idx="0">
                  <c:v>sehr häufig</c:v>
                </c:pt>
              </c:strCache>
            </c:strRef>
          </c:tx>
          <c:spPr>
            <a:solidFill>
              <a:schemeClr val="accent1">
                <a:shade val="58000"/>
              </a:schemeClr>
            </a:solidFill>
            <a:ln>
              <a:noFill/>
            </a:ln>
            <a:effectLst/>
          </c:spPr>
          <c:invertIfNegative val="0"/>
          <c:dLbls>
            <c:dLbl>
              <c:idx val="0"/>
              <c:layout>
                <c:manualLayout>
                  <c:x val="2.7777777777777779E-3"/>
                  <c:y val="-0.1720429659332002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DDC-47CE-B492-D1BF72C2478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Einkommen!$A$80</c:f>
              <c:strCache>
                <c:ptCount val="1"/>
                <c:pt idx="0">
                  <c:v>Kommt es vor, dass Sie unbezahlte Mehrarbeit für Ihre Auftraggebende bzw. Kund*innen leisten, z.B. nicht vereinbarte Nacharbeiten oder Korrekturen?</c:v>
                </c:pt>
              </c:strCache>
            </c:strRef>
          </c:cat>
          <c:val>
            <c:numRef>
              <c:f>Einkommen!$E$80</c:f>
              <c:numCache>
                <c:formatCode>0.0%</c:formatCode>
                <c:ptCount val="1"/>
                <c:pt idx="0">
                  <c:v>0.128</c:v>
                </c:pt>
              </c:numCache>
            </c:numRef>
          </c:val>
          <c:extLst>
            <c:ext xmlns:c16="http://schemas.microsoft.com/office/drawing/2014/chart" uri="{C3380CC4-5D6E-409C-BE32-E72D297353CC}">
              <c16:uniqueId val="{00000003-DDDC-47CE-B492-D1BF72C2478C}"/>
            </c:ext>
          </c:extLst>
        </c:ser>
        <c:dLbls>
          <c:showLegendKey val="0"/>
          <c:showVal val="0"/>
          <c:showCatName val="0"/>
          <c:showSerName val="0"/>
          <c:showPercent val="0"/>
          <c:showBubbleSize val="0"/>
        </c:dLbls>
        <c:gapWidth val="150"/>
        <c:overlap val="100"/>
        <c:axId val="880706472"/>
        <c:axId val="880705392"/>
      </c:barChart>
      <c:catAx>
        <c:axId val="880706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880705392"/>
        <c:crosses val="autoZero"/>
        <c:auto val="1"/>
        <c:lblAlgn val="ctr"/>
        <c:lblOffset val="100"/>
        <c:noMultiLvlLbl val="0"/>
      </c:catAx>
      <c:valAx>
        <c:axId val="880705392"/>
        <c:scaling>
          <c:orientation val="minMax"/>
        </c:scaling>
        <c:delete val="1"/>
        <c:axPos val="b"/>
        <c:numFmt formatCode="0%" sourceLinked="1"/>
        <c:majorTickMark val="none"/>
        <c:minorTickMark val="none"/>
        <c:tickLblPos val="nextTo"/>
        <c:crossAx val="880706472"/>
        <c:crosses val="autoZero"/>
        <c:crossBetween val="between"/>
      </c:valAx>
      <c:spPr>
        <a:noFill/>
        <a:ln>
          <a:noFill/>
        </a:ln>
        <a:effectLst/>
      </c:spPr>
    </c:plotArea>
    <c:legend>
      <c:legendPos val="b"/>
      <c:layout>
        <c:manualLayout>
          <c:xMode val="edge"/>
          <c:yMode val="edge"/>
          <c:x val="0.28941453637704356"/>
          <c:y val="0.73224862553196823"/>
          <c:w val="0.42117092724591293"/>
          <c:h val="0.13541063144249327"/>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chart>
  <c:spPr>
    <a:noFill/>
    <a:ln>
      <a:noFill/>
    </a:ln>
    <a:effectLst/>
  </c:spPr>
  <c:txPr>
    <a:bodyPr/>
    <a:lstStyle/>
    <a:p>
      <a:pPr>
        <a:defRPr/>
      </a:pPr>
      <a:endParaRPr lang="de-DE"/>
    </a:p>
  </c:txPr>
  <c:externalData r:id="rId3">
    <c:autoUpdate val="0"/>
  </c:externalData>
  <c:userShapes r:id="rId4"/>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50474673254686475"/>
          <c:y val="4.2267063700731036E-2"/>
          <c:w val="0.47265440105239215"/>
          <c:h val="0.70511738116068834"/>
        </c:manualLayout>
      </c:layout>
      <c:barChart>
        <c:barDir val="bar"/>
        <c:grouping val="percentStacked"/>
        <c:varyColors val="0"/>
        <c:ser>
          <c:idx val="0"/>
          <c:order val="0"/>
          <c:tx>
            <c:strRef>
              <c:f>'Markt- und Prodkontext'!$B$1</c:f>
              <c:strCache>
                <c:ptCount val="1"/>
                <c:pt idx="0">
                  <c:v>nie</c:v>
                </c:pt>
              </c:strCache>
            </c:strRef>
          </c:tx>
          <c:spPr>
            <a:solidFill>
              <a:schemeClr val="accent1">
                <a:tint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'Markt- und Prodkontext'!$A$2:$A$3</c:f>
              <c:strCache>
                <c:ptCount val="2"/>
                <c:pt idx="0">
                  <c:v>Kommt es vor, dass Sie befürchten, Auftraggebende bzw. Kund*innen zu verlieren, wenn Sie Aufträge ablehnen?</c:v>
                </c:pt>
                <c:pt idx="1">
                  <c:v>Wie häufig müssen Sie Akquise betreiben?</c:v>
                </c:pt>
              </c:strCache>
            </c:strRef>
          </c:cat>
          <c:val>
            <c:numRef>
              <c:f>'Markt- und Prodkontext'!$B$2:$B$3</c:f>
              <c:numCache>
                <c:formatCode>0.0%</c:formatCode>
                <c:ptCount val="2"/>
                <c:pt idx="0">
                  <c:v>0.17499999999999999</c:v>
                </c:pt>
                <c:pt idx="1">
                  <c:v>0.16600000000000001</c:v>
                </c:pt>
              </c:numCache>
            </c:numRef>
          </c:val>
          <c:extLst>
            <c:ext xmlns:c16="http://schemas.microsoft.com/office/drawing/2014/chart" uri="{C3380CC4-5D6E-409C-BE32-E72D297353CC}">
              <c16:uniqueId val="{00000000-B1A1-4C59-BFE2-8944F086760E}"/>
            </c:ext>
          </c:extLst>
        </c:ser>
        <c:ser>
          <c:idx val="1"/>
          <c:order val="1"/>
          <c:tx>
            <c:strRef>
              <c:f>'Markt- und Prodkontext'!$C$1</c:f>
              <c:strCache>
                <c:ptCount val="1"/>
                <c:pt idx="0">
                  <c:v>selten</c:v>
                </c:pt>
              </c:strCache>
            </c:strRef>
          </c:tx>
          <c:spPr>
            <a:solidFill>
              <a:schemeClr val="accent1">
                <a:tint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'Markt- und Prodkontext'!$A$2:$A$3</c:f>
              <c:strCache>
                <c:ptCount val="2"/>
                <c:pt idx="0">
                  <c:v>Kommt es vor, dass Sie befürchten, Auftraggebende bzw. Kund*innen zu verlieren, wenn Sie Aufträge ablehnen?</c:v>
                </c:pt>
                <c:pt idx="1">
                  <c:v>Wie häufig müssen Sie Akquise betreiben?</c:v>
                </c:pt>
              </c:strCache>
            </c:strRef>
          </c:cat>
          <c:val>
            <c:numRef>
              <c:f>'Markt- und Prodkontext'!$C$2:$C$3</c:f>
              <c:numCache>
                <c:formatCode>0.0%</c:formatCode>
                <c:ptCount val="2"/>
                <c:pt idx="0">
                  <c:v>0.39400000000000002</c:v>
                </c:pt>
                <c:pt idx="1">
                  <c:v>0.433</c:v>
                </c:pt>
              </c:numCache>
            </c:numRef>
          </c:val>
          <c:extLst>
            <c:ext xmlns:c16="http://schemas.microsoft.com/office/drawing/2014/chart" uri="{C3380CC4-5D6E-409C-BE32-E72D297353CC}">
              <c16:uniqueId val="{00000001-B1A1-4C59-BFE2-8944F086760E}"/>
            </c:ext>
          </c:extLst>
        </c:ser>
        <c:ser>
          <c:idx val="2"/>
          <c:order val="2"/>
          <c:tx>
            <c:strRef>
              <c:f>'Markt- und Prodkontext'!$D$1</c:f>
              <c:strCache>
                <c:ptCount val="1"/>
                <c:pt idx="0">
                  <c:v>oft</c:v>
                </c:pt>
              </c:strCache>
            </c:strRef>
          </c:tx>
          <c:spPr>
            <a:solidFill>
              <a:schemeClr val="accent1">
                <a:shade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'Markt- und Prodkontext'!$A$2:$A$3</c:f>
              <c:strCache>
                <c:ptCount val="2"/>
                <c:pt idx="0">
                  <c:v>Kommt es vor, dass Sie befürchten, Auftraggebende bzw. Kund*innen zu verlieren, wenn Sie Aufträge ablehnen?</c:v>
                </c:pt>
                <c:pt idx="1">
                  <c:v>Wie häufig müssen Sie Akquise betreiben?</c:v>
                </c:pt>
              </c:strCache>
            </c:strRef>
          </c:cat>
          <c:val>
            <c:numRef>
              <c:f>'Markt- und Prodkontext'!$D$2:$D$3</c:f>
              <c:numCache>
                <c:formatCode>0.0%</c:formatCode>
                <c:ptCount val="2"/>
                <c:pt idx="0">
                  <c:v>0.29399999999999998</c:v>
                </c:pt>
                <c:pt idx="1">
                  <c:v>0.27200000000000002</c:v>
                </c:pt>
              </c:numCache>
            </c:numRef>
          </c:val>
          <c:extLst>
            <c:ext xmlns:c16="http://schemas.microsoft.com/office/drawing/2014/chart" uri="{C3380CC4-5D6E-409C-BE32-E72D297353CC}">
              <c16:uniqueId val="{00000002-B1A1-4C59-BFE2-8944F086760E}"/>
            </c:ext>
          </c:extLst>
        </c:ser>
        <c:ser>
          <c:idx val="3"/>
          <c:order val="3"/>
          <c:tx>
            <c:strRef>
              <c:f>'Markt- und Prodkontext'!$E$1</c:f>
              <c:strCache>
                <c:ptCount val="1"/>
                <c:pt idx="0">
                  <c:v>sehr häufig</c:v>
                </c:pt>
              </c:strCache>
            </c:strRef>
          </c:tx>
          <c:spPr>
            <a:solidFill>
              <a:schemeClr val="accent1">
                <a:shade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'Markt- und Prodkontext'!$A$2:$A$3</c:f>
              <c:strCache>
                <c:ptCount val="2"/>
                <c:pt idx="0">
                  <c:v>Kommt es vor, dass Sie befürchten, Auftraggebende bzw. Kund*innen zu verlieren, wenn Sie Aufträge ablehnen?</c:v>
                </c:pt>
                <c:pt idx="1">
                  <c:v>Wie häufig müssen Sie Akquise betreiben?</c:v>
                </c:pt>
              </c:strCache>
            </c:strRef>
          </c:cat>
          <c:val>
            <c:numRef>
              <c:f>'Markt- und Prodkontext'!$E$2:$E$3</c:f>
              <c:numCache>
                <c:formatCode>0.0%</c:formatCode>
                <c:ptCount val="2"/>
                <c:pt idx="0">
                  <c:v>0.13700000000000001</c:v>
                </c:pt>
                <c:pt idx="1">
                  <c:v>0.129</c:v>
                </c:pt>
              </c:numCache>
            </c:numRef>
          </c:val>
          <c:extLst>
            <c:ext xmlns:c16="http://schemas.microsoft.com/office/drawing/2014/chart" uri="{C3380CC4-5D6E-409C-BE32-E72D297353CC}">
              <c16:uniqueId val="{00000003-B1A1-4C59-BFE2-8944F086760E}"/>
            </c:ext>
          </c:extLst>
        </c:ser>
        <c:dLbls>
          <c:showLegendKey val="0"/>
          <c:showVal val="0"/>
          <c:showCatName val="0"/>
          <c:showSerName val="0"/>
          <c:showPercent val="0"/>
          <c:showBubbleSize val="0"/>
        </c:dLbls>
        <c:gapWidth val="150"/>
        <c:overlap val="100"/>
        <c:axId val="880706472"/>
        <c:axId val="880705392"/>
      </c:barChart>
      <c:catAx>
        <c:axId val="880706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880705392"/>
        <c:crosses val="autoZero"/>
        <c:auto val="1"/>
        <c:lblAlgn val="ctr"/>
        <c:lblOffset val="100"/>
        <c:noMultiLvlLbl val="0"/>
      </c:catAx>
      <c:valAx>
        <c:axId val="880705392"/>
        <c:scaling>
          <c:orientation val="minMax"/>
        </c:scaling>
        <c:delete val="1"/>
        <c:axPos val="b"/>
        <c:numFmt formatCode="0%" sourceLinked="1"/>
        <c:majorTickMark val="none"/>
        <c:minorTickMark val="none"/>
        <c:tickLblPos val="nextTo"/>
        <c:crossAx val="880706472"/>
        <c:crosses val="autoZero"/>
        <c:crossBetween val="between"/>
      </c:valAx>
      <c:spPr>
        <a:noFill/>
        <a:ln>
          <a:noFill/>
        </a:ln>
        <a:effectLst/>
      </c:spPr>
    </c:plotArea>
    <c:legend>
      <c:legendPos val="b"/>
      <c:layout>
        <c:manualLayout>
          <c:xMode val="edge"/>
          <c:yMode val="edge"/>
          <c:x val="0.24139307603862084"/>
          <c:y val="0.80803732866724975"/>
          <c:w val="0.41367309785329803"/>
          <c:h val="9.474044911052785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chart>
  <c:spPr>
    <a:noFill/>
    <a:ln>
      <a:noFill/>
    </a:ln>
    <a:effectLst/>
  </c:spPr>
  <c:txPr>
    <a:bodyPr/>
    <a:lstStyle/>
    <a:p>
      <a:pPr>
        <a:defRPr/>
      </a:pPr>
      <a:endParaRPr lang="de-DE"/>
    </a:p>
  </c:txPr>
  <c:externalData r:id="rId3">
    <c:autoUpdate val="0"/>
  </c:externalData>
  <c:userShapes r:id="rId4"/>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bar"/>
        <c:grouping val="percentStacked"/>
        <c:varyColors val="0"/>
        <c:ser>
          <c:idx val="0"/>
          <c:order val="0"/>
          <c:tx>
            <c:strRef>
              <c:f>Tabelle1!$B$1</c:f>
              <c:strCache>
                <c:ptCount val="1"/>
                <c:pt idx="0">
                  <c:v>sehr hoch</c:v>
                </c:pt>
              </c:strCache>
            </c:strRef>
          </c:tx>
          <c:spPr>
            <a:solidFill>
              <a:schemeClr val="accent1">
                <a:tint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c:f>
              <c:strCache>
                <c:ptCount val="1"/>
                <c:pt idx="0">
                  <c:v>Schwangerschaft (Mutterschutz) und Elternzeit
(n = 562)</c:v>
                </c:pt>
              </c:strCache>
            </c:strRef>
          </c:cat>
          <c:val>
            <c:numRef>
              <c:f>Tabelle1!$B$2</c:f>
              <c:numCache>
                <c:formatCode>###0.0</c:formatCode>
                <c:ptCount val="1"/>
                <c:pt idx="0">
                  <c:v>6.0498220640569391</c:v>
                </c:pt>
              </c:numCache>
            </c:numRef>
          </c:val>
          <c:extLst>
            <c:ext xmlns:c16="http://schemas.microsoft.com/office/drawing/2014/chart" uri="{C3380CC4-5D6E-409C-BE32-E72D297353CC}">
              <c16:uniqueId val="{00000000-082F-47B4-8B33-B0B5BFFD135F}"/>
            </c:ext>
          </c:extLst>
        </c:ser>
        <c:ser>
          <c:idx val="1"/>
          <c:order val="1"/>
          <c:tx>
            <c:strRef>
              <c:f>Tabelle1!$C$1</c:f>
              <c:strCache>
                <c:ptCount val="1"/>
                <c:pt idx="0">
                  <c:v>hoch</c:v>
                </c:pt>
              </c:strCache>
            </c:strRef>
          </c:tx>
          <c:spPr>
            <a:solidFill>
              <a:schemeClr val="accent1">
                <a:tint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c:f>
              <c:strCache>
                <c:ptCount val="1"/>
                <c:pt idx="0">
                  <c:v>Schwangerschaft (Mutterschutz) und Elternzeit
(n = 562)</c:v>
                </c:pt>
              </c:strCache>
            </c:strRef>
          </c:cat>
          <c:val>
            <c:numRef>
              <c:f>Tabelle1!$C$2</c:f>
              <c:numCache>
                <c:formatCode>###0.0</c:formatCode>
                <c:ptCount val="1"/>
                <c:pt idx="0">
                  <c:v>14.412811387900357</c:v>
                </c:pt>
              </c:numCache>
            </c:numRef>
          </c:val>
          <c:extLst>
            <c:ext xmlns:c16="http://schemas.microsoft.com/office/drawing/2014/chart" uri="{C3380CC4-5D6E-409C-BE32-E72D297353CC}">
              <c16:uniqueId val="{00000001-082F-47B4-8B33-B0B5BFFD135F}"/>
            </c:ext>
          </c:extLst>
        </c:ser>
        <c:ser>
          <c:idx val="2"/>
          <c:order val="2"/>
          <c:tx>
            <c:strRef>
              <c:f>Tabelle1!$D$1</c:f>
              <c:strCache>
                <c:ptCount val="1"/>
                <c:pt idx="0">
                  <c:v>gering</c:v>
                </c:pt>
              </c:strCache>
            </c:strRef>
          </c:tx>
          <c:spPr>
            <a:solidFill>
              <a:schemeClr val="accent1">
                <a:shade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c:f>
              <c:strCache>
                <c:ptCount val="1"/>
                <c:pt idx="0">
                  <c:v>Schwangerschaft (Mutterschutz) und Elternzeit
(n = 562)</c:v>
                </c:pt>
              </c:strCache>
            </c:strRef>
          </c:cat>
          <c:val>
            <c:numRef>
              <c:f>Tabelle1!$D$2</c:f>
              <c:numCache>
                <c:formatCode>###0.0</c:formatCode>
                <c:ptCount val="1"/>
                <c:pt idx="0">
                  <c:v>35.943060498220639</c:v>
                </c:pt>
              </c:numCache>
            </c:numRef>
          </c:val>
          <c:extLst>
            <c:ext xmlns:c16="http://schemas.microsoft.com/office/drawing/2014/chart" uri="{C3380CC4-5D6E-409C-BE32-E72D297353CC}">
              <c16:uniqueId val="{00000002-082F-47B4-8B33-B0B5BFFD135F}"/>
            </c:ext>
          </c:extLst>
        </c:ser>
        <c:ser>
          <c:idx val="3"/>
          <c:order val="3"/>
          <c:tx>
            <c:strRef>
              <c:f>Tabelle1!$E$1</c:f>
              <c:strCache>
                <c:ptCount val="1"/>
                <c:pt idx="0">
                  <c:v>gar nicht</c:v>
                </c:pt>
              </c:strCache>
            </c:strRef>
          </c:tx>
          <c:spPr>
            <a:solidFill>
              <a:schemeClr val="accent1">
                <a:shade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c:f>
              <c:strCache>
                <c:ptCount val="1"/>
                <c:pt idx="0">
                  <c:v>Schwangerschaft (Mutterschutz) und Elternzeit
(n = 562)</c:v>
                </c:pt>
              </c:strCache>
            </c:strRef>
          </c:cat>
          <c:val>
            <c:numRef>
              <c:f>Tabelle1!$E$2</c:f>
              <c:numCache>
                <c:formatCode>###0.0</c:formatCode>
                <c:ptCount val="1"/>
                <c:pt idx="0">
                  <c:v>43.594306049822066</c:v>
                </c:pt>
              </c:numCache>
            </c:numRef>
          </c:val>
          <c:extLst>
            <c:ext xmlns:c16="http://schemas.microsoft.com/office/drawing/2014/chart" uri="{C3380CC4-5D6E-409C-BE32-E72D297353CC}">
              <c16:uniqueId val="{00000003-082F-47B4-8B33-B0B5BFFD135F}"/>
            </c:ext>
          </c:extLst>
        </c:ser>
        <c:dLbls>
          <c:dLblPos val="ctr"/>
          <c:showLegendKey val="0"/>
          <c:showVal val="1"/>
          <c:showCatName val="0"/>
          <c:showSerName val="0"/>
          <c:showPercent val="0"/>
          <c:showBubbleSize val="0"/>
        </c:dLbls>
        <c:gapWidth val="150"/>
        <c:overlap val="100"/>
        <c:axId val="516411215"/>
        <c:axId val="516414575"/>
      </c:barChart>
      <c:catAx>
        <c:axId val="51641121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516414575"/>
        <c:crosses val="autoZero"/>
        <c:auto val="1"/>
        <c:lblAlgn val="ctr"/>
        <c:lblOffset val="100"/>
        <c:noMultiLvlLbl val="0"/>
      </c:catAx>
      <c:valAx>
        <c:axId val="516414575"/>
        <c:scaling>
          <c:orientation val="minMax"/>
        </c:scaling>
        <c:delete val="1"/>
        <c:axPos val="b"/>
        <c:numFmt formatCode="0%" sourceLinked="1"/>
        <c:majorTickMark val="none"/>
        <c:minorTickMark val="none"/>
        <c:tickLblPos val="nextTo"/>
        <c:crossAx val="516411215"/>
        <c:crosses val="autoZero"/>
        <c:crossBetween val="between"/>
      </c:valAx>
      <c:spPr>
        <a:noFill/>
        <a:ln>
          <a:noFill/>
        </a:ln>
        <a:effectLst/>
      </c:spPr>
    </c:plotArea>
    <c:legend>
      <c:legendPos val="b"/>
      <c:layout>
        <c:manualLayout>
          <c:xMode val="edge"/>
          <c:yMode val="edge"/>
          <c:x val="0.5287620330865701"/>
          <c:y val="0.82183174405311443"/>
          <c:w val="0.43751478091950191"/>
          <c:h val="0.123745308222912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50474673254686475"/>
          <c:y val="4.2267063700731036E-2"/>
          <c:w val="0.47265440105239215"/>
          <c:h val="0.70133508718417981"/>
        </c:manualLayout>
      </c:layout>
      <c:barChart>
        <c:barDir val="bar"/>
        <c:grouping val="percentStacked"/>
        <c:varyColors val="0"/>
        <c:ser>
          <c:idx val="0"/>
          <c:order val="0"/>
          <c:tx>
            <c:strRef>
              <c:f>Arbeitszeit!$B$1</c:f>
              <c:strCache>
                <c:ptCount val="1"/>
                <c:pt idx="0">
                  <c:v>nie</c:v>
                </c:pt>
              </c:strCache>
            </c:strRef>
          </c:tx>
          <c:spPr>
            <a:solidFill>
              <a:schemeClr val="accent1">
                <a:tint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Arbeitszeit!$A$2:$A$4</c:f>
              <c:strCache>
                <c:ptCount val="3"/>
                <c:pt idx="0">
                  <c:v>Wie häufig arbeiten Sie in der Zeit zwischen 23 und 6 Uhr?</c:v>
                </c:pt>
                <c:pt idx="1">
                  <c:v>Wie häufig arbeiten Sie in der Zeit zwischen 18 und 23 Uhr?</c:v>
                </c:pt>
                <c:pt idx="2">
                  <c:v>Wie häufig arbeiten Sie am Wochenende?</c:v>
                </c:pt>
              </c:strCache>
            </c:strRef>
          </c:cat>
          <c:val>
            <c:numRef>
              <c:f>Arbeitszeit!$B$2:$B$4</c:f>
              <c:numCache>
                <c:formatCode>0.0%</c:formatCode>
                <c:ptCount val="3"/>
                <c:pt idx="0">
                  <c:v>0.60299999999999998</c:v>
                </c:pt>
                <c:pt idx="1">
                  <c:v>8.5999999999999993E-2</c:v>
                </c:pt>
                <c:pt idx="2">
                  <c:v>4.8000000000000001E-2</c:v>
                </c:pt>
              </c:numCache>
            </c:numRef>
          </c:val>
          <c:extLst>
            <c:ext xmlns:c16="http://schemas.microsoft.com/office/drawing/2014/chart" uri="{C3380CC4-5D6E-409C-BE32-E72D297353CC}">
              <c16:uniqueId val="{00000000-7E49-487F-9580-3C5997719564}"/>
            </c:ext>
          </c:extLst>
        </c:ser>
        <c:ser>
          <c:idx val="1"/>
          <c:order val="1"/>
          <c:tx>
            <c:strRef>
              <c:f>Arbeitszeit!$C$1</c:f>
              <c:strCache>
                <c:ptCount val="1"/>
                <c:pt idx="0">
                  <c:v>selten</c:v>
                </c:pt>
              </c:strCache>
            </c:strRef>
          </c:tx>
          <c:spPr>
            <a:solidFill>
              <a:schemeClr val="accent1">
                <a:tint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Arbeitszeit!$A$2:$A$4</c:f>
              <c:strCache>
                <c:ptCount val="3"/>
                <c:pt idx="0">
                  <c:v>Wie häufig arbeiten Sie in der Zeit zwischen 23 und 6 Uhr?</c:v>
                </c:pt>
                <c:pt idx="1">
                  <c:v>Wie häufig arbeiten Sie in der Zeit zwischen 18 und 23 Uhr?</c:v>
                </c:pt>
                <c:pt idx="2">
                  <c:v>Wie häufig arbeiten Sie am Wochenende?</c:v>
                </c:pt>
              </c:strCache>
            </c:strRef>
          </c:cat>
          <c:val>
            <c:numRef>
              <c:f>Arbeitszeit!$C$2:$C$4</c:f>
              <c:numCache>
                <c:formatCode>0.0%</c:formatCode>
                <c:ptCount val="3"/>
                <c:pt idx="0">
                  <c:v>0.313</c:v>
                </c:pt>
                <c:pt idx="1">
                  <c:v>0.371</c:v>
                </c:pt>
                <c:pt idx="2">
                  <c:v>0.33500000000000002</c:v>
                </c:pt>
              </c:numCache>
            </c:numRef>
          </c:val>
          <c:extLst>
            <c:ext xmlns:c16="http://schemas.microsoft.com/office/drawing/2014/chart" uri="{C3380CC4-5D6E-409C-BE32-E72D297353CC}">
              <c16:uniqueId val="{00000001-7E49-487F-9580-3C5997719564}"/>
            </c:ext>
          </c:extLst>
        </c:ser>
        <c:ser>
          <c:idx val="2"/>
          <c:order val="2"/>
          <c:tx>
            <c:strRef>
              <c:f>Arbeitszeit!$D$1</c:f>
              <c:strCache>
                <c:ptCount val="1"/>
                <c:pt idx="0">
                  <c:v>oft</c:v>
                </c:pt>
              </c:strCache>
            </c:strRef>
          </c:tx>
          <c:spPr>
            <a:solidFill>
              <a:schemeClr val="accent1">
                <a:shade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Arbeitszeit!$A$2:$A$4</c:f>
              <c:strCache>
                <c:ptCount val="3"/>
                <c:pt idx="0">
                  <c:v>Wie häufig arbeiten Sie in der Zeit zwischen 23 und 6 Uhr?</c:v>
                </c:pt>
                <c:pt idx="1">
                  <c:v>Wie häufig arbeiten Sie in der Zeit zwischen 18 und 23 Uhr?</c:v>
                </c:pt>
                <c:pt idx="2">
                  <c:v>Wie häufig arbeiten Sie am Wochenende?</c:v>
                </c:pt>
              </c:strCache>
            </c:strRef>
          </c:cat>
          <c:val>
            <c:numRef>
              <c:f>Arbeitszeit!$D$2:$D$4</c:f>
              <c:numCache>
                <c:formatCode>0.0%</c:formatCode>
                <c:ptCount val="3"/>
                <c:pt idx="0">
                  <c:v>6.2E-2</c:v>
                </c:pt>
                <c:pt idx="1">
                  <c:v>0.38</c:v>
                </c:pt>
                <c:pt idx="2">
                  <c:v>0.41599999999999998</c:v>
                </c:pt>
              </c:numCache>
            </c:numRef>
          </c:val>
          <c:extLst>
            <c:ext xmlns:c16="http://schemas.microsoft.com/office/drawing/2014/chart" uri="{C3380CC4-5D6E-409C-BE32-E72D297353CC}">
              <c16:uniqueId val="{00000002-7E49-487F-9580-3C5997719564}"/>
            </c:ext>
          </c:extLst>
        </c:ser>
        <c:ser>
          <c:idx val="3"/>
          <c:order val="3"/>
          <c:tx>
            <c:strRef>
              <c:f>Arbeitszeit!$E$1</c:f>
              <c:strCache>
                <c:ptCount val="1"/>
                <c:pt idx="0">
                  <c:v>sehr häufig</c:v>
                </c:pt>
              </c:strCache>
            </c:strRef>
          </c:tx>
          <c:spPr>
            <a:solidFill>
              <a:schemeClr val="accent1">
                <a:shade val="58000"/>
              </a:schemeClr>
            </a:solidFill>
            <a:ln>
              <a:noFill/>
            </a:ln>
            <a:effectLst/>
          </c:spPr>
          <c:invertIfNegative val="0"/>
          <c:dLbls>
            <c:dLbl>
              <c:idx val="0"/>
              <c:layout>
                <c:manualLayout>
                  <c:x val="-1.549452463450709E-16"/>
                  <c:y val="-7.263230135732805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E49-487F-9580-3C5997719564}"/>
                </c:ext>
              </c:extLst>
            </c:dLbl>
            <c:dLbl>
              <c:idx val="1"/>
              <c:tx>
                <c:rich>
                  <a:bodyPr/>
                  <a:lstStyle/>
                  <a:p>
                    <a:fld id="{3E0004FB-3901-40DD-99E5-36A919E164A6}" type="VALUE">
                      <a:rPr lang="en-US">
                        <a:solidFill>
                          <a:schemeClr val="bg1"/>
                        </a:solidFill>
                      </a:rPr>
                      <a:pPr/>
                      <a:t>[WERT]</a:t>
                    </a:fld>
                    <a:endParaRPr lang="de-DE"/>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6BCA-406F-96C1-771D0E4C58F9}"/>
                </c:ext>
              </c:extLst>
            </c:dLbl>
            <c:dLbl>
              <c:idx val="2"/>
              <c:tx>
                <c:rich>
                  <a:bodyPr/>
                  <a:lstStyle/>
                  <a:p>
                    <a:fld id="{7CBEA953-AB52-4403-A878-867C6B5D08BE}" type="VALUE">
                      <a:rPr lang="en-US">
                        <a:solidFill>
                          <a:schemeClr val="bg1"/>
                        </a:solidFill>
                      </a:rPr>
                      <a:pPr/>
                      <a:t>[WERT]</a:t>
                    </a:fld>
                    <a:endParaRPr lang="de-DE"/>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6BCA-406F-96C1-771D0E4C58F9}"/>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Arbeitszeit!$A$2:$A$4</c:f>
              <c:strCache>
                <c:ptCount val="3"/>
                <c:pt idx="0">
                  <c:v>Wie häufig arbeiten Sie in der Zeit zwischen 23 und 6 Uhr?</c:v>
                </c:pt>
                <c:pt idx="1">
                  <c:v>Wie häufig arbeiten Sie in der Zeit zwischen 18 und 23 Uhr?</c:v>
                </c:pt>
                <c:pt idx="2">
                  <c:v>Wie häufig arbeiten Sie am Wochenende?</c:v>
                </c:pt>
              </c:strCache>
            </c:strRef>
          </c:cat>
          <c:val>
            <c:numRef>
              <c:f>Arbeitszeit!$E$2:$E$4</c:f>
              <c:numCache>
                <c:formatCode>0.0%</c:formatCode>
                <c:ptCount val="3"/>
                <c:pt idx="0">
                  <c:v>2.1999999999999999E-2</c:v>
                </c:pt>
                <c:pt idx="1">
                  <c:v>0.16300000000000001</c:v>
                </c:pt>
                <c:pt idx="2">
                  <c:v>0.20100000000000001</c:v>
                </c:pt>
              </c:numCache>
            </c:numRef>
          </c:val>
          <c:extLst>
            <c:ext xmlns:c16="http://schemas.microsoft.com/office/drawing/2014/chart" uri="{C3380CC4-5D6E-409C-BE32-E72D297353CC}">
              <c16:uniqueId val="{00000003-7E49-487F-9580-3C5997719564}"/>
            </c:ext>
          </c:extLst>
        </c:ser>
        <c:dLbls>
          <c:showLegendKey val="0"/>
          <c:showVal val="0"/>
          <c:showCatName val="0"/>
          <c:showSerName val="0"/>
          <c:showPercent val="0"/>
          <c:showBubbleSize val="0"/>
        </c:dLbls>
        <c:gapWidth val="150"/>
        <c:overlap val="100"/>
        <c:axId val="880706472"/>
        <c:axId val="880705392"/>
      </c:barChart>
      <c:catAx>
        <c:axId val="880706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880705392"/>
        <c:crosses val="autoZero"/>
        <c:auto val="1"/>
        <c:lblAlgn val="ctr"/>
        <c:lblOffset val="100"/>
        <c:noMultiLvlLbl val="0"/>
      </c:catAx>
      <c:valAx>
        <c:axId val="880705392"/>
        <c:scaling>
          <c:orientation val="minMax"/>
        </c:scaling>
        <c:delete val="1"/>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880706472"/>
        <c:crosses val="autoZero"/>
        <c:crossBetween val="between"/>
      </c:valAx>
      <c:spPr>
        <a:noFill/>
        <a:ln>
          <a:noFill/>
        </a:ln>
        <a:effectLst/>
      </c:spPr>
    </c:plotArea>
    <c:legend>
      <c:legendPos val="b"/>
      <c:layout>
        <c:manualLayout>
          <c:xMode val="edge"/>
          <c:yMode val="edge"/>
          <c:x val="0.29037562622116453"/>
          <c:y val="0.80444181790452951"/>
          <c:w val="0.41924874755767089"/>
          <c:h val="8.257460220629353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chart>
  <c:spPr>
    <a:noFill/>
    <a:ln>
      <a:noFill/>
    </a:ln>
    <a:effectLst/>
  </c:spPr>
  <c:txPr>
    <a:bodyPr/>
    <a:lstStyle/>
    <a:p>
      <a:pPr>
        <a:defRPr/>
      </a:pPr>
      <a:endParaRPr lang="de-DE"/>
    </a:p>
  </c:txPr>
  <c:externalData r:id="rId3">
    <c:autoUpdate val="0"/>
  </c:externalData>
  <c:userShapes r:id="rId4"/>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2676678378535102"/>
          <c:y val="8.8778519392166105E-2"/>
          <c:w val="0.42912777502289445"/>
          <c:h val="0.78986436177529529"/>
        </c:manualLayout>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Motivation!$A$2:$A$10</c:f>
              <c:strCache>
                <c:ptCount val="9"/>
                <c:pt idx="0">
                  <c:v>Ich habe keine Anstellung gefunden</c:v>
                </c:pt>
                <c:pt idx="1">
                  <c:v>Ich möchte ein hohes Einkommen erzielen</c:v>
                </c:pt>
                <c:pt idx="2">
                  <c:v>Ich kann dadurch besser Erwerbs- und Sorgearbeit vereinbaren ("Vereinbarkeit")</c:v>
                </c:pt>
                <c:pt idx="3">
                  <c:v>Ich kann dadurch in meinem Beruf arbeiten (z.B. weil in meinem Berufsfeld Festanstellungen unüblich sind)</c:v>
                </c:pt>
                <c:pt idx="4">
                  <c:v>Ich kann dadurch besser ein gutes Gleichgewicht zwischen persönlichen Interessen, Freizeit und Arbeit herstellen ("Work-Life-Balance")</c:v>
                </c:pt>
                <c:pt idx="5">
                  <c:v>Ich möchte eine abwechslungsreiche Tätigkeit ausüben</c:v>
                </c:pt>
                <c:pt idx="6">
                  <c:v>Ich möchte meine Arbeitszeiten selbst bestimmen</c:v>
                </c:pt>
                <c:pt idx="7">
                  <c:v>Ich möchte selbst bestimmen, wie und mit wem ich arbeite</c:v>
                </c:pt>
                <c:pt idx="8">
                  <c:v>Ich möchte eine Tätigkeit ausüben, die mich interessiert</c:v>
                </c:pt>
              </c:strCache>
            </c:strRef>
          </c:cat>
          <c:val>
            <c:numRef>
              <c:f>Motivation!$B$2:$B$10</c:f>
              <c:numCache>
                <c:formatCode>0.0%</c:formatCode>
                <c:ptCount val="9"/>
                <c:pt idx="0">
                  <c:v>0.124</c:v>
                </c:pt>
                <c:pt idx="1">
                  <c:v>0.13800000000000001</c:v>
                </c:pt>
                <c:pt idx="2">
                  <c:v>0.214</c:v>
                </c:pt>
                <c:pt idx="3">
                  <c:v>0.36299999999999999</c:v>
                </c:pt>
                <c:pt idx="4">
                  <c:v>0.39700000000000002</c:v>
                </c:pt>
                <c:pt idx="5">
                  <c:v>0.63200000000000001</c:v>
                </c:pt>
                <c:pt idx="6">
                  <c:v>0.71</c:v>
                </c:pt>
                <c:pt idx="7">
                  <c:v>0.76700000000000002</c:v>
                </c:pt>
                <c:pt idx="8">
                  <c:v>0.77100000000000002</c:v>
                </c:pt>
              </c:numCache>
            </c:numRef>
          </c:val>
          <c:extLst>
            <c:ext xmlns:c16="http://schemas.microsoft.com/office/drawing/2014/chart" uri="{C3380CC4-5D6E-409C-BE32-E72D297353CC}">
              <c16:uniqueId val="{00000000-55B1-47FB-AAC8-80AC1A0ED312}"/>
            </c:ext>
          </c:extLst>
        </c:ser>
        <c:dLbls>
          <c:showLegendKey val="0"/>
          <c:showVal val="0"/>
          <c:showCatName val="0"/>
          <c:showSerName val="0"/>
          <c:showPercent val="0"/>
          <c:showBubbleSize val="0"/>
        </c:dLbls>
        <c:gapWidth val="182"/>
        <c:axId val="695625344"/>
        <c:axId val="695623544"/>
      </c:barChart>
      <c:catAx>
        <c:axId val="695625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de-DE"/>
          </a:p>
        </c:txPr>
        <c:crossAx val="695623544"/>
        <c:crosses val="autoZero"/>
        <c:auto val="1"/>
        <c:lblAlgn val="ctr"/>
        <c:lblOffset val="100"/>
        <c:noMultiLvlLbl val="0"/>
      </c:catAx>
      <c:valAx>
        <c:axId val="695623544"/>
        <c:scaling>
          <c:orientation val="minMax"/>
        </c:scaling>
        <c:delete val="1"/>
        <c:axPos val="b"/>
        <c:numFmt formatCode="0.0%" sourceLinked="1"/>
        <c:majorTickMark val="none"/>
        <c:minorTickMark val="none"/>
        <c:tickLblPos val="nextTo"/>
        <c:crossAx val="6956253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ysClr val="windowText" lastClr="000000"/>
          </a:solidFill>
        </a:defRPr>
      </a:pPr>
      <a:endParaRPr lang="de-DE"/>
    </a:p>
  </c:txPr>
  <c:externalData r:id="rId3">
    <c:autoUpdate val="0"/>
  </c:externalData>
  <c:userShapes r:id="rId4"/>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7.6012107494009717E-2"/>
          <c:y val="0.16980572902219121"/>
          <c:w val="0.79803341317471388"/>
          <c:h val="0.57808738408577187"/>
        </c:manualLayout>
      </c:layout>
      <c:pie3DChart>
        <c:varyColors val="1"/>
        <c:ser>
          <c:idx val="0"/>
          <c:order val="0"/>
          <c:dPt>
            <c:idx val="0"/>
            <c:bubble3D val="0"/>
            <c:spPr>
              <a:solidFill>
                <a:schemeClr val="accent1">
                  <a:tint val="58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1-A664-460A-8F87-8AD7DF4FE451}"/>
              </c:ext>
            </c:extLst>
          </c:dPt>
          <c:dPt>
            <c:idx val="1"/>
            <c:bubble3D val="0"/>
            <c:spPr>
              <a:solidFill>
                <a:schemeClr val="accent1">
                  <a:tint val="86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3-A664-460A-8F87-8AD7DF4FE451}"/>
              </c:ext>
            </c:extLst>
          </c:dPt>
          <c:dPt>
            <c:idx val="2"/>
            <c:bubble3D val="0"/>
            <c:spPr>
              <a:solidFill>
                <a:schemeClr val="accent1">
                  <a:shade val="86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5-A664-460A-8F87-8AD7DF4FE451}"/>
              </c:ext>
            </c:extLst>
          </c:dPt>
          <c:dPt>
            <c:idx val="3"/>
            <c:bubble3D val="0"/>
            <c:spPr>
              <a:solidFill>
                <a:schemeClr val="accent1">
                  <a:shade val="58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7-A664-460A-8F87-8AD7DF4FE451}"/>
              </c:ext>
            </c:extLst>
          </c:dPt>
          <c:dLbls>
            <c:dLbl>
              <c:idx val="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extLst>
                <c:ext xmlns:c16="http://schemas.microsoft.com/office/drawing/2014/chart" uri="{C3380CC4-5D6E-409C-BE32-E72D297353CC}">
                  <c16:uniqueId val="{00000001-A664-460A-8F87-8AD7DF4FE451}"/>
                </c:ext>
              </c:extLst>
            </c:dLbl>
            <c:dLbl>
              <c:idx val="1"/>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extLst>
                <c:ext xmlns:c16="http://schemas.microsoft.com/office/drawing/2014/chart" uri="{C3380CC4-5D6E-409C-BE32-E72D297353CC}">
                  <c16:uniqueId val="{00000003-A664-460A-8F87-8AD7DF4FE451}"/>
                </c:ext>
              </c:extLst>
            </c:dLbl>
            <c:dLbl>
              <c:idx val="2"/>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extLst>
                <c:ext xmlns:c16="http://schemas.microsoft.com/office/drawing/2014/chart" uri="{C3380CC4-5D6E-409C-BE32-E72D297353CC}">
                  <c16:uniqueId val="{00000005-A664-460A-8F87-8AD7DF4FE451}"/>
                </c:ext>
              </c:extLst>
            </c:dLbl>
            <c:dLbl>
              <c:idx val="3"/>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extLst>
                <c:ext xmlns:c16="http://schemas.microsoft.com/office/drawing/2014/chart" uri="{C3380CC4-5D6E-409C-BE32-E72D297353CC}">
                  <c16:uniqueId val="{00000007-A664-460A-8F87-8AD7DF4FE451}"/>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Zufriedenheit!$A$3:$D$3</c:f>
              <c:strCache>
                <c:ptCount val="4"/>
                <c:pt idx="0">
                  <c:v>gar nicht</c:v>
                </c:pt>
                <c:pt idx="1">
                  <c:v>in geringem Maß</c:v>
                </c:pt>
                <c:pt idx="2">
                  <c:v>in hohem Maß</c:v>
                </c:pt>
                <c:pt idx="3">
                  <c:v>in sehr hohem Maß</c:v>
                </c:pt>
              </c:strCache>
            </c:strRef>
          </c:cat>
          <c:val>
            <c:numRef>
              <c:f>Zufriedenheit!$A$4:$D$4</c:f>
              <c:numCache>
                <c:formatCode>0.0%</c:formatCode>
                <c:ptCount val="4"/>
                <c:pt idx="0">
                  <c:v>2.7E-2</c:v>
                </c:pt>
                <c:pt idx="1">
                  <c:v>0.22</c:v>
                </c:pt>
                <c:pt idx="2">
                  <c:v>0.60599999999999998</c:v>
                </c:pt>
                <c:pt idx="3">
                  <c:v>0.14699999999999999</c:v>
                </c:pt>
              </c:numCache>
            </c:numRef>
          </c:val>
          <c:extLst>
            <c:ext xmlns:c16="http://schemas.microsoft.com/office/drawing/2014/chart" uri="{C3380CC4-5D6E-409C-BE32-E72D297353CC}">
              <c16:uniqueId val="{00000008-A664-460A-8F87-8AD7DF4FE451}"/>
            </c:ext>
          </c:extLst>
        </c:ser>
        <c:dLbls>
          <c:showLegendKey val="0"/>
          <c:showVal val="0"/>
          <c:showCatName val="0"/>
          <c:showSerName val="0"/>
          <c:showPercent val="0"/>
          <c:showBubbleSize val="0"/>
          <c:showLeaderLines val="1"/>
        </c:dLbls>
      </c:pie3DChart>
      <c:spPr>
        <a:noFill/>
        <a:ln>
          <a:noFill/>
        </a:ln>
        <a:effectLst/>
      </c:spPr>
    </c:plotArea>
    <c:legend>
      <c:legendPos val="b"/>
      <c:layout>
        <c:manualLayout>
          <c:xMode val="edge"/>
          <c:yMode val="edge"/>
          <c:x val="4.9999946666154663E-2"/>
          <c:y val="0.82013158197182823"/>
          <c:w val="0.89999992888820624"/>
          <c:h val="5.799854452423550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chart>
  <c:spPr>
    <a:noFill/>
    <a:ln>
      <a:noFill/>
    </a:ln>
    <a:effectLst/>
  </c:spPr>
  <c:txPr>
    <a:bodyPr/>
    <a:lstStyle/>
    <a:p>
      <a:pPr>
        <a:defRPr/>
      </a:pPr>
      <a:endParaRPr lang="de-DE"/>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50474673254686475"/>
          <c:y val="4.2267063700731036E-2"/>
          <c:w val="0.44800869392250176"/>
          <c:h val="0.48808953419955597"/>
        </c:manualLayout>
      </c:layout>
      <c:barChart>
        <c:barDir val="bar"/>
        <c:grouping val="percentStacked"/>
        <c:varyColors val="0"/>
        <c:ser>
          <c:idx val="0"/>
          <c:order val="0"/>
          <c:tx>
            <c:strRef>
              <c:f>'Erholung Gesundheit'!$B$15</c:f>
              <c:strCache>
                <c:ptCount val="1"/>
                <c:pt idx="0">
                  <c:v>nie</c:v>
                </c:pt>
              </c:strCache>
            </c:strRef>
          </c:tx>
          <c:spPr>
            <a:solidFill>
              <a:schemeClr val="accent1">
                <a:tint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'Erholung Gesundheit'!$A$16</c:f>
              <c:strCache>
                <c:ptCount val="1"/>
                <c:pt idx="0">
                  <c:v>Wie oft ist es in den letzten vier Wochen vorgekommen, dass Sie sich nach der Arbeit leer und ausgebrannt gefühlt haben?</c:v>
                </c:pt>
              </c:strCache>
            </c:strRef>
          </c:cat>
          <c:val>
            <c:numRef>
              <c:f>'Erholung Gesundheit'!$B$16</c:f>
              <c:numCache>
                <c:formatCode>0.0%</c:formatCode>
                <c:ptCount val="1"/>
                <c:pt idx="0">
                  <c:v>0.19600000000000001</c:v>
                </c:pt>
              </c:numCache>
            </c:numRef>
          </c:val>
          <c:extLst>
            <c:ext xmlns:c16="http://schemas.microsoft.com/office/drawing/2014/chart" uri="{C3380CC4-5D6E-409C-BE32-E72D297353CC}">
              <c16:uniqueId val="{00000000-1022-4FAD-941B-459D59B84DF7}"/>
            </c:ext>
          </c:extLst>
        </c:ser>
        <c:ser>
          <c:idx val="1"/>
          <c:order val="1"/>
          <c:tx>
            <c:strRef>
              <c:f>'Erholung Gesundheit'!$C$15</c:f>
              <c:strCache>
                <c:ptCount val="1"/>
                <c:pt idx="0">
                  <c:v>selten</c:v>
                </c:pt>
              </c:strCache>
            </c:strRef>
          </c:tx>
          <c:spPr>
            <a:solidFill>
              <a:schemeClr val="accent1">
                <a:tint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'Erholung Gesundheit'!$A$16</c:f>
              <c:strCache>
                <c:ptCount val="1"/>
                <c:pt idx="0">
                  <c:v>Wie oft ist es in den letzten vier Wochen vorgekommen, dass Sie sich nach der Arbeit leer und ausgebrannt gefühlt haben?</c:v>
                </c:pt>
              </c:strCache>
            </c:strRef>
          </c:cat>
          <c:val>
            <c:numRef>
              <c:f>'Erholung Gesundheit'!$C$16</c:f>
              <c:numCache>
                <c:formatCode>0.0%</c:formatCode>
                <c:ptCount val="1"/>
                <c:pt idx="0">
                  <c:v>0.45100000000000001</c:v>
                </c:pt>
              </c:numCache>
            </c:numRef>
          </c:val>
          <c:extLst>
            <c:ext xmlns:c16="http://schemas.microsoft.com/office/drawing/2014/chart" uri="{C3380CC4-5D6E-409C-BE32-E72D297353CC}">
              <c16:uniqueId val="{00000001-1022-4FAD-941B-459D59B84DF7}"/>
            </c:ext>
          </c:extLst>
        </c:ser>
        <c:ser>
          <c:idx val="2"/>
          <c:order val="2"/>
          <c:tx>
            <c:strRef>
              <c:f>'Erholung Gesundheit'!$D$15</c:f>
              <c:strCache>
                <c:ptCount val="1"/>
                <c:pt idx="0">
                  <c:v>oft</c:v>
                </c:pt>
              </c:strCache>
            </c:strRef>
          </c:tx>
          <c:spPr>
            <a:solidFill>
              <a:schemeClr val="accent1">
                <a:shade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'Erholung Gesundheit'!$A$16</c:f>
              <c:strCache>
                <c:ptCount val="1"/>
                <c:pt idx="0">
                  <c:v>Wie oft ist es in den letzten vier Wochen vorgekommen, dass Sie sich nach der Arbeit leer und ausgebrannt gefühlt haben?</c:v>
                </c:pt>
              </c:strCache>
            </c:strRef>
          </c:cat>
          <c:val>
            <c:numRef>
              <c:f>'Erholung Gesundheit'!$D$16</c:f>
              <c:numCache>
                <c:formatCode>0.0%</c:formatCode>
                <c:ptCount val="1"/>
                <c:pt idx="0">
                  <c:v>0.26</c:v>
                </c:pt>
              </c:numCache>
            </c:numRef>
          </c:val>
          <c:extLst>
            <c:ext xmlns:c16="http://schemas.microsoft.com/office/drawing/2014/chart" uri="{C3380CC4-5D6E-409C-BE32-E72D297353CC}">
              <c16:uniqueId val="{00000002-1022-4FAD-941B-459D59B84DF7}"/>
            </c:ext>
          </c:extLst>
        </c:ser>
        <c:ser>
          <c:idx val="3"/>
          <c:order val="3"/>
          <c:tx>
            <c:strRef>
              <c:f>'Erholung Gesundheit'!$E$15</c:f>
              <c:strCache>
                <c:ptCount val="1"/>
                <c:pt idx="0">
                  <c:v>sehr häufig</c:v>
                </c:pt>
              </c:strCache>
            </c:strRef>
          </c:tx>
          <c:spPr>
            <a:solidFill>
              <a:schemeClr val="accent1">
                <a:shade val="58000"/>
              </a:schemeClr>
            </a:solidFill>
            <a:ln>
              <a:noFill/>
            </a:ln>
            <a:effectLst/>
          </c:spPr>
          <c:invertIfNegative val="0"/>
          <c:dLbls>
            <c:dLbl>
              <c:idx val="0"/>
              <c:layout>
                <c:manualLayout>
                  <c:x val="1.4787430683918669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FB5-4AA8-9022-698CFCA12B0E}"/>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'Erholung Gesundheit'!$A$16</c:f>
              <c:strCache>
                <c:ptCount val="1"/>
                <c:pt idx="0">
                  <c:v>Wie oft ist es in den letzten vier Wochen vorgekommen, dass Sie sich nach der Arbeit leer und ausgebrannt gefühlt haben?</c:v>
                </c:pt>
              </c:strCache>
            </c:strRef>
          </c:cat>
          <c:val>
            <c:numRef>
              <c:f>'Erholung Gesundheit'!$E$16</c:f>
              <c:numCache>
                <c:formatCode>0.0%</c:formatCode>
                <c:ptCount val="1"/>
                <c:pt idx="0">
                  <c:v>9.2999999999999999E-2</c:v>
                </c:pt>
              </c:numCache>
            </c:numRef>
          </c:val>
          <c:extLst>
            <c:ext xmlns:c16="http://schemas.microsoft.com/office/drawing/2014/chart" uri="{C3380CC4-5D6E-409C-BE32-E72D297353CC}">
              <c16:uniqueId val="{00000003-1022-4FAD-941B-459D59B84DF7}"/>
            </c:ext>
          </c:extLst>
        </c:ser>
        <c:dLbls>
          <c:showLegendKey val="0"/>
          <c:showVal val="0"/>
          <c:showCatName val="0"/>
          <c:showSerName val="0"/>
          <c:showPercent val="0"/>
          <c:showBubbleSize val="0"/>
        </c:dLbls>
        <c:gapWidth val="150"/>
        <c:overlap val="100"/>
        <c:axId val="880706472"/>
        <c:axId val="880705392"/>
      </c:barChart>
      <c:catAx>
        <c:axId val="880706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880705392"/>
        <c:crosses val="autoZero"/>
        <c:auto val="1"/>
        <c:lblAlgn val="ctr"/>
        <c:lblOffset val="100"/>
        <c:noMultiLvlLbl val="0"/>
      </c:catAx>
      <c:valAx>
        <c:axId val="880705392"/>
        <c:scaling>
          <c:orientation val="minMax"/>
        </c:scaling>
        <c:delete val="1"/>
        <c:axPos val="b"/>
        <c:numFmt formatCode="0%" sourceLinked="1"/>
        <c:majorTickMark val="none"/>
        <c:minorTickMark val="none"/>
        <c:tickLblPos val="nextTo"/>
        <c:crossAx val="880706472"/>
        <c:crosses val="autoZero"/>
        <c:crossBetween val="between"/>
      </c:valAx>
      <c:spPr>
        <a:noFill/>
        <a:ln>
          <a:noFill/>
        </a:ln>
        <a:effectLst/>
      </c:spPr>
    </c:plotArea>
    <c:legend>
      <c:legendPos val="b"/>
      <c:layout>
        <c:manualLayout>
          <c:xMode val="edge"/>
          <c:yMode val="edge"/>
          <c:x val="0.26041635738231428"/>
          <c:y val="0.64253693888908492"/>
          <c:w val="0.48902537829721376"/>
          <c:h val="0.1478875723954427"/>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chart>
  <c:spPr>
    <a:noFill/>
    <a:ln>
      <a:noFill/>
    </a:ln>
    <a:effectLst/>
  </c:spPr>
  <c:txPr>
    <a:bodyPr/>
    <a:lstStyle/>
    <a:p>
      <a:pPr>
        <a:defRPr/>
      </a:pPr>
      <a:endParaRPr lang="de-DE"/>
    </a:p>
  </c:txPr>
  <c:externalData r:id="rId3">
    <c:autoUpdate val="0"/>
  </c:externalData>
  <c:userShapes r:id="rId4"/>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2738383183713242"/>
          <c:y val="0.21057258012005836"/>
          <c:w val="0.74666151844854767"/>
          <c:h val="0.54015486084686015"/>
        </c:manualLayout>
      </c:layout>
      <c:pie3DChart>
        <c:varyColors val="1"/>
        <c:ser>
          <c:idx val="0"/>
          <c:order val="0"/>
          <c:dPt>
            <c:idx val="0"/>
            <c:bubble3D val="0"/>
            <c:spPr>
              <a:solidFill>
                <a:schemeClr val="accent1">
                  <a:tint val="65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1-E9C5-4489-9E17-25509682AD3D}"/>
              </c:ext>
            </c:extLst>
          </c:dPt>
          <c:dPt>
            <c:idx val="1"/>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3-E9C5-4489-9E17-25509682AD3D}"/>
              </c:ext>
            </c:extLst>
          </c:dPt>
          <c:dPt>
            <c:idx val="2"/>
            <c:bubble3D val="0"/>
            <c:spPr>
              <a:solidFill>
                <a:schemeClr val="accent1">
                  <a:shade val="65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5-E9C5-4489-9E17-25509682AD3D}"/>
              </c:ext>
            </c:extLst>
          </c:dPt>
          <c:dPt>
            <c:idx val="3"/>
            <c:bubble3D val="0"/>
            <c:spPr>
              <a:solidFill>
                <a:schemeClr val="accent1">
                  <a:shade val="65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7-E9C5-4489-9E17-25509682AD3D}"/>
              </c:ext>
            </c:extLst>
          </c:dPt>
          <c:dLbls>
            <c:spPr>
              <a:noFill/>
              <a:ln>
                <a:noFill/>
              </a:ln>
              <a:effectLst/>
            </c:spPr>
            <c:txPr>
              <a:bodyPr rot="0" spcFirstLastPara="1" vertOverflow="ellipsis" vert="horz" wrap="square" lIns="38100" tIns="19050" rIns="38100" bIns="19050" anchor="ctr" anchorCtr="0">
                <a:spAutoFit/>
              </a:bodyPr>
              <a:lstStyle/>
              <a:p>
                <a:pPr algn="ctr">
                  <a:defRPr lang="en-US" sz="1197"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'Erholung Gesundheit'!$A$25:$A$27</c:f>
              <c:strCache>
                <c:ptCount val="3"/>
                <c:pt idx="0">
                  <c:v>Nein, wahrscheinlich nicht</c:v>
                </c:pt>
                <c:pt idx="1">
                  <c:v>Ja, wahrscheinlich</c:v>
                </c:pt>
                <c:pt idx="2">
                  <c:v>Weiß nicht</c:v>
                </c:pt>
              </c:strCache>
            </c:strRef>
          </c:cat>
          <c:val>
            <c:numRef>
              <c:f>'Erholung Gesundheit'!$B$25:$B$27</c:f>
              <c:numCache>
                <c:formatCode>0.0%</c:formatCode>
                <c:ptCount val="3"/>
                <c:pt idx="0">
                  <c:v>0.308</c:v>
                </c:pt>
                <c:pt idx="1">
                  <c:v>0.54</c:v>
                </c:pt>
                <c:pt idx="2">
                  <c:v>0.152</c:v>
                </c:pt>
              </c:numCache>
            </c:numRef>
          </c:val>
          <c:extLst>
            <c:ext xmlns:c16="http://schemas.microsoft.com/office/drawing/2014/chart" uri="{C3380CC4-5D6E-409C-BE32-E72D297353CC}">
              <c16:uniqueId val="{00000008-E9C5-4489-9E17-25509682AD3D}"/>
            </c:ext>
          </c:extLst>
        </c:ser>
        <c:dLbls>
          <c:showLegendKey val="0"/>
          <c:showVal val="0"/>
          <c:showCatName val="0"/>
          <c:showSerName val="0"/>
          <c:showPercent val="0"/>
          <c:showBubbleSize val="0"/>
          <c:showLeaderLines val="1"/>
        </c:dLbls>
      </c:pie3DChart>
      <c:spPr>
        <a:noFill/>
        <a:ln>
          <a:noFill/>
        </a:ln>
        <a:effectLst/>
      </c:spPr>
    </c:plotArea>
    <c:legend>
      <c:legendPos val="b"/>
      <c:layout>
        <c:manualLayout>
          <c:xMode val="edge"/>
          <c:yMode val="edge"/>
          <c:x val="6.3549420595630457E-2"/>
          <c:y val="0.80478357772522291"/>
          <c:w val="0.8635608202214653"/>
          <c:h val="7.7625164349986467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chart>
  <c:spPr>
    <a:noFill/>
    <a:ln>
      <a:noFill/>
    </a:ln>
    <a:effectLst/>
  </c:spPr>
  <c:txPr>
    <a:bodyPr/>
    <a:lstStyle/>
    <a:p>
      <a:pPr>
        <a:defRPr/>
      </a:pPr>
      <a:endParaRPr lang="de-DE"/>
    </a:p>
  </c:txPr>
  <c:externalData r:id="rId3">
    <c:autoUpdate val="0"/>
  </c:externalData>
  <c:userShapes r:id="rId4"/>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50474673254686475"/>
          <c:y val="4.2267063700731036E-2"/>
          <c:w val="0.47265440105239215"/>
          <c:h val="0.58937664041994764"/>
        </c:manualLayout>
      </c:layout>
      <c:barChart>
        <c:barDir val="bar"/>
        <c:grouping val="percentStacked"/>
        <c:varyColors val="0"/>
        <c:ser>
          <c:idx val="0"/>
          <c:order val="0"/>
          <c:tx>
            <c:strRef>
              <c:f>Erholung!$B$1</c:f>
              <c:strCache>
                <c:ptCount val="1"/>
                <c:pt idx="0">
                  <c:v>nie</c:v>
                </c:pt>
              </c:strCache>
            </c:strRef>
          </c:tx>
          <c:spPr>
            <a:solidFill>
              <a:schemeClr val="accent5">
                <a:tint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Erholung!$A$2</c:f>
              <c:strCache>
                <c:ptCount val="1"/>
                <c:pt idx="0">
                  <c:v>Wie häufig kommt es vor, dass Sie wegen der Arbeitsmenge keine Erholungspausen machen können?</c:v>
                </c:pt>
              </c:strCache>
            </c:strRef>
          </c:cat>
          <c:val>
            <c:numRef>
              <c:f>Erholung!$B$2</c:f>
              <c:numCache>
                <c:formatCode>0.0%</c:formatCode>
                <c:ptCount val="1"/>
                <c:pt idx="0">
                  <c:v>0.11600000000000001</c:v>
                </c:pt>
              </c:numCache>
            </c:numRef>
          </c:val>
          <c:extLst>
            <c:ext xmlns:c16="http://schemas.microsoft.com/office/drawing/2014/chart" uri="{C3380CC4-5D6E-409C-BE32-E72D297353CC}">
              <c16:uniqueId val="{00000000-D308-4D38-91AD-F8427C7A790D}"/>
            </c:ext>
          </c:extLst>
        </c:ser>
        <c:ser>
          <c:idx val="1"/>
          <c:order val="1"/>
          <c:tx>
            <c:strRef>
              <c:f>Erholung!$C$1</c:f>
              <c:strCache>
                <c:ptCount val="1"/>
                <c:pt idx="0">
                  <c:v>selten</c:v>
                </c:pt>
              </c:strCache>
            </c:strRef>
          </c:tx>
          <c:spPr>
            <a:solidFill>
              <a:schemeClr val="accent5">
                <a:tint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Erholung!$A$2</c:f>
              <c:strCache>
                <c:ptCount val="1"/>
                <c:pt idx="0">
                  <c:v>Wie häufig kommt es vor, dass Sie wegen der Arbeitsmenge keine Erholungspausen machen können?</c:v>
                </c:pt>
              </c:strCache>
            </c:strRef>
          </c:cat>
          <c:val>
            <c:numRef>
              <c:f>Erholung!$C$2</c:f>
              <c:numCache>
                <c:formatCode>0.0%</c:formatCode>
                <c:ptCount val="1"/>
                <c:pt idx="0">
                  <c:v>0.47599999999999998</c:v>
                </c:pt>
              </c:numCache>
            </c:numRef>
          </c:val>
          <c:extLst>
            <c:ext xmlns:c16="http://schemas.microsoft.com/office/drawing/2014/chart" uri="{C3380CC4-5D6E-409C-BE32-E72D297353CC}">
              <c16:uniqueId val="{00000001-D308-4D38-91AD-F8427C7A790D}"/>
            </c:ext>
          </c:extLst>
        </c:ser>
        <c:ser>
          <c:idx val="2"/>
          <c:order val="2"/>
          <c:tx>
            <c:strRef>
              <c:f>Erholung!$D$1</c:f>
              <c:strCache>
                <c:ptCount val="1"/>
                <c:pt idx="0">
                  <c:v>oft</c:v>
                </c:pt>
              </c:strCache>
            </c:strRef>
          </c:tx>
          <c:spPr>
            <a:solidFill>
              <a:schemeClr val="accent5">
                <a:shade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Erholung!$A$2</c:f>
              <c:strCache>
                <c:ptCount val="1"/>
                <c:pt idx="0">
                  <c:v>Wie häufig kommt es vor, dass Sie wegen der Arbeitsmenge keine Erholungspausen machen können?</c:v>
                </c:pt>
              </c:strCache>
            </c:strRef>
          </c:cat>
          <c:val>
            <c:numRef>
              <c:f>Erholung!$D$2</c:f>
              <c:numCache>
                <c:formatCode>0.0%</c:formatCode>
                <c:ptCount val="1"/>
                <c:pt idx="0">
                  <c:v>0.33200000000000002</c:v>
                </c:pt>
              </c:numCache>
            </c:numRef>
          </c:val>
          <c:extLst>
            <c:ext xmlns:c16="http://schemas.microsoft.com/office/drawing/2014/chart" uri="{C3380CC4-5D6E-409C-BE32-E72D297353CC}">
              <c16:uniqueId val="{00000002-D308-4D38-91AD-F8427C7A790D}"/>
            </c:ext>
          </c:extLst>
        </c:ser>
        <c:ser>
          <c:idx val="3"/>
          <c:order val="3"/>
          <c:tx>
            <c:strRef>
              <c:f>Erholung!$E$1</c:f>
              <c:strCache>
                <c:ptCount val="1"/>
                <c:pt idx="0">
                  <c:v>sehr häufig</c:v>
                </c:pt>
              </c:strCache>
            </c:strRef>
          </c:tx>
          <c:spPr>
            <a:solidFill>
              <a:schemeClr val="accent5">
                <a:shade val="58000"/>
              </a:schemeClr>
            </a:solidFill>
            <a:ln>
              <a:noFill/>
            </a:ln>
            <a:effectLst/>
          </c:spPr>
          <c:invertIfNegative val="0"/>
          <c:dLbls>
            <c:dLbl>
              <c:idx val="0"/>
              <c:layout>
                <c:manualLayout>
                  <c:x val="2.4645717806531116E-3"/>
                  <c:y val="-0.1530593561587386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308-4D38-91AD-F8427C7A790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Erholung!$A$2</c:f>
              <c:strCache>
                <c:ptCount val="1"/>
                <c:pt idx="0">
                  <c:v>Wie häufig kommt es vor, dass Sie wegen der Arbeitsmenge keine Erholungspausen machen können?</c:v>
                </c:pt>
              </c:strCache>
            </c:strRef>
          </c:cat>
          <c:val>
            <c:numRef>
              <c:f>Erholung!$E$2</c:f>
              <c:numCache>
                <c:formatCode>0.0%</c:formatCode>
                <c:ptCount val="1"/>
                <c:pt idx="0">
                  <c:v>7.5999999999999998E-2</c:v>
                </c:pt>
              </c:numCache>
            </c:numRef>
          </c:val>
          <c:extLst>
            <c:ext xmlns:c16="http://schemas.microsoft.com/office/drawing/2014/chart" uri="{C3380CC4-5D6E-409C-BE32-E72D297353CC}">
              <c16:uniqueId val="{00000003-D308-4D38-91AD-F8427C7A790D}"/>
            </c:ext>
          </c:extLst>
        </c:ser>
        <c:dLbls>
          <c:showLegendKey val="0"/>
          <c:showVal val="0"/>
          <c:showCatName val="0"/>
          <c:showSerName val="0"/>
          <c:showPercent val="0"/>
          <c:showBubbleSize val="0"/>
        </c:dLbls>
        <c:gapWidth val="150"/>
        <c:overlap val="100"/>
        <c:axId val="880706472"/>
        <c:axId val="880705392"/>
      </c:barChart>
      <c:catAx>
        <c:axId val="880706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880705392"/>
        <c:crosses val="autoZero"/>
        <c:auto val="1"/>
        <c:lblAlgn val="ctr"/>
        <c:lblOffset val="100"/>
        <c:noMultiLvlLbl val="0"/>
      </c:catAx>
      <c:valAx>
        <c:axId val="880705392"/>
        <c:scaling>
          <c:orientation val="minMax"/>
        </c:scaling>
        <c:delete val="1"/>
        <c:axPos val="b"/>
        <c:numFmt formatCode="0%" sourceLinked="1"/>
        <c:majorTickMark val="none"/>
        <c:minorTickMark val="none"/>
        <c:tickLblPos val="nextTo"/>
        <c:crossAx val="880706472"/>
        <c:crosses val="autoZero"/>
        <c:crossBetween val="between"/>
      </c:valAx>
      <c:spPr>
        <a:noFill/>
        <a:ln>
          <a:noFill/>
        </a:ln>
        <a:effectLst/>
      </c:spPr>
    </c:plotArea>
    <c:legend>
      <c:legendPos val="b"/>
      <c:layout>
        <c:manualLayout>
          <c:xMode val="edge"/>
          <c:yMode val="edge"/>
          <c:x val="0.26534550094362047"/>
          <c:y val="0.72007436570428685"/>
          <c:w val="0.48902537829721376"/>
          <c:h val="0.1668907785350918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chart>
  <c:spPr>
    <a:noFill/>
    <a:ln>
      <a:noFill/>
    </a:ln>
    <a:effectLst/>
  </c:spPr>
  <c:txPr>
    <a:bodyPr/>
    <a:lstStyle/>
    <a:p>
      <a:pPr>
        <a:defRPr/>
      </a:pPr>
      <a:endParaRPr lang="de-DE"/>
    </a:p>
  </c:txPr>
  <c:externalData r:id="rId3">
    <c:autoUpdate val="0"/>
  </c:externalData>
  <c:userShapes r:id="rId4"/>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50474673254686475"/>
          <c:y val="4.2267063700731036E-2"/>
          <c:w val="0.47265440105239215"/>
          <c:h val="0.59403054203130423"/>
        </c:manualLayout>
      </c:layout>
      <c:barChart>
        <c:barDir val="bar"/>
        <c:grouping val="percentStacked"/>
        <c:varyColors val="0"/>
        <c:ser>
          <c:idx val="0"/>
          <c:order val="0"/>
          <c:tx>
            <c:strRef>
              <c:f>'Erholung Gesundheit'!$B$60</c:f>
              <c:strCache>
                <c:ptCount val="1"/>
                <c:pt idx="0">
                  <c:v>nie</c:v>
                </c:pt>
              </c:strCache>
            </c:strRef>
          </c:tx>
          <c:spPr>
            <a:solidFill>
              <a:schemeClr val="accent1">
                <a:tint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'Erholung Gesundheit'!$A$61</c:f>
              <c:strCache>
                <c:ptCount val="1"/>
                <c:pt idx="0">
                  <c:v>Wie häufig kommt es vor, dass Sie arbeiten, obwohl Sie krank sind?</c:v>
                </c:pt>
              </c:strCache>
            </c:strRef>
          </c:cat>
          <c:val>
            <c:numRef>
              <c:f>'Erholung Gesundheit'!$B$61</c:f>
              <c:numCache>
                <c:formatCode>0.0%</c:formatCode>
                <c:ptCount val="1"/>
                <c:pt idx="0">
                  <c:v>0.14399999999999999</c:v>
                </c:pt>
              </c:numCache>
            </c:numRef>
          </c:val>
          <c:extLst>
            <c:ext xmlns:c16="http://schemas.microsoft.com/office/drawing/2014/chart" uri="{C3380CC4-5D6E-409C-BE32-E72D297353CC}">
              <c16:uniqueId val="{00000000-52AE-4698-A4BD-114D5E22A333}"/>
            </c:ext>
          </c:extLst>
        </c:ser>
        <c:ser>
          <c:idx val="1"/>
          <c:order val="1"/>
          <c:tx>
            <c:strRef>
              <c:f>'Erholung Gesundheit'!$C$60</c:f>
              <c:strCache>
                <c:ptCount val="1"/>
                <c:pt idx="0">
                  <c:v>selten</c:v>
                </c:pt>
              </c:strCache>
            </c:strRef>
          </c:tx>
          <c:spPr>
            <a:solidFill>
              <a:schemeClr val="accent1">
                <a:tint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'Erholung Gesundheit'!$A$61</c:f>
              <c:strCache>
                <c:ptCount val="1"/>
                <c:pt idx="0">
                  <c:v>Wie häufig kommt es vor, dass Sie arbeiten, obwohl Sie krank sind?</c:v>
                </c:pt>
              </c:strCache>
            </c:strRef>
          </c:cat>
          <c:val>
            <c:numRef>
              <c:f>'Erholung Gesundheit'!$C$61</c:f>
              <c:numCache>
                <c:formatCode>0.0%</c:formatCode>
                <c:ptCount val="1"/>
                <c:pt idx="0">
                  <c:v>0.46800000000000003</c:v>
                </c:pt>
              </c:numCache>
            </c:numRef>
          </c:val>
          <c:extLst>
            <c:ext xmlns:c16="http://schemas.microsoft.com/office/drawing/2014/chart" uri="{C3380CC4-5D6E-409C-BE32-E72D297353CC}">
              <c16:uniqueId val="{00000001-52AE-4698-A4BD-114D5E22A333}"/>
            </c:ext>
          </c:extLst>
        </c:ser>
        <c:ser>
          <c:idx val="2"/>
          <c:order val="2"/>
          <c:tx>
            <c:strRef>
              <c:f>'Erholung Gesundheit'!$D$60</c:f>
              <c:strCache>
                <c:ptCount val="1"/>
                <c:pt idx="0">
                  <c:v>oft</c:v>
                </c:pt>
              </c:strCache>
            </c:strRef>
          </c:tx>
          <c:spPr>
            <a:solidFill>
              <a:schemeClr val="accent1">
                <a:shade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'Erholung Gesundheit'!$A$61</c:f>
              <c:strCache>
                <c:ptCount val="1"/>
                <c:pt idx="0">
                  <c:v>Wie häufig kommt es vor, dass Sie arbeiten, obwohl Sie krank sind?</c:v>
                </c:pt>
              </c:strCache>
            </c:strRef>
          </c:cat>
          <c:val>
            <c:numRef>
              <c:f>'Erholung Gesundheit'!$D$61</c:f>
              <c:numCache>
                <c:formatCode>0.0%</c:formatCode>
                <c:ptCount val="1"/>
                <c:pt idx="0">
                  <c:v>0.28399999999999997</c:v>
                </c:pt>
              </c:numCache>
            </c:numRef>
          </c:val>
          <c:extLst>
            <c:ext xmlns:c16="http://schemas.microsoft.com/office/drawing/2014/chart" uri="{C3380CC4-5D6E-409C-BE32-E72D297353CC}">
              <c16:uniqueId val="{00000002-52AE-4698-A4BD-114D5E22A333}"/>
            </c:ext>
          </c:extLst>
        </c:ser>
        <c:ser>
          <c:idx val="3"/>
          <c:order val="3"/>
          <c:tx>
            <c:strRef>
              <c:f>'Erholung Gesundheit'!$E$60</c:f>
              <c:strCache>
                <c:ptCount val="1"/>
                <c:pt idx="0">
                  <c:v>sehr häufig</c:v>
                </c:pt>
              </c:strCache>
            </c:strRef>
          </c:tx>
          <c:spPr>
            <a:solidFill>
              <a:schemeClr val="accent1">
                <a:shade val="58000"/>
              </a:schemeClr>
            </a:solidFill>
            <a:ln>
              <a:noFill/>
            </a:ln>
            <a:effectLst/>
          </c:spPr>
          <c:invertIfNegative val="0"/>
          <c:dLbls>
            <c:dLbl>
              <c:idx val="0"/>
              <c:layout>
                <c:manualLayout>
                  <c:x val="0"/>
                  <c:y val="-0.1970096200085540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5A9-44A6-8585-407FFE04EB5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'Erholung Gesundheit'!$A$61</c:f>
              <c:strCache>
                <c:ptCount val="1"/>
                <c:pt idx="0">
                  <c:v>Wie häufig kommt es vor, dass Sie arbeiten, obwohl Sie krank sind?</c:v>
                </c:pt>
              </c:strCache>
            </c:strRef>
          </c:cat>
          <c:val>
            <c:numRef>
              <c:f>'Erholung Gesundheit'!$E$61</c:f>
              <c:numCache>
                <c:formatCode>0.0%</c:formatCode>
                <c:ptCount val="1"/>
                <c:pt idx="0">
                  <c:v>0.104</c:v>
                </c:pt>
              </c:numCache>
            </c:numRef>
          </c:val>
          <c:extLst>
            <c:ext xmlns:c16="http://schemas.microsoft.com/office/drawing/2014/chart" uri="{C3380CC4-5D6E-409C-BE32-E72D297353CC}">
              <c16:uniqueId val="{00000003-52AE-4698-A4BD-114D5E22A333}"/>
            </c:ext>
          </c:extLst>
        </c:ser>
        <c:dLbls>
          <c:showLegendKey val="0"/>
          <c:showVal val="0"/>
          <c:showCatName val="0"/>
          <c:showSerName val="0"/>
          <c:showPercent val="0"/>
          <c:showBubbleSize val="0"/>
        </c:dLbls>
        <c:gapWidth val="150"/>
        <c:overlap val="100"/>
        <c:axId val="880706472"/>
        <c:axId val="880705392"/>
      </c:barChart>
      <c:catAx>
        <c:axId val="880706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880705392"/>
        <c:crosses val="autoZero"/>
        <c:auto val="1"/>
        <c:lblAlgn val="ctr"/>
        <c:lblOffset val="100"/>
        <c:noMultiLvlLbl val="0"/>
      </c:catAx>
      <c:valAx>
        <c:axId val="880705392"/>
        <c:scaling>
          <c:orientation val="minMax"/>
        </c:scaling>
        <c:delete val="1"/>
        <c:axPos val="b"/>
        <c:numFmt formatCode="0%" sourceLinked="1"/>
        <c:majorTickMark val="none"/>
        <c:minorTickMark val="none"/>
        <c:tickLblPos val="nextTo"/>
        <c:crossAx val="880706472"/>
        <c:crosses val="autoZero"/>
        <c:crossBetween val="between"/>
      </c:valAx>
      <c:spPr>
        <a:noFill/>
        <a:ln>
          <a:noFill/>
        </a:ln>
        <a:effectLst/>
      </c:spPr>
    </c:plotArea>
    <c:legend>
      <c:legendPos val="b"/>
      <c:layout>
        <c:manualLayout>
          <c:xMode val="edge"/>
          <c:yMode val="edge"/>
          <c:x val="0.26215232158120627"/>
          <c:y val="0.65900493521286563"/>
          <c:w val="0.43859868975264032"/>
          <c:h val="0.14398544477858025"/>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chart>
  <c:spPr>
    <a:noFill/>
    <a:ln>
      <a:noFill/>
    </a:ln>
    <a:effectLst/>
  </c:spPr>
  <c:txPr>
    <a:bodyPr/>
    <a:lstStyle/>
    <a:p>
      <a:pPr>
        <a:defRPr/>
      </a:pPr>
      <a:endParaRPr lang="de-DE"/>
    </a:p>
  </c:txPr>
  <c:externalData r:id="rId3">
    <c:autoUpdate val="0"/>
  </c:externalData>
  <c:userShapes r:id="rId4"/>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Tabelle1!$A$2:$A$8</cx:f>
        <cx:lvl ptCount="7">
          <cx:pt idx="0">0 - 10 WS</cx:pt>
          <cx:pt idx="1">11 - 20 WS</cx:pt>
          <cx:pt idx="2">21 - 30 WS</cx:pt>
          <cx:pt idx="3">31 - 40 WS</cx:pt>
          <cx:pt idx="4">41 - 50 WS</cx:pt>
          <cx:pt idx="5">51 - 60 WS</cx:pt>
          <cx:pt idx="6">61 und mehr WS</cx:pt>
        </cx:lvl>
      </cx:strDim>
      <cx:numDim type="val">
        <cx:f>Tabelle1!$B$2:$B$8</cx:f>
        <cx:lvl ptCount="7" formatCode="0,0%">
          <cx:pt idx="0">0.048000000000000001</cx:pt>
          <cx:pt idx="1">0.128</cx:pt>
          <cx:pt idx="2">0.23799999999999999</cx:pt>
          <cx:pt idx="3">0.29499999999999998</cx:pt>
          <cx:pt idx="4">0.19800000000000001</cx:pt>
          <cx:pt idx="5">0.062</cx:pt>
          <cx:pt idx="6">0.031</cx:pt>
        </cx:lvl>
      </cx:numDim>
    </cx:data>
  </cx:chartData>
  <cx:chart>
    <cx:plotArea>
      <cx:plotAreaRegion>
        <cx:series layoutId="funnel" uniqueId="{978EB501-811B-409F-BC91-3F02B8AB9106}">
          <cx:tx>
            <cx:txData>
              <cx:f>Tabelle1!$B$1</cx:f>
              <cx:v>Datenreihe1</cx:v>
            </cx:txData>
          </cx:tx>
          <cx:dataLabels>
            <cx:txPr>
              <a:bodyPr spcFirstLastPara="1" vertOverflow="ellipsis" horzOverflow="overflow" wrap="square" lIns="0" tIns="0" rIns="0" bIns="0" anchor="ctr" anchorCtr="1"/>
              <a:lstStyle/>
              <a:p>
                <a:pPr algn="ctr" rtl="0">
                  <a:defRPr sz="1600">
                    <a:solidFill>
                      <a:schemeClr val="bg1"/>
                    </a:solidFill>
                  </a:defRPr>
                </a:pPr>
                <a:endParaRPr lang="de-DE" sz="1600" b="0" i="0" u="none" strike="noStrike" baseline="0">
                  <a:solidFill>
                    <a:schemeClr val="bg1"/>
                  </a:solidFill>
                  <a:latin typeface="Calibri"/>
                </a:endParaRPr>
              </a:p>
            </cx:txPr>
            <cx:visibility seriesName="0" categoryName="0" value="1"/>
          </cx:dataLabels>
          <cx:dataId val="0"/>
        </cx:series>
      </cx:plotAreaRegion>
      <cx:axis id="0">
        <cx:catScaling gapWidth="0.0599999987"/>
        <cx:tickLabels/>
        <cx:txPr>
          <a:bodyPr spcFirstLastPara="1" vertOverflow="ellipsis" horzOverflow="overflow" wrap="square" lIns="0" tIns="0" rIns="0" bIns="0" anchor="ctr" anchorCtr="1"/>
          <a:lstStyle/>
          <a:p>
            <a:pPr algn="ctr" rtl="0">
              <a:defRPr sz="1400"/>
            </a:pPr>
            <a:endParaRPr lang="de-DE" sz="1400" b="0" i="0" u="none" strike="noStrike" baseline="0">
              <a:solidFill>
                <a:prstClr val="black">
                  <a:lumMod val="65000"/>
                  <a:lumOff val="35000"/>
                </a:prstClr>
              </a:solidFill>
              <a:latin typeface="Calibri"/>
            </a:endParaRPr>
          </a:p>
        </cx:txPr>
      </cx:axis>
    </cx:plotArea>
  </cx:chart>
</cx:chartSpace>
</file>

<file path=ppt/charts/chartEx2.xml><?xml version="1.0" encoding="utf-8"?>
<cx:chartSpace xmlns:a="http://schemas.openxmlformats.org/drawingml/2006/main" xmlns:r="http://schemas.openxmlformats.org/officeDocument/2006/relationships" xmlns:cx="http://schemas.microsoft.com/office/drawing/2014/chartex">
  <cx:chartData>
    <cx:data id="0">
      <cx:strDim type="cat">
        <cx:f>[Häufigkeiten_Arbeitszeit.xlsx]Sheet1!$J$162:$J$167</cx:f>
        <cx:lvl ptCount="6">
          <cx:pt idx="0">0 - 20 WS</cx:pt>
          <cx:pt idx="1">21 - 30 WS</cx:pt>
          <cx:pt idx="2">31 - 40 WS</cx:pt>
          <cx:pt idx="3">41 - 50 WS</cx:pt>
          <cx:pt idx="4">51 - 60 WS</cx:pt>
          <cx:pt idx="5">61 und mehr WS</cx:pt>
        </cx:lvl>
      </cx:strDim>
      <cx:numDim type="val">
        <cx:f>[Häufigkeiten_Arbeitszeit.xlsx]Sheet1!$K$162:$K$167</cx:f>
        <cx:lvl ptCount="6" formatCode="0,0%">
          <cx:pt idx="0">0.044999999999999998</cx:pt>
          <cx:pt idx="1">0.14000000000000001</cx:pt>
          <cx:pt idx="2">0.33800000000000002</cx:pt>
          <cx:pt idx="3">0.28399999999999997</cx:pt>
          <cx:pt idx="4">0.10199999999999999</cx:pt>
          <cx:pt idx="5">0.090999999999999998</cx:pt>
        </cx:lvl>
      </cx:numDim>
    </cx:data>
  </cx:chartData>
  <cx:chart>
    <cx:plotArea>
      <cx:plotAreaRegion>
        <cx:series layoutId="funnel" uniqueId="{7EDCFFE0-D9F3-4339-B59B-6865400A2DE4}">
          <cx:dataLabels>
            <cx:txPr>
              <a:bodyPr spcFirstLastPara="1" vertOverflow="ellipsis" horzOverflow="overflow" wrap="square" lIns="0" tIns="0" rIns="0" bIns="0" anchor="ctr" anchorCtr="1"/>
              <a:lstStyle/>
              <a:p>
                <a:pPr algn="ctr" rtl="0">
                  <a:defRPr sz="1600">
                    <a:solidFill>
                      <a:schemeClr val="tx1"/>
                    </a:solidFill>
                  </a:defRPr>
                </a:pPr>
                <a:endParaRPr lang="de-DE" sz="1600" b="0" i="0" u="none" strike="noStrike" baseline="0">
                  <a:solidFill>
                    <a:schemeClr val="tx1"/>
                  </a:solidFill>
                  <a:latin typeface="Calibri"/>
                </a:endParaRPr>
              </a:p>
            </cx:txPr>
            <cx:visibility seriesName="0" categoryName="0" value="1"/>
          </cx:dataLabels>
          <cx:dataId val="0"/>
        </cx:series>
      </cx:plotAreaRegion>
      <cx:axis id="0">
        <cx:catScaling gapWidth="0.0599999987"/>
        <cx:tickLabels/>
        <cx:txPr>
          <a:bodyPr spcFirstLastPara="1" vertOverflow="ellipsis" horzOverflow="overflow" wrap="square" lIns="0" tIns="0" rIns="0" bIns="0" anchor="ctr" anchorCtr="1"/>
          <a:lstStyle/>
          <a:p>
            <a:pPr algn="ctr" rtl="0">
              <a:defRPr sz="1400"/>
            </a:pPr>
            <a:endParaRPr lang="de-DE" sz="1400" b="0" i="0" u="none" strike="noStrike" baseline="0">
              <a:solidFill>
                <a:prstClr val="black">
                  <a:lumMod val="65000"/>
                  <a:lumOff val="35000"/>
                </a:prstClr>
              </a:solidFill>
              <a:latin typeface="Calibri"/>
            </a:endParaRPr>
          </a:p>
        </cx:txPr>
      </cx:axis>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Reversed" id="21">
  <a:schemeClr val="accent1"/>
</cs:colorStyle>
</file>

<file path=ppt/charts/colors3.xml><?xml version="1.0" encoding="utf-8"?>
<cs:colorStyle xmlns:cs="http://schemas.microsoft.com/office/drawing/2012/chartStyle" xmlns:a="http://schemas.openxmlformats.org/drawingml/2006/main" meth="withinLinearReversed" id="21">
  <a:schemeClr val="accent1"/>
</cs:colorStyle>
</file>

<file path=ppt/charts/colors4.xml><?xml version="1.0" encoding="utf-8"?>
<cs:colorStyle xmlns:cs="http://schemas.microsoft.com/office/drawing/2012/chartStyle" xmlns:a="http://schemas.openxmlformats.org/drawingml/2006/main" meth="withinLinearReversed" id="21">
  <a:schemeClr val="accent1"/>
</cs:colorStyle>
</file>

<file path=ppt/charts/colors5.xml><?xml version="1.0" encoding="utf-8"?>
<cs:colorStyle xmlns:cs="http://schemas.microsoft.com/office/drawing/2012/chartStyle" xmlns:a="http://schemas.openxmlformats.org/drawingml/2006/main" meth="withinLinearReversed" id="21">
  <a:schemeClr val="accent1"/>
</cs:colorStyle>
</file>

<file path=ppt/charts/colors6.xml><?xml version="1.0" encoding="utf-8"?>
<cs:colorStyle xmlns:cs="http://schemas.microsoft.com/office/drawing/2012/chartStyle" xmlns:a="http://schemas.openxmlformats.org/drawingml/2006/main" meth="withinLinearReversed" id="21">
  <a:schemeClr val="accent1"/>
</cs:colorStyle>
</file>

<file path=ppt/charts/colors7.xml><?xml version="1.0" encoding="utf-8"?>
<cs:colorStyle xmlns:cs="http://schemas.microsoft.com/office/drawing/2012/chartStyle" xmlns:a="http://schemas.openxmlformats.org/drawingml/2006/main" meth="withinLinearReversed" id="21">
  <a:schemeClr val="accent1"/>
</cs:colorStyle>
</file>

<file path=ppt/charts/colors8.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withinLinearReversed" id="22">
  <a:schemeClr val="accent2"/>
</cs:colorStyle>
</file>

<file path=ppt/charts/colors10.xml><?xml version="1.0" encoding="utf-8"?>
<cs:colorStyle xmlns:cs="http://schemas.microsoft.com/office/drawing/2012/chartStyle" xmlns:a="http://schemas.openxmlformats.org/drawingml/2006/main" meth="withinLinearReversed" id="22">
  <a:schemeClr val="accent2"/>
</cs:colorStyle>
</file>

<file path=ppt/charts/colors11.xml><?xml version="1.0" encoding="utf-8"?>
<cs:colorStyle xmlns:cs="http://schemas.microsoft.com/office/drawing/2012/chartStyle" xmlns:a="http://schemas.openxmlformats.org/drawingml/2006/main" meth="withinLinearReversed" id="22">
  <a:schemeClr val="accent2"/>
</cs:colorStyle>
</file>

<file path=ppt/charts/colors12.xml><?xml version="1.0" encoding="utf-8"?>
<cs:colorStyle xmlns:cs="http://schemas.microsoft.com/office/drawing/2012/chartStyle" xmlns:a="http://schemas.openxmlformats.org/drawingml/2006/main" meth="withinLinearReversed" id="22">
  <a:schemeClr val="accent2"/>
</cs:colorStyle>
</file>

<file path=ppt/charts/colors13.xml><?xml version="1.0" encoding="utf-8"?>
<cs:colorStyle xmlns:cs="http://schemas.microsoft.com/office/drawing/2012/chartStyle" xmlns:a="http://schemas.openxmlformats.org/drawingml/2006/main" meth="withinLinearReversed" id="25">
  <a:schemeClr val="accent5"/>
</cs:colorStyle>
</file>

<file path=ppt/charts/colors14.xml><?xml version="1.0" encoding="utf-8"?>
<cs:colorStyle xmlns:cs="http://schemas.microsoft.com/office/drawing/2012/chartStyle" xmlns:a="http://schemas.openxmlformats.org/drawingml/2006/main" meth="withinLinearReversed" id="25">
  <a:schemeClr val="accent5"/>
</cs:colorStyle>
</file>

<file path=ppt/charts/colors15.xml><?xml version="1.0" encoding="utf-8"?>
<cs:colorStyle xmlns:cs="http://schemas.microsoft.com/office/drawing/2012/chartStyle" xmlns:a="http://schemas.openxmlformats.org/drawingml/2006/main" meth="withinLinearReversed" id="25">
  <a:schemeClr val="accent5"/>
</cs:colorStyle>
</file>

<file path=ppt/charts/colors16.xml><?xml version="1.0" encoding="utf-8"?>
<cs:colorStyle xmlns:cs="http://schemas.microsoft.com/office/drawing/2012/chartStyle" xmlns:a="http://schemas.openxmlformats.org/drawingml/2006/main" meth="withinLinearReversed" id="25">
  <a:schemeClr val="accent5"/>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9.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withinLinearReversed" id="21">
  <a:schemeClr val="accent1"/>
</cs:colorStyle>
</file>

<file path=ppt/charts/colors33.xml><?xml version="1.0" encoding="utf-8"?>
<cs:colorStyle xmlns:cs="http://schemas.microsoft.com/office/drawing/2012/chartStyle" xmlns:a="http://schemas.openxmlformats.org/drawingml/2006/main" meth="withinLinearReversed" id="21">
  <a:schemeClr val="accent1"/>
</cs:colorStyle>
</file>

<file path=ppt/charts/colors34.xml><?xml version="1.0" encoding="utf-8"?>
<cs:colorStyle xmlns:cs="http://schemas.microsoft.com/office/drawing/2012/chartStyle" xmlns:a="http://schemas.openxmlformats.org/drawingml/2006/main" meth="withinLinearReversed" id="21">
  <a:schemeClr val="accent1"/>
</cs:colorStyle>
</file>

<file path=ppt/charts/colors35.xml><?xml version="1.0" encoding="utf-8"?>
<cs:colorStyle xmlns:cs="http://schemas.microsoft.com/office/drawing/2012/chartStyle" xmlns:a="http://schemas.openxmlformats.org/drawingml/2006/main" meth="withinLinearReversed" id="21">
  <a:schemeClr val="accent1"/>
</cs:colorStyle>
</file>

<file path=ppt/charts/colors36.xml><?xml version="1.0" encoding="utf-8"?>
<cs:colorStyle xmlns:cs="http://schemas.microsoft.com/office/drawing/2012/chartStyle" xmlns:a="http://schemas.openxmlformats.org/drawingml/2006/main" meth="withinLinearReversed" id="21">
  <a:schemeClr val="accent1"/>
</cs:colorStyle>
</file>

<file path=ppt/charts/colors37.xml><?xml version="1.0" encoding="utf-8"?>
<cs:colorStyle xmlns:cs="http://schemas.microsoft.com/office/drawing/2012/chartStyle" xmlns:a="http://schemas.openxmlformats.org/drawingml/2006/main" meth="withinLinearReversed" id="21">
  <a:schemeClr val="accent1"/>
</cs:colorStyle>
</file>

<file path=ppt/charts/colors38.xml><?xml version="1.0" encoding="utf-8"?>
<cs:colorStyle xmlns:cs="http://schemas.microsoft.com/office/drawing/2012/chartStyle" xmlns:a="http://schemas.openxmlformats.org/drawingml/2006/main" meth="withinLinearReversed" id="21">
  <a:schemeClr val="accent1"/>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withinLinearReversed" id="21">
  <a:schemeClr val="accent1"/>
</cs:colorStyle>
</file>

<file path=ppt/charts/colors41.xml><?xml version="1.0" encoding="utf-8"?>
<cs:colorStyle xmlns:cs="http://schemas.microsoft.com/office/drawing/2012/chartStyle" xmlns:a="http://schemas.openxmlformats.org/drawingml/2006/main" meth="withinLinearReversed" id="21">
  <a:schemeClr val="accent1"/>
</cs:colorStyle>
</file>

<file path=ppt/charts/colors42.xml><?xml version="1.0" encoding="utf-8"?>
<cs:colorStyle xmlns:cs="http://schemas.microsoft.com/office/drawing/2012/chartStyle" xmlns:a="http://schemas.openxmlformats.org/drawingml/2006/main" meth="withinLinearReversed" id="21">
  <a:schemeClr val="accent1"/>
</cs:colorStyle>
</file>

<file path=ppt/charts/colors43.xml><?xml version="1.0" encoding="utf-8"?>
<cs:colorStyle xmlns:cs="http://schemas.microsoft.com/office/drawing/2012/chartStyle" xmlns:a="http://schemas.openxmlformats.org/drawingml/2006/main" meth="withinLinearReversed" id="25">
  <a:schemeClr val="accent5"/>
</cs:colorStyle>
</file>

<file path=ppt/charts/colors44.xml><?xml version="1.0" encoding="utf-8"?>
<cs:colorStyle xmlns:cs="http://schemas.microsoft.com/office/drawing/2012/chartStyle" xmlns:a="http://schemas.openxmlformats.org/drawingml/2006/main" meth="withinLinearReversed" id="21">
  <a:schemeClr val="accent1"/>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419">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8.xml><?xml version="1.0" encoding="utf-8"?>
<cs:chartStyle xmlns:cs="http://schemas.microsoft.com/office/drawing/2012/chartStyle" xmlns:a="http://schemas.openxmlformats.org/drawingml/2006/main" id="419">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F9A5947-E95F-41A9-80D0-2803D3539E70}" type="doc">
      <dgm:prSet loTypeId="urn:microsoft.com/office/officeart/2005/8/layout/hierarchy1" loCatId="hierarchy" qsTypeId="urn:microsoft.com/office/officeart/2005/8/quickstyle/simple3" qsCatId="simple" csTypeId="urn:microsoft.com/office/officeart/2005/8/colors/accent1_2" csCatId="accent1"/>
      <dgm:spPr/>
      <dgm:t>
        <a:bodyPr/>
        <a:lstStyle/>
        <a:p>
          <a:endParaRPr lang="en-US"/>
        </a:p>
      </dgm:t>
    </dgm:pt>
    <dgm:pt modelId="{6046E9DD-6A7F-455D-88ED-75702BBBDE09}">
      <dgm:prSet/>
      <dgm:spPr/>
      <dgm:t>
        <a:bodyPr/>
        <a:lstStyle/>
        <a:p>
          <a:pPr algn="ctr"/>
          <a:r>
            <a:rPr lang="de-DE"/>
            <a:t>Ressourcen</a:t>
          </a:r>
          <a:endParaRPr lang="en-US"/>
        </a:p>
      </dgm:t>
    </dgm:pt>
    <dgm:pt modelId="{AE127910-47DC-48CB-8EBA-C12A56785F57}" type="parTrans" cxnId="{80F3E129-B04C-402D-8E6C-5919AFE65727}">
      <dgm:prSet/>
      <dgm:spPr/>
      <dgm:t>
        <a:bodyPr/>
        <a:lstStyle/>
        <a:p>
          <a:pPr algn="ctr"/>
          <a:endParaRPr lang="en-US"/>
        </a:p>
      </dgm:t>
    </dgm:pt>
    <dgm:pt modelId="{1268F5D8-4068-46AC-90D6-5274848DC94A}" type="sibTrans" cxnId="{80F3E129-B04C-402D-8E6C-5919AFE65727}">
      <dgm:prSet/>
      <dgm:spPr/>
      <dgm:t>
        <a:bodyPr/>
        <a:lstStyle/>
        <a:p>
          <a:pPr algn="ctr"/>
          <a:endParaRPr lang="en-US"/>
        </a:p>
      </dgm:t>
    </dgm:pt>
    <dgm:pt modelId="{D7636A9C-C45E-4C1F-8350-A0B70E002662}">
      <dgm:prSet/>
      <dgm:spPr/>
      <dgm:t>
        <a:bodyPr/>
        <a:lstStyle/>
        <a:p>
          <a:pPr algn="ctr"/>
          <a:r>
            <a:rPr lang="de-DE"/>
            <a:t>Belastungen </a:t>
          </a:r>
          <a:endParaRPr lang="en-US"/>
        </a:p>
      </dgm:t>
    </dgm:pt>
    <dgm:pt modelId="{07DC581C-1E0C-4BE6-AA84-E88535665BFC}" type="parTrans" cxnId="{A5F65169-1A09-406D-BFBB-09984DCA0DD8}">
      <dgm:prSet/>
      <dgm:spPr/>
      <dgm:t>
        <a:bodyPr/>
        <a:lstStyle/>
        <a:p>
          <a:pPr algn="ctr"/>
          <a:endParaRPr lang="en-US"/>
        </a:p>
      </dgm:t>
    </dgm:pt>
    <dgm:pt modelId="{C4A781CF-6978-4C52-A12E-ED4E34555F9C}" type="sibTrans" cxnId="{A5F65169-1A09-406D-BFBB-09984DCA0DD8}">
      <dgm:prSet/>
      <dgm:spPr/>
      <dgm:t>
        <a:bodyPr/>
        <a:lstStyle/>
        <a:p>
          <a:pPr algn="ctr"/>
          <a:endParaRPr lang="en-US"/>
        </a:p>
      </dgm:t>
    </dgm:pt>
    <dgm:pt modelId="{0F769B09-C6EC-417A-857A-EF23C3647FF6}">
      <dgm:prSet/>
      <dgm:spPr/>
      <dgm:t>
        <a:bodyPr/>
        <a:lstStyle/>
        <a:p>
          <a:pPr algn="ctr"/>
          <a:r>
            <a:rPr lang="de-DE"/>
            <a:t>Einkommen und Sicherheit </a:t>
          </a:r>
          <a:endParaRPr lang="en-US"/>
        </a:p>
      </dgm:t>
    </dgm:pt>
    <dgm:pt modelId="{327513CB-2E50-4F24-B3D8-2718B0C8580D}" type="parTrans" cxnId="{EFA4A843-23B4-4BB0-87E5-7D1BC49403E9}">
      <dgm:prSet/>
      <dgm:spPr/>
      <dgm:t>
        <a:bodyPr/>
        <a:lstStyle/>
        <a:p>
          <a:pPr algn="ctr"/>
          <a:endParaRPr lang="en-US"/>
        </a:p>
      </dgm:t>
    </dgm:pt>
    <dgm:pt modelId="{55F13623-8AEE-4023-B588-357295202D1A}" type="sibTrans" cxnId="{EFA4A843-23B4-4BB0-87E5-7D1BC49403E9}">
      <dgm:prSet/>
      <dgm:spPr/>
      <dgm:t>
        <a:bodyPr/>
        <a:lstStyle/>
        <a:p>
          <a:pPr algn="ctr"/>
          <a:endParaRPr lang="en-US"/>
        </a:p>
      </dgm:t>
    </dgm:pt>
    <dgm:pt modelId="{5AD94855-F724-4DA1-9204-D1AD1CC221B0}" type="pres">
      <dgm:prSet presAssocID="{7F9A5947-E95F-41A9-80D0-2803D3539E70}" presName="hierChild1" presStyleCnt="0">
        <dgm:presLayoutVars>
          <dgm:chPref val="1"/>
          <dgm:dir/>
          <dgm:animOne val="branch"/>
          <dgm:animLvl val="lvl"/>
          <dgm:resizeHandles/>
        </dgm:presLayoutVars>
      </dgm:prSet>
      <dgm:spPr/>
    </dgm:pt>
    <dgm:pt modelId="{811FE5D8-BB3B-45A5-AE45-B39E0C146E16}" type="pres">
      <dgm:prSet presAssocID="{6046E9DD-6A7F-455D-88ED-75702BBBDE09}" presName="hierRoot1" presStyleCnt="0"/>
      <dgm:spPr/>
    </dgm:pt>
    <dgm:pt modelId="{1C0062F4-9DCC-4C11-B96F-35FB3AEF562E}" type="pres">
      <dgm:prSet presAssocID="{6046E9DD-6A7F-455D-88ED-75702BBBDE09}" presName="composite" presStyleCnt="0"/>
      <dgm:spPr/>
    </dgm:pt>
    <dgm:pt modelId="{62B26C2D-ED15-4656-BAFF-25D469D06965}" type="pres">
      <dgm:prSet presAssocID="{6046E9DD-6A7F-455D-88ED-75702BBBDE09}" presName="background" presStyleLbl="node0" presStyleIdx="0" presStyleCnt="3"/>
      <dgm:spPr/>
    </dgm:pt>
    <dgm:pt modelId="{DFE28D55-1F02-4640-89D9-61268345E110}" type="pres">
      <dgm:prSet presAssocID="{6046E9DD-6A7F-455D-88ED-75702BBBDE09}" presName="text" presStyleLbl="fgAcc0" presStyleIdx="0" presStyleCnt="3">
        <dgm:presLayoutVars>
          <dgm:chPref val="3"/>
        </dgm:presLayoutVars>
      </dgm:prSet>
      <dgm:spPr/>
    </dgm:pt>
    <dgm:pt modelId="{F6EC4C90-5734-4C64-B000-E9E7AD3036D5}" type="pres">
      <dgm:prSet presAssocID="{6046E9DD-6A7F-455D-88ED-75702BBBDE09}" presName="hierChild2" presStyleCnt="0"/>
      <dgm:spPr/>
    </dgm:pt>
    <dgm:pt modelId="{0E52E7F7-7AA7-46AA-B4B8-99567EDB3B00}" type="pres">
      <dgm:prSet presAssocID="{D7636A9C-C45E-4C1F-8350-A0B70E002662}" presName="hierRoot1" presStyleCnt="0"/>
      <dgm:spPr/>
    </dgm:pt>
    <dgm:pt modelId="{CCAC7326-9948-40A8-8645-5FA87B1B12C2}" type="pres">
      <dgm:prSet presAssocID="{D7636A9C-C45E-4C1F-8350-A0B70E002662}" presName="composite" presStyleCnt="0"/>
      <dgm:spPr/>
    </dgm:pt>
    <dgm:pt modelId="{2020D186-C02E-439A-84F1-5820F2D043B5}" type="pres">
      <dgm:prSet presAssocID="{D7636A9C-C45E-4C1F-8350-A0B70E002662}" presName="background" presStyleLbl="node0" presStyleIdx="1" presStyleCnt="3"/>
      <dgm:spPr/>
    </dgm:pt>
    <dgm:pt modelId="{175A7E4A-FA1E-4015-BE87-810B3C6B7E40}" type="pres">
      <dgm:prSet presAssocID="{D7636A9C-C45E-4C1F-8350-A0B70E002662}" presName="text" presStyleLbl="fgAcc0" presStyleIdx="1" presStyleCnt="3">
        <dgm:presLayoutVars>
          <dgm:chPref val="3"/>
        </dgm:presLayoutVars>
      </dgm:prSet>
      <dgm:spPr/>
    </dgm:pt>
    <dgm:pt modelId="{0D161B22-6C45-437B-84DB-277D679AECAA}" type="pres">
      <dgm:prSet presAssocID="{D7636A9C-C45E-4C1F-8350-A0B70E002662}" presName="hierChild2" presStyleCnt="0"/>
      <dgm:spPr/>
    </dgm:pt>
    <dgm:pt modelId="{5D19411D-E6A7-45F6-978F-706309C57397}" type="pres">
      <dgm:prSet presAssocID="{0F769B09-C6EC-417A-857A-EF23C3647FF6}" presName="hierRoot1" presStyleCnt="0"/>
      <dgm:spPr/>
    </dgm:pt>
    <dgm:pt modelId="{951B66BF-7370-4C91-B9F9-E0867433C1F8}" type="pres">
      <dgm:prSet presAssocID="{0F769B09-C6EC-417A-857A-EF23C3647FF6}" presName="composite" presStyleCnt="0"/>
      <dgm:spPr/>
    </dgm:pt>
    <dgm:pt modelId="{F5B66A8E-A21B-4A90-B495-CD29593AF463}" type="pres">
      <dgm:prSet presAssocID="{0F769B09-C6EC-417A-857A-EF23C3647FF6}" presName="background" presStyleLbl="node0" presStyleIdx="2" presStyleCnt="3"/>
      <dgm:spPr/>
    </dgm:pt>
    <dgm:pt modelId="{A5C68A31-8384-422A-8E5E-765B1FD1A990}" type="pres">
      <dgm:prSet presAssocID="{0F769B09-C6EC-417A-857A-EF23C3647FF6}" presName="text" presStyleLbl="fgAcc0" presStyleIdx="2" presStyleCnt="3">
        <dgm:presLayoutVars>
          <dgm:chPref val="3"/>
        </dgm:presLayoutVars>
      </dgm:prSet>
      <dgm:spPr/>
    </dgm:pt>
    <dgm:pt modelId="{025F6697-4B10-46C8-B16C-09ACB47D7DCE}" type="pres">
      <dgm:prSet presAssocID="{0F769B09-C6EC-417A-857A-EF23C3647FF6}" presName="hierChild2" presStyleCnt="0"/>
      <dgm:spPr/>
    </dgm:pt>
  </dgm:ptLst>
  <dgm:cxnLst>
    <dgm:cxn modelId="{2406221D-4429-4005-9557-1893FF519D38}" type="presOf" srcId="{0F769B09-C6EC-417A-857A-EF23C3647FF6}" destId="{A5C68A31-8384-422A-8E5E-765B1FD1A990}" srcOrd="0" destOrd="0" presId="urn:microsoft.com/office/officeart/2005/8/layout/hierarchy1"/>
    <dgm:cxn modelId="{80F3E129-B04C-402D-8E6C-5919AFE65727}" srcId="{7F9A5947-E95F-41A9-80D0-2803D3539E70}" destId="{6046E9DD-6A7F-455D-88ED-75702BBBDE09}" srcOrd="0" destOrd="0" parTransId="{AE127910-47DC-48CB-8EBA-C12A56785F57}" sibTransId="{1268F5D8-4068-46AC-90D6-5274848DC94A}"/>
    <dgm:cxn modelId="{AA362242-950B-44CD-8799-AA1726758B81}" type="presOf" srcId="{D7636A9C-C45E-4C1F-8350-A0B70E002662}" destId="{175A7E4A-FA1E-4015-BE87-810B3C6B7E40}" srcOrd="0" destOrd="0" presId="urn:microsoft.com/office/officeart/2005/8/layout/hierarchy1"/>
    <dgm:cxn modelId="{EFA4A843-23B4-4BB0-87E5-7D1BC49403E9}" srcId="{7F9A5947-E95F-41A9-80D0-2803D3539E70}" destId="{0F769B09-C6EC-417A-857A-EF23C3647FF6}" srcOrd="2" destOrd="0" parTransId="{327513CB-2E50-4F24-B3D8-2718B0C8580D}" sibTransId="{55F13623-8AEE-4023-B588-357295202D1A}"/>
    <dgm:cxn modelId="{A5F65169-1A09-406D-BFBB-09984DCA0DD8}" srcId="{7F9A5947-E95F-41A9-80D0-2803D3539E70}" destId="{D7636A9C-C45E-4C1F-8350-A0B70E002662}" srcOrd="1" destOrd="0" parTransId="{07DC581C-1E0C-4BE6-AA84-E88535665BFC}" sibTransId="{C4A781CF-6978-4C52-A12E-ED4E34555F9C}"/>
    <dgm:cxn modelId="{2E232373-EBD0-4579-AE83-1FD42BDFF5A6}" type="presOf" srcId="{7F9A5947-E95F-41A9-80D0-2803D3539E70}" destId="{5AD94855-F724-4DA1-9204-D1AD1CC221B0}" srcOrd="0" destOrd="0" presId="urn:microsoft.com/office/officeart/2005/8/layout/hierarchy1"/>
    <dgm:cxn modelId="{626823DF-44C9-42A1-A3D0-D8F980712997}" type="presOf" srcId="{6046E9DD-6A7F-455D-88ED-75702BBBDE09}" destId="{DFE28D55-1F02-4640-89D9-61268345E110}" srcOrd="0" destOrd="0" presId="urn:microsoft.com/office/officeart/2005/8/layout/hierarchy1"/>
    <dgm:cxn modelId="{3FDCE7E1-570A-4017-8F42-941F951AF25A}" type="presParOf" srcId="{5AD94855-F724-4DA1-9204-D1AD1CC221B0}" destId="{811FE5D8-BB3B-45A5-AE45-B39E0C146E16}" srcOrd="0" destOrd="0" presId="urn:microsoft.com/office/officeart/2005/8/layout/hierarchy1"/>
    <dgm:cxn modelId="{EEBC718E-A627-4641-B666-8F206B12E940}" type="presParOf" srcId="{811FE5D8-BB3B-45A5-AE45-B39E0C146E16}" destId="{1C0062F4-9DCC-4C11-B96F-35FB3AEF562E}" srcOrd="0" destOrd="0" presId="urn:microsoft.com/office/officeart/2005/8/layout/hierarchy1"/>
    <dgm:cxn modelId="{313AFEDB-BD3B-474D-897E-49CC911DD68F}" type="presParOf" srcId="{1C0062F4-9DCC-4C11-B96F-35FB3AEF562E}" destId="{62B26C2D-ED15-4656-BAFF-25D469D06965}" srcOrd="0" destOrd="0" presId="urn:microsoft.com/office/officeart/2005/8/layout/hierarchy1"/>
    <dgm:cxn modelId="{55E48E42-ADC3-4F6D-8E4B-44543BBEEC34}" type="presParOf" srcId="{1C0062F4-9DCC-4C11-B96F-35FB3AEF562E}" destId="{DFE28D55-1F02-4640-89D9-61268345E110}" srcOrd="1" destOrd="0" presId="urn:microsoft.com/office/officeart/2005/8/layout/hierarchy1"/>
    <dgm:cxn modelId="{C2795328-4626-4F30-B9C6-22F4A23EBF0C}" type="presParOf" srcId="{811FE5D8-BB3B-45A5-AE45-B39E0C146E16}" destId="{F6EC4C90-5734-4C64-B000-E9E7AD3036D5}" srcOrd="1" destOrd="0" presId="urn:microsoft.com/office/officeart/2005/8/layout/hierarchy1"/>
    <dgm:cxn modelId="{E0F75183-ACB7-4D29-942A-F4D36E7C5602}" type="presParOf" srcId="{5AD94855-F724-4DA1-9204-D1AD1CC221B0}" destId="{0E52E7F7-7AA7-46AA-B4B8-99567EDB3B00}" srcOrd="1" destOrd="0" presId="urn:microsoft.com/office/officeart/2005/8/layout/hierarchy1"/>
    <dgm:cxn modelId="{A7FC6A7D-2602-46FB-B807-54E8DC3622CD}" type="presParOf" srcId="{0E52E7F7-7AA7-46AA-B4B8-99567EDB3B00}" destId="{CCAC7326-9948-40A8-8645-5FA87B1B12C2}" srcOrd="0" destOrd="0" presId="urn:microsoft.com/office/officeart/2005/8/layout/hierarchy1"/>
    <dgm:cxn modelId="{3F5E2277-53AF-49D8-8531-867B69372597}" type="presParOf" srcId="{CCAC7326-9948-40A8-8645-5FA87B1B12C2}" destId="{2020D186-C02E-439A-84F1-5820F2D043B5}" srcOrd="0" destOrd="0" presId="urn:microsoft.com/office/officeart/2005/8/layout/hierarchy1"/>
    <dgm:cxn modelId="{C72C706E-A456-43CC-8CA3-6AE4AB2C244F}" type="presParOf" srcId="{CCAC7326-9948-40A8-8645-5FA87B1B12C2}" destId="{175A7E4A-FA1E-4015-BE87-810B3C6B7E40}" srcOrd="1" destOrd="0" presId="urn:microsoft.com/office/officeart/2005/8/layout/hierarchy1"/>
    <dgm:cxn modelId="{1FDBA152-E74B-48FA-B27A-B2899FA7CF01}" type="presParOf" srcId="{0E52E7F7-7AA7-46AA-B4B8-99567EDB3B00}" destId="{0D161B22-6C45-437B-84DB-277D679AECAA}" srcOrd="1" destOrd="0" presId="urn:microsoft.com/office/officeart/2005/8/layout/hierarchy1"/>
    <dgm:cxn modelId="{12E30CA1-3D1B-4C92-BBF9-7D6E9ABD0444}" type="presParOf" srcId="{5AD94855-F724-4DA1-9204-D1AD1CC221B0}" destId="{5D19411D-E6A7-45F6-978F-706309C57397}" srcOrd="2" destOrd="0" presId="urn:microsoft.com/office/officeart/2005/8/layout/hierarchy1"/>
    <dgm:cxn modelId="{735FFA71-9A0B-491D-8FC3-3939FBA81155}" type="presParOf" srcId="{5D19411D-E6A7-45F6-978F-706309C57397}" destId="{951B66BF-7370-4C91-B9F9-E0867433C1F8}" srcOrd="0" destOrd="0" presId="urn:microsoft.com/office/officeart/2005/8/layout/hierarchy1"/>
    <dgm:cxn modelId="{9766A30F-5F1A-4B9E-924C-BFF2039A54CE}" type="presParOf" srcId="{951B66BF-7370-4C91-B9F9-E0867433C1F8}" destId="{F5B66A8E-A21B-4A90-B495-CD29593AF463}" srcOrd="0" destOrd="0" presId="urn:microsoft.com/office/officeart/2005/8/layout/hierarchy1"/>
    <dgm:cxn modelId="{C76A7B2C-34EA-4B3B-99D2-69FB4D0F67C6}" type="presParOf" srcId="{951B66BF-7370-4C91-B9F9-E0867433C1F8}" destId="{A5C68A31-8384-422A-8E5E-765B1FD1A990}" srcOrd="1" destOrd="0" presId="urn:microsoft.com/office/officeart/2005/8/layout/hierarchy1"/>
    <dgm:cxn modelId="{54378F2B-D0EF-42AF-9EF1-94EB61C8731B}" type="presParOf" srcId="{5D19411D-E6A7-45F6-978F-706309C57397}" destId="{025F6697-4B10-46C8-B16C-09ACB47D7DCE}"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EDA92E1-28A5-489E-8C0E-0D79989ACA13}" type="doc">
      <dgm:prSet loTypeId="urn:microsoft.com/office/officeart/2005/8/layout/vList2" loCatId="list" qsTypeId="urn:microsoft.com/office/officeart/2005/8/quickstyle/simple2" qsCatId="simple" csTypeId="urn:microsoft.com/office/officeart/2005/8/colors/accent1_2" csCatId="accent1" phldr="1"/>
      <dgm:spPr/>
      <dgm:t>
        <a:bodyPr/>
        <a:lstStyle/>
        <a:p>
          <a:endParaRPr lang="de-DE"/>
        </a:p>
      </dgm:t>
    </dgm:pt>
    <dgm:pt modelId="{0F732C7F-E102-4D56-917B-79E7A100AAAB}">
      <dgm:prSet>
        <dgm:style>
          <a:lnRef idx="2">
            <a:schemeClr val="accent2"/>
          </a:lnRef>
          <a:fillRef idx="1">
            <a:schemeClr val="lt1"/>
          </a:fillRef>
          <a:effectRef idx="0">
            <a:schemeClr val="accent2"/>
          </a:effectRef>
          <a:fontRef idx="minor">
            <a:schemeClr val="dk1"/>
          </a:fontRef>
        </dgm:style>
      </dgm:prSet>
      <dgm:spPr/>
      <dgm:t>
        <a:bodyPr/>
        <a:lstStyle/>
        <a:p>
          <a:r>
            <a:rPr lang="de-DE"/>
            <a:t>Sinn der Arbeit </a:t>
          </a:r>
        </a:p>
      </dgm:t>
    </dgm:pt>
    <dgm:pt modelId="{AF208353-71A4-41EB-82BC-FEDBA824B6A5}" type="parTrans" cxnId="{BAAE7F1D-87BC-41BE-AA03-3F28E388535C}">
      <dgm:prSet/>
      <dgm:spPr/>
      <dgm:t>
        <a:bodyPr/>
        <a:lstStyle/>
        <a:p>
          <a:endParaRPr lang="de-DE"/>
        </a:p>
      </dgm:t>
    </dgm:pt>
    <dgm:pt modelId="{CC59CB3B-DA12-450F-9FE3-623965C8CAD9}" type="sibTrans" cxnId="{BAAE7F1D-87BC-41BE-AA03-3F28E388535C}">
      <dgm:prSet/>
      <dgm:spPr/>
      <dgm:t>
        <a:bodyPr/>
        <a:lstStyle/>
        <a:p>
          <a:endParaRPr lang="de-DE"/>
        </a:p>
      </dgm:t>
    </dgm:pt>
    <dgm:pt modelId="{0B48AFB6-EA52-4379-B631-DFD30A235F32}">
      <dgm:prSet>
        <dgm:style>
          <a:lnRef idx="2">
            <a:schemeClr val="accent2"/>
          </a:lnRef>
          <a:fillRef idx="1">
            <a:schemeClr val="lt1"/>
          </a:fillRef>
          <a:effectRef idx="0">
            <a:schemeClr val="accent2"/>
          </a:effectRef>
          <a:fontRef idx="minor">
            <a:schemeClr val="dk1"/>
          </a:fontRef>
        </dgm:style>
      </dgm:prSet>
      <dgm:spPr/>
      <dgm:t>
        <a:bodyPr/>
        <a:lstStyle/>
        <a:p>
          <a:r>
            <a:rPr lang="de-DE"/>
            <a:t>Einfluss und Gestaltungsmöglichkeiten </a:t>
          </a:r>
        </a:p>
      </dgm:t>
    </dgm:pt>
    <dgm:pt modelId="{E6134490-1928-477B-BC56-177BB10396E6}" type="parTrans" cxnId="{759C5716-B9DC-48BA-83BD-08EE9D98681E}">
      <dgm:prSet/>
      <dgm:spPr/>
      <dgm:t>
        <a:bodyPr/>
        <a:lstStyle/>
        <a:p>
          <a:endParaRPr lang="de-DE"/>
        </a:p>
      </dgm:t>
    </dgm:pt>
    <dgm:pt modelId="{2AF561AF-CDD3-4FFE-8785-2D3E4017EB54}" type="sibTrans" cxnId="{759C5716-B9DC-48BA-83BD-08EE9D98681E}">
      <dgm:prSet/>
      <dgm:spPr/>
      <dgm:t>
        <a:bodyPr/>
        <a:lstStyle/>
        <a:p>
          <a:endParaRPr lang="de-DE"/>
        </a:p>
      </dgm:t>
    </dgm:pt>
    <dgm:pt modelId="{0313757C-7539-487B-AF2E-E61A1E81EE76}">
      <dgm:prSet>
        <dgm:style>
          <a:lnRef idx="2">
            <a:schemeClr val="accent2"/>
          </a:lnRef>
          <a:fillRef idx="1">
            <a:schemeClr val="lt1"/>
          </a:fillRef>
          <a:effectRef idx="0">
            <a:schemeClr val="accent2"/>
          </a:effectRef>
          <a:fontRef idx="minor">
            <a:schemeClr val="dk1"/>
          </a:fontRef>
        </dgm:style>
      </dgm:prSet>
      <dgm:spPr/>
      <dgm:t>
        <a:bodyPr/>
        <a:lstStyle/>
        <a:p>
          <a:r>
            <a:rPr lang="de-DE"/>
            <a:t>Weiterbildungs- und Entwicklungsmöglichkeiten </a:t>
          </a:r>
        </a:p>
      </dgm:t>
    </dgm:pt>
    <dgm:pt modelId="{9344358F-931E-499F-BEBE-F1297E440634}" type="parTrans" cxnId="{FF921D44-AFA9-4E59-B624-289E32AC8D0C}">
      <dgm:prSet/>
      <dgm:spPr/>
      <dgm:t>
        <a:bodyPr/>
        <a:lstStyle/>
        <a:p>
          <a:endParaRPr lang="de-DE"/>
        </a:p>
      </dgm:t>
    </dgm:pt>
    <dgm:pt modelId="{4126BE19-DE9D-493B-984F-B53BB4C48F1D}" type="sibTrans" cxnId="{FF921D44-AFA9-4E59-B624-289E32AC8D0C}">
      <dgm:prSet/>
      <dgm:spPr/>
      <dgm:t>
        <a:bodyPr/>
        <a:lstStyle/>
        <a:p>
          <a:endParaRPr lang="de-DE"/>
        </a:p>
      </dgm:t>
    </dgm:pt>
    <dgm:pt modelId="{74EE9E69-E26F-406C-9B0B-23FF88050053}">
      <dgm:prSet>
        <dgm:style>
          <a:lnRef idx="2">
            <a:schemeClr val="accent2"/>
          </a:lnRef>
          <a:fillRef idx="1">
            <a:schemeClr val="lt1"/>
          </a:fillRef>
          <a:effectRef idx="0">
            <a:schemeClr val="accent2"/>
          </a:effectRef>
          <a:fontRef idx="minor">
            <a:schemeClr val="dk1"/>
          </a:fontRef>
        </dgm:style>
      </dgm:prSet>
      <dgm:spPr/>
      <dgm:t>
        <a:bodyPr/>
        <a:lstStyle/>
        <a:p>
          <a:r>
            <a:rPr lang="de-DE"/>
            <a:t>Soziale Ressourcen </a:t>
          </a:r>
        </a:p>
      </dgm:t>
    </dgm:pt>
    <dgm:pt modelId="{0766C14E-ACF6-4431-A1E2-FEBBDADB0AB4}" type="parTrans" cxnId="{51C3597D-5C3D-4634-BECB-0B5864F21CC7}">
      <dgm:prSet/>
      <dgm:spPr/>
      <dgm:t>
        <a:bodyPr/>
        <a:lstStyle/>
        <a:p>
          <a:endParaRPr lang="de-DE"/>
        </a:p>
      </dgm:t>
    </dgm:pt>
    <dgm:pt modelId="{6ED08611-DA39-4DD7-A27C-B3C5EF84D9F6}" type="sibTrans" cxnId="{51C3597D-5C3D-4634-BECB-0B5864F21CC7}">
      <dgm:prSet/>
      <dgm:spPr/>
      <dgm:t>
        <a:bodyPr/>
        <a:lstStyle/>
        <a:p>
          <a:endParaRPr lang="de-DE"/>
        </a:p>
      </dgm:t>
    </dgm:pt>
    <dgm:pt modelId="{65CA1C29-F129-48C9-916D-8254A1EA9813}" type="pres">
      <dgm:prSet presAssocID="{2EDA92E1-28A5-489E-8C0E-0D79989ACA13}" presName="linear" presStyleCnt="0">
        <dgm:presLayoutVars>
          <dgm:animLvl val="lvl"/>
          <dgm:resizeHandles val="exact"/>
        </dgm:presLayoutVars>
      </dgm:prSet>
      <dgm:spPr/>
    </dgm:pt>
    <dgm:pt modelId="{F5AF2945-6876-4B55-A481-F132D2585E9F}" type="pres">
      <dgm:prSet presAssocID="{0F732C7F-E102-4D56-917B-79E7A100AAAB}" presName="parentText" presStyleLbl="node1" presStyleIdx="0" presStyleCnt="4" custScaleY="90909">
        <dgm:presLayoutVars>
          <dgm:chMax val="0"/>
          <dgm:bulletEnabled val="1"/>
        </dgm:presLayoutVars>
      </dgm:prSet>
      <dgm:spPr/>
    </dgm:pt>
    <dgm:pt modelId="{7802AE7A-3FFE-47A5-A750-3D02D18AAAEF}" type="pres">
      <dgm:prSet presAssocID="{CC59CB3B-DA12-450F-9FE3-623965C8CAD9}" presName="spacer" presStyleCnt="0"/>
      <dgm:spPr/>
    </dgm:pt>
    <dgm:pt modelId="{500C8C66-40CB-4D15-83DB-D07EAE9E84F0}" type="pres">
      <dgm:prSet presAssocID="{0B48AFB6-EA52-4379-B631-DFD30A235F32}" presName="parentText" presStyleLbl="node1" presStyleIdx="1" presStyleCnt="4">
        <dgm:presLayoutVars>
          <dgm:chMax val="0"/>
          <dgm:bulletEnabled val="1"/>
        </dgm:presLayoutVars>
      </dgm:prSet>
      <dgm:spPr/>
    </dgm:pt>
    <dgm:pt modelId="{16979B83-2719-47E6-9197-B63995E0A849}" type="pres">
      <dgm:prSet presAssocID="{2AF561AF-CDD3-4FFE-8785-2D3E4017EB54}" presName="spacer" presStyleCnt="0"/>
      <dgm:spPr/>
    </dgm:pt>
    <dgm:pt modelId="{0F7AC0F3-9049-4FEB-AFE4-E531D5C31FEE}" type="pres">
      <dgm:prSet presAssocID="{0313757C-7539-487B-AF2E-E61A1E81EE76}" presName="parentText" presStyleLbl="node1" presStyleIdx="2" presStyleCnt="4">
        <dgm:presLayoutVars>
          <dgm:chMax val="0"/>
          <dgm:bulletEnabled val="1"/>
        </dgm:presLayoutVars>
      </dgm:prSet>
      <dgm:spPr/>
    </dgm:pt>
    <dgm:pt modelId="{0A206D2E-2ADF-44D9-B7C3-AF0CF72BF561}" type="pres">
      <dgm:prSet presAssocID="{4126BE19-DE9D-493B-984F-B53BB4C48F1D}" presName="spacer" presStyleCnt="0"/>
      <dgm:spPr/>
    </dgm:pt>
    <dgm:pt modelId="{103964D2-C30E-41BC-93FE-860F0B648130}" type="pres">
      <dgm:prSet presAssocID="{74EE9E69-E26F-406C-9B0B-23FF88050053}" presName="parentText" presStyleLbl="node1" presStyleIdx="3" presStyleCnt="4">
        <dgm:presLayoutVars>
          <dgm:chMax val="0"/>
          <dgm:bulletEnabled val="1"/>
        </dgm:presLayoutVars>
      </dgm:prSet>
      <dgm:spPr/>
    </dgm:pt>
  </dgm:ptLst>
  <dgm:cxnLst>
    <dgm:cxn modelId="{759C5716-B9DC-48BA-83BD-08EE9D98681E}" srcId="{2EDA92E1-28A5-489E-8C0E-0D79989ACA13}" destId="{0B48AFB6-EA52-4379-B631-DFD30A235F32}" srcOrd="1" destOrd="0" parTransId="{E6134490-1928-477B-BC56-177BB10396E6}" sibTransId="{2AF561AF-CDD3-4FFE-8785-2D3E4017EB54}"/>
    <dgm:cxn modelId="{BAAE7F1D-87BC-41BE-AA03-3F28E388535C}" srcId="{2EDA92E1-28A5-489E-8C0E-0D79989ACA13}" destId="{0F732C7F-E102-4D56-917B-79E7A100AAAB}" srcOrd="0" destOrd="0" parTransId="{AF208353-71A4-41EB-82BC-FEDBA824B6A5}" sibTransId="{CC59CB3B-DA12-450F-9FE3-623965C8CAD9}"/>
    <dgm:cxn modelId="{FF921D44-AFA9-4E59-B624-289E32AC8D0C}" srcId="{2EDA92E1-28A5-489E-8C0E-0D79989ACA13}" destId="{0313757C-7539-487B-AF2E-E61A1E81EE76}" srcOrd="2" destOrd="0" parTransId="{9344358F-931E-499F-BEBE-F1297E440634}" sibTransId="{4126BE19-DE9D-493B-984F-B53BB4C48F1D}"/>
    <dgm:cxn modelId="{B633166B-AE5F-4AE2-9653-1CA8B8779EEA}" type="presOf" srcId="{0B48AFB6-EA52-4379-B631-DFD30A235F32}" destId="{500C8C66-40CB-4D15-83DB-D07EAE9E84F0}" srcOrd="0" destOrd="0" presId="urn:microsoft.com/office/officeart/2005/8/layout/vList2"/>
    <dgm:cxn modelId="{0C76C450-EC49-4B6B-A1CE-E561370EF196}" type="presOf" srcId="{74EE9E69-E26F-406C-9B0B-23FF88050053}" destId="{103964D2-C30E-41BC-93FE-860F0B648130}" srcOrd="0" destOrd="0" presId="urn:microsoft.com/office/officeart/2005/8/layout/vList2"/>
    <dgm:cxn modelId="{51C3597D-5C3D-4634-BECB-0B5864F21CC7}" srcId="{2EDA92E1-28A5-489E-8C0E-0D79989ACA13}" destId="{74EE9E69-E26F-406C-9B0B-23FF88050053}" srcOrd="3" destOrd="0" parTransId="{0766C14E-ACF6-4431-A1E2-FEBBDADB0AB4}" sibTransId="{6ED08611-DA39-4DD7-A27C-B3C5EF84D9F6}"/>
    <dgm:cxn modelId="{7F41D58B-FECD-4131-A956-8E20CED232AB}" type="presOf" srcId="{2EDA92E1-28A5-489E-8C0E-0D79989ACA13}" destId="{65CA1C29-F129-48C9-916D-8254A1EA9813}" srcOrd="0" destOrd="0" presId="urn:microsoft.com/office/officeart/2005/8/layout/vList2"/>
    <dgm:cxn modelId="{54DBA7A2-AC43-425D-9B16-1D15C91BA253}" type="presOf" srcId="{0F732C7F-E102-4D56-917B-79E7A100AAAB}" destId="{F5AF2945-6876-4B55-A481-F132D2585E9F}" srcOrd="0" destOrd="0" presId="urn:microsoft.com/office/officeart/2005/8/layout/vList2"/>
    <dgm:cxn modelId="{796FBEE7-B186-43AD-954F-AF786B730230}" type="presOf" srcId="{0313757C-7539-487B-AF2E-E61A1E81EE76}" destId="{0F7AC0F3-9049-4FEB-AFE4-E531D5C31FEE}" srcOrd="0" destOrd="0" presId="urn:microsoft.com/office/officeart/2005/8/layout/vList2"/>
    <dgm:cxn modelId="{A9B4BDEE-C87F-4ABF-B1CF-1636D283FF64}" type="presParOf" srcId="{65CA1C29-F129-48C9-916D-8254A1EA9813}" destId="{F5AF2945-6876-4B55-A481-F132D2585E9F}" srcOrd="0" destOrd="0" presId="urn:microsoft.com/office/officeart/2005/8/layout/vList2"/>
    <dgm:cxn modelId="{0C8CCCC3-1CF9-4C91-B5FF-60C170EAEF4F}" type="presParOf" srcId="{65CA1C29-F129-48C9-916D-8254A1EA9813}" destId="{7802AE7A-3FFE-47A5-A750-3D02D18AAAEF}" srcOrd="1" destOrd="0" presId="urn:microsoft.com/office/officeart/2005/8/layout/vList2"/>
    <dgm:cxn modelId="{E2F364FA-0341-4C75-8529-10EE88C425F0}" type="presParOf" srcId="{65CA1C29-F129-48C9-916D-8254A1EA9813}" destId="{500C8C66-40CB-4D15-83DB-D07EAE9E84F0}" srcOrd="2" destOrd="0" presId="urn:microsoft.com/office/officeart/2005/8/layout/vList2"/>
    <dgm:cxn modelId="{9F400863-0B21-4CF8-BA8B-0C1903C969FD}" type="presParOf" srcId="{65CA1C29-F129-48C9-916D-8254A1EA9813}" destId="{16979B83-2719-47E6-9197-B63995E0A849}" srcOrd="3" destOrd="0" presId="urn:microsoft.com/office/officeart/2005/8/layout/vList2"/>
    <dgm:cxn modelId="{64EC614E-D690-4387-854F-522D4C5703F3}" type="presParOf" srcId="{65CA1C29-F129-48C9-916D-8254A1EA9813}" destId="{0F7AC0F3-9049-4FEB-AFE4-E531D5C31FEE}" srcOrd="4" destOrd="0" presId="urn:microsoft.com/office/officeart/2005/8/layout/vList2"/>
    <dgm:cxn modelId="{D4A6B2E0-E492-47A6-B763-12738C45D462}" type="presParOf" srcId="{65CA1C29-F129-48C9-916D-8254A1EA9813}" destId="{0A206D2E-2ADF-44D9-B7C3-AF0CF72BF561}" srcOrd="5" destOrd="0" presId="urn:microsoft.com/office/officeart/2005/8/layout/vList2"/>
    <dgm:cxn modelId="{39ABFA9C-3FCF-4725-BDEB-95335658B39D}" type="presParOf" srcId="{65CA1C29-F129-48C9-916D-8254A1EA9813}" destId="{103964D2-C30E-41BC-93FE-860F0B648130}"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EDA92E1-28A5-489E-8C0E-0D79989ACA13}" type="doc">
      <dgm:prSet loTypeId="urn:microsoft.com/office/officeart/2005/8/layout/vList2" loCatId="list" qsTypeId="urn:microsoft.com/office/officeart/2005/8/quickstyle/simple1" qsCatId="simple" csTypeId="urn:microsoft.com/office/officeart/2005/8/colors/accent5_1" csCatId="accent5" phldr="1"/>
      <dgm:spPr/>
      <dgm:t>
        <a:bodyPr/>
        <a:lstStyle/>
        <a:p>
          <a:endParaRPr lang="de-DE"/>
        </a:p>
      </dgm:t>
    </dgm:pt>
    <dgm:pt modelId="{0F732C7F-E102-4D56-917B-79E7A100AAAB}">
      <dgm:prSet/>
      <dgm:spPr/>
      <dgm:t>
        <a:bodyPr/>
        <a:lstStyle/>
        <a:p>
          <a:r>
            <a:rPr lang="de-DE"/>
            <a:t>Soziale Stressoren </a:t>
          </a:r>
        </a:p>
      </dgm:t>
    </dgm:pt>
    <dgm:pt modelId="{AF208353-71A4-41EB-82BC-FEDBA824B6A5}" type="parTrans" cxnId="{BAAE7F1D-87BC-41BE-AA03-3F28E388535C}">
      <dgm:prSet/>
      <dgm:spPr/>
      <dgm:t>
        <a:bodyPr/>
        <a:lstStyle/>
        <a:p>
          <a:endParaRPr lang="de-DE"/>
        </a:p>
      </dgm:t>
    </dgm:pt>
    <dgm:pt modelId="{CC59CB3B-DA12-450F-9FE3-623965C8CAD9}" type="sibTrans" cxnId="{BAAE7F1D-87BC-41BE-AA03-3F28E388535C}">
      <dgm:prSet/>
      <dgm:spPr/>
      <dgm:t>
        <a:bodyPr/>
        <a:lstStyle/>
        <a:p>
          <a:endParaRPr lang="de-DE"/>
        </a:p>
      </dgm:t>
    </dgm:pt>
    <dgm:pt modelId="{0B48AFB6-EA52-4379-B631-DFD30A235F32}">
      <dgm:prSet/>
      <dgm:spPr/>
      <dgm:t>
        <a:bodyPr/>
        <a:lstStyle/>
        <a:p>
          <a:r>
            <a:rPr lang="de-DE"/>
            <a:t>Arbeitszeit</a:t>
          </a:r>
        </a:p>
      </dgm:t>
    </dgm:pt>
    <dgm:pt modelId="{E6134490-1928-477B-BC56-177BB10396E6}" type="parTrans" cxnId="{759C5716-B9DC-48BA-83BD-08EE9D98681E}">
      <dgm:prSet/>
      <dgm:spPr/>
      <dgm:t>
        <a:bodyPr/>
        <a:lstStyle/>
        <a:p>
          <a:endParaRPr lang="de-DE"/>
        </a:p>
      </dgm:t>
    </dgm:pt>
    <dgm:pt modelId="{2AF561AF-CDD3-4FFE-8785-2D3E4017EB54}" type="sibTrans" cxnId="{759C5716-B9DC-48BA-83BD-08EE9D98681E}">
      <dgm:prSet/>
      <dgm:spPr/>
      <dgm:t>
        <a:bodyPr/>
        <a:lstStyle/>
        <a:p>
          <a:endParaRPr lang="de-DE"/>
        </a:p>
      </dgm:t>
    </dgm:pt>
    <dgm:pt modelId="{0313757C-7539-487B-AF2E-E61A1E81EE76}">
      <dgm:prSet/>
      <dgm:spPr/>
      <dgm:t>
        <a:bodyPr/>
        <a:lstStyle/>
        <a:p>
          <a:r>
            <a:rPr lang="de-DE"/>
            <a:t>Arbeitsintensität</a:t>
          </a:r>
        </a:p>
      </dgm:t>
    </dgm:pt>
    <dgm:pt modelId="{9344358F-931E-499F-BEBE-F1297E440634}" type="parTrans" cxnId="{FF921D44-AFA9-4E59-B624-289E32AC8D0C}">
      <dgm:prSet/>
      <dgm:spPr/>
      <dgm:t>
        <a:bodyPr/>
        <a:lstStyle/>
        <a:p>
          <a:endParaRPr lang="de-DE"/>
        </a:p>
      </dgm:t>
    </dgm:pt>
    <dgm:pt modelId="{4126BE19-DE9D-493B-984F-B53BB4C48F1D}" type="sibTrans" cxnId="{FF921D44-AFA9-4E59-B624-289E32AC8D0C}">
      <dgm:prSet/>
      <dgm:spPr/>
      <dgm:t>
        <a:bodyPr/>
        <a:lstStyle/>
        <a:p>
          <a:endParaRPr lang="de-DE"/>
        </a:p>
      </dgm:t>
    </dgm:pt>
    <dgm:pt modelId="{74EE9E69-E26F-406C-9B0B-23FF88050053}">
      <dgm:prSet/>
      <dgm:spPr/>
      <dgm:t>
        <a:bodyPr/>
        <a:lstStyle/>
        <a:p>
          <a:r>
            <a:rPr lang="de-DE"/>
            <a:t>Körperliche Anforderungen</a:t>
          </a:r>
        </a:p>
      </dgm:t>
    </dgm:pt>
    <dgm:pt modelId="{0766C14E-ACF6-4431-A1E2-FEBBDADB0AB4}" type="parTrans" cxnId="{51C3597D-5C3D-4634-BECB-0B5864F21CC7}">
      <dgm:prSet/>
      <dgm:spPr/>
      <dgm:t>
        <a:bodyPr/>
        <a:lstStyle/>
        <a:p>
          <a:endParaRPr lang="de-DE"/>
        </a:p>
      </dgm:t>
    </dgm:pt>
    <dgm:pt modelId="{6ED08611-DA39-4DD7-A27C-B3C5EF84D9F6}" type="sibTrans" cxnId="{51C3597D-5C3D-4634-BECB-0B5864F21CC7}">
      <dgm:prSet/>
      <dgm:spPr/>
      <dgm:t>
        <a:bodyPr/>
        <a:lstStyle/>
        <a:p>
          <a:endParaRPr lang="de-DE"/>
        </a:p>
      </dgm:t>
    </dgm:pt>
    <dgm:pt modelId="{65CA1C29-F129-48C9-916D-8254A1EA9813}" type="pres">
      <dgm:prSet presAssocID="{2EDA92E1-28A5-489E-8C0E-0D79989ACA13}" presName="linear" presStyleCnt="0">
        <dgm:presLayoutVars>
          <dgm:animLvl val="lvl"/>
          <dgm:resizeHandles val="exact"/>
        </dgm:presLayoutVars>
      </dgm:prSet>
      <dgm:spPr/>
    </dgm:pt>
    <dgm:pt modelId="{F5AF2945-6876-4B55-A481-F132D2585E9F}" type="pres">
      <dgm:prSet presAssocID="{0F732C7F-E102-4D56-917B-79E7A100AAAB}" presName="parentText" presStyleLbl="node1" presStyleIdx="0" presStyleCnt="4" custScaleY="90909">
        <dgm:presLayoutVars>
          <dgm:chMax val="0"/>
          <dgm:bulletEnabled val="1"/>
        </dgm:presLayoutVars>
      </dgm:prSet>
      <dgm:spPr/>
    </dgm:pt>
    <dgm:pt modelId="{7802AE7A-3FFE-47A5-A750-3D02D18AAAEF}" type="pres">
      <dgm:prSet presAssocID="{CC59CB3B-DA12-450F-9FE3-623965C8CAD9}" presName="spacer" presStyleCnt="0"/>
      <dgm:spPr/>
    </dgm:pt>
    <dgm:pt modelId="{500C8C66-40CB-4D15-83DB-D07EAE9E84F0}" type="pres">
      <dgm:prSet presAssocID="{0B48AFB6-EA52-4379-B631-DFD30A235F32}" presName="parentText" presStyleLbl="node1" presStyleIdx="1" presStyleCnt="4">
        <dgm:presLayoutVars>
          <dgm:chMax val="0"/>
          <dgm:bulletEnabled val="1"/>
        </dgm:presLayoutVars>
      </dgm:prSet>
      <dgm:spPr/>
    </dgm:pt>
    <dgm:pt modelId="{16979B83-2719-47E6-9197-B63995E0A849}" type="pres">
      <dgm:prSet presAssocID="{2AF561AF-CDD3-4FFE-8785-2D3E4017EB54}" presName="spacer" presStyleCnt="0"/>
      <dgm:spPr/>
    </dgm:pt>
    <dgm:pt modelId="{0F7AC0F3-9049-4FEB-AFE4-E531D5C31FEE}" type="pres">
      <dgm:prSet presAssocID="{0313757C-7539-487B-AF2E-E61A1E81EE76}" presName="parentText" presStyleLbl="node1" presStyleIdx="2" presStyleCnt="4">
        <dgm:presLayoutVars>
          <dgm:chMax val="0"/>
          <dgm:bulletEnabled val="1"/>
        </dgm:presLayoutVars>
      </dgm:prSet>
      <dgm:spPr/>
    </dgm:pt>
    <dgm:pt modelId="{0A206D2E-2ADF-44D9-B7C3-AF0CF72BF561}" type="pres">
      <dgm:prSet presAssocID="{4126BE19-DE9D-493B-984F-B53BB4C48F1D}" presName="spacer" presStyleCnt="0"/>
      <dgm:spPr/>
    </dgm:pt>
    <dgm:pt modelId="{103964D2-C30E-41BC-93FE-860F0B648130}" type="pres">
      <dgm:prSet presAssocID="{74EE9E69-E26F-406C-9B0B-23FF88050053}" presName="parentText" presStyleLbl="node1" presStyleIdx="3" presStyleCnt="4">
        <dgm:presLayoutVars>
          <dgm:chMax val="0"/>
          <dgm:bulletEnabled val="1"/>
        </dgm:presLayoutVars>
      </dgm:prSet>
      <dgm:spPr/>
    </dgm:pt>
  </dgm:ptLst>
  <dgm:cxnLst>
    <dgm:cxn modelId="{759C5716-B9DC-48BA-83BD-08EE9D98681E}" srcId="{2EDA92E1-28A5-489E-8C0E-0D79989ACA13}" destId="{0B48AFB6-EA52-4379-B631-DFD30A235F32}" srcOrd="1" destOrd="0" parTransId="{E6134490-1928-477B-BC56-177BB10396E6}" sibTransId="{2AF561AF-CDD3-4FFE-8785-2D3E4017EB54}"/>
    <dgm:cxn modelId="{BAAE7F1D-87BC-41BE-AA03-3F28E388535C}" srcId="{2EDA92E1-28A5-489E-8C0E-0D79989ACA13}" destId="{0F732C7F-E102-4D56-917B-79E7A100AAAB}" srcOrd="0" destOrd="0" parTransId="{AF208353-71A4-41EB-82BC-FEDBA824B6A5}" sibTransId="{CC59CB3B-DA12-450F-9FE3-623965C8CAD9}"/>
    <dgm:cxn modelId="{FF921D44-AFA9-4E59-B624-289E32AC8D0C}" srcId="{2EDA92E1-28A5-489E-8C0E-0D79989ACA13}" destId="{0313757C-7539-487B-AF2E-E61A1E81EE76}" srcOrd="2" destOrd="0" parTransId="{9344358F-931E-499F-BEBE-F1297E440634}" sibTransId="{4126BE19-DE9D-493B-984F-B53BB4C48F1D}"/>
    <dgm:cxn modelId="{B633166B-AE5F-4AE2-9653-1CA8B8779EEA}" type="presOf" srcId="{0B48AFB6-EA52-4379-B631-DFD30A235F32}" destId="{500C8C66-40CB-4D15-83DB-D07EAE9E84F0}" srcOrd="0" destOrd="0" presId="urn:microsoft.com/office/officeart/2005/8/layout/vList2"/>
    <dgm:cxn modelId="{0C76C450-EC49-4B6B-A1CE-E561370EF196}" type="presOf" srcId="{74EE9E69-E26F-406C-9B0B-23FF88050053}" destId="{103964D2-C30E-41BC-93FE-860F0B648130}" srcOrd="0" destOrd="0" presId="urn:microsoft.com/office/officeart/2005/8/layout/vList2"/>
    <dgm:cxn modelId="{51C3597D-5C3D-4634-BECB-0B5864F21CC7}" srcId="{2EDA92E1-28A5-489E-8C0E-0D79989ACA13}" destId="{74EE9E69-E26F-406C-9B0B-23FF88050053}" srcOrd="3" destOrd="0" parTransId="{0766C14E-ACF6-4431-A1E2-FEBBDADB0AB4}" sibTransId="{6ED08611-DA39-4DD7-A27C-B3C5EF84D9F6}"/>
    <dgm:cxn modelId="{7F41D58B-FECD-4131-A956-8E20CED232AB}" type="presOf" srcId="{2EDA92E1-28A5-489E-8C0E-0D79989ACA13}" destId="{65CA1C29-F129-48C9-916D-8254A1EA9813}" srcOrd="0" destOrd="0" presId="urn:microsoft.com/office/officeart/2005/8/layout/vList2"/>
    <dgm:cxn modelId="{54DBA7A2-AC43-425D-9B16-1D15C91BA253}" type="presOf" srcId="{0F732C7F-E102-4D56-917B-79E7A100AAAB}" destId="{F5AF2945-6876-4B55-A481-F132D2585E9F}" srcOrd="0" destOrd="0" presId="urn:microsoft.com/office/officeart/2005/8/layout/vList2"/>
    <dgm:cxn modelId="{796FBEE7-B186-43AD-954F-AF786B730230}" type="presOf" srcId="{0313757C-7539-487B-AF2E-E61A1E81EE76}" destId="{0F7AC0F3-9049-4FEB-AFE4-E531D5C31FEE}" srcOrd="0" destOrd="0" presId="urn:microsoft.com/office/officeart/2005/8/layout/vList2"/>
    <dgm:cxn modelId="{A9B4BDEE-C87F-4ABF-B1CF-1636D283FF64}" type="presParOf" srcId="{65CA1C29-F129-48C9-916D-8254A1EA9813}" destId="{F5AF2945-6876-4B55-A481-F132D2585E9F}" srcOrd="0" destOrd="0" presId="urn:microsoft.com/office/officeart/2005/8/layout/vList2"/>
    <dgm:cxn modelId="{0C8CCCC3-1CF9-4C91-B5FF-60C170EAEF4F}" type="presParOf" srcId="{65CA1C29-F129-48C9-916D-8254A1EA9813}" destId="{7802AE7A-3FFE-47A5-A750-3D02D18AAAEF}" srcOrd="1" destOrd="0" presId="urn:microsoft.com/office/officeart/2005/8/layout/vList2"/>
    <dgm:cxn modelId="{E2F364FA-0341-4C75-8529-10EE88C425F0}" type="presParOf" srcId="{65CA1C29-F129-48C9-916D-8254A1EA9813}" destId="{500C8C66-40CB-4D15-83DB-D07EAE9E84F0}" srcOrd="2" destOrd="0" presId="urn:microsoft.com/office/officeart/2005/8/layout/vList2"/>
    <dgm:cxn modelId="{9F400863-0B21-4CF8-BA8B-0C1903C969FD}" type="presParOf" srcId="{65CA1C29-F129-48C9-916D-8254A1EA9813}" destId="{16979B83-2719-47E6-9197-B63995E0A849}" srcOrd="3" destOrd="0" presId="urn:microsoft.com/office/officeart/2005/8/layout/vList2"/>
    <dgm:cxn modelId="{64EC614E-D690-4387-854F-522D4C5703F3}" type="presParOf" srcId="{65CA1C29-F129-48C9-916D-8254A1EA9813}" destId="{0F7AC0F3-9049-4FEB-AFE4-E531D5C31FEE}" srcOrd="4" destOrd="0" presId="urn:microsoft.com/office/officeart/2005/8/layout/vList2"/>
    <dgm:cxn modelId="{D4A6B2E0-E492-47A6-B763-12738C45D462}" type="presParOf" srcId="{65CA1C29-F129-48C9-916D-8254A1EA9813}" destId="{0A206D2E-2ADF-44D9-B7C3-AF0CF72BF561}" srcOrd="5" destOrd="0" presId="urn:microsoft.com/office/officeart/2005/8/layout/vList2"/>
    <dgm:cxn modelId="{39ABFA9C-3FCF-4725-BDEB-95335658B39D}" type="presParOf" srcId="{65CA1C29-F129-48C9-916D-8254A1EA9813}" destId="{103964D2-C30E-41BC-93FE-860F0B648130}"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EDA92E1-28A5-489E-8C0E-0D79989ACA13}" type="doc">
      <dgm:prSet loTypeId="urn:microsoft.com/office/officeart/2005/8/layout/vList2" loCatId="list" qsTypeId="urn:microsoft.com/office/officeart/2005/8/quickstyle/simple2" qsCatId="simple" csTypeId="urn:microsoft.com/office/officeart/2005/8/colors/accent1_2" csCatId="accent1" phldr="1"/>
      <dgm:spPr/>
      <dgm:t>
        <a:bodyPr/>
        <a:lstStyle/>
        <a:p>
          <a:endParaRPr lang="de-DE"/>
        </a:p>
      </dgm:t>
    </dgm:pt>
    <dgm:pt modelId="{0F732C7F-E102-4D56-917B-79E7A100AAAB}">
      <dgm:prSet>
        <dgm:style>
          <a:lnRef idx="2">
            <a:schemeClr val="accent2"/>
          </a:lnRef>
          <a:fillRef idx="1">
            <a:schemeClr val="lt1"/>
          </a:fillRef>
          <a:effectRef idx="0">
            <a:schemeClr val="accent2"/>
          </a:effectRef>
          <a:fontRef idx="minor">
            <a:schemeClr val="dk1"/>
          </a:fontRef>
        </dgm:style>
      </dgm:prSet>
      <dgm:spPr>
        <a:ln>
          <a:solidFill>
            <a:schemeClr val="tx1">
              <a:lumMod val="50000"/>
              <a:lumOff val="50000"/>
            </a:schemeClr>
          </a:solidFill>
        </a:ln>
      </dgm:spPr>
      <dgm:t>
        <a:bodyPr/>
        <a:lstStyle/>
        <a:p>
          <a:r>
            <a:rPr lang="de-DE"/>
            <a:t>Einkommen</a:t>
          </a:r>
        </a:p>
      </dgm:t>
    </dgm:pt>
    <dgm:pt modelId="{AF208353-71A4-41EB-82BC-FEDBA824B6A5}" type="parTrans" cxnId="{BAAE7F1D-87BC-41BE-AA03-3F28E388535C}">
      <dgm:prSet/>
      <dgm:spPr/>
      <dgm:t>
        <a:bodyPr/>
        <a:lstStyle/>
        <a:p>
          <a:endParaRPr lang="de-DE"/>
        </a:p>
      </dgm:t>
    </dgm:pt>
    <dgm:pt modelId="{CC59CB3B-DA12-450F-9FE3-623965C8CAD9}" type="sibTrans" cxnId="{BAAE7F1D-87BC-41BE-AA03-3F28E388535C}">
      <dgm:prSet/>
      <dgm:spPr/>
      <dgm:t>
        <a:bodyPr/>
        <a:lstStyle/>
        <a:p>
          <a:endParaRPr lang="de-DE"/>
        </a:p>
      </dgm:t>
    </dgm:pt>
    <dgm:pt modelId="{0B48AFB6-EA52-4379-B631-DFD30A235F32}">
      <dgm:prSet>
        <dgm:style>
          <a:lnRef idx="2">
            <a:schemeClr val="accent2"/>
          </a:lnRef>
          <a:fillRef idx="1">
            <a:schemeClr val="lt1"/>
          </a:fillRef>
          <a:effectRef idx="0">
            <a:schemeClr val="accent2"/>
          </a:effectRef>
          <a:fontRef idx="minor">
            <a:schemeClr val="dk1"/>
          </a:fontRef>
        </dgm:style>
      </dgm:prSet>
      <dgm:spPr>
        <a:ln>
          <a:solidFill>
            <a:schemeClr val="tx1">
              <a:lumMod val="50000"/>
              <a:lumOff val="50000"/>
            </a:schemeClr>
          </a:solidFill>
        </a:ln>
      </dgm:spPr>
      <dgm:t>
        <a:bodyPr/>
        <a:lstStyle/>
        <a:p>
          <a:r>
            <a:rPr lang="de-DE"/>
            <a:t>Soziale Absicherung</a:t>
          </a:r>
        </a:p>
      </dgm:t>
    </dgm:pt>
    <dgm:pt modelId="{E6134490-1928-477B-BC56-177BB10396E6}" type="parTrans" cxnId="{759C5716-B9DC-48BA-83BD-08EE9D98681E}">
      <dgm:prSet/>
      <dgm:spPr/>
      <dgm:t>
        <a:bodyPr/>
        <a:lstStyle/>
        <a:p>
          <a:endParaRPr lang="de-DE"/>
        </a:p>
      </dgm:t>
    </dgm:pt>
    <dgm:pt modelId="{2AF561AF-CDD3-4FFE-8785-2D3E4017EB54}" type="sibTrans" cxnId="{759C5716-B9DC-48BA-83BD-08EE9D98681E}">
      <dgm:prSet/>
      <dgm:spPr/>
      <dgm:t>
        <a:bodyPr/>
        <a:lstStyle/>
        <a:p>
          <a:endParaRPr lang="de-DE"/>
        </a:p>
      </dgm:t>
    </dgm:pt>
    <dgm:pt modelId="{0313757C-7539-487B-AF2E-E61A1E81EE76}">
      <dgm:prSet>
        <dgm:style>
          <a:lnRef idx="2">
            <a:schemeClr val="accent2"/>
          </a:lnRef>
          <a:fillRef idx="1">
            <a:schemeClr val="lt1"/>
          </a:fillRef>
          <a:effectRef idx="0">
            <a:schemeClr val="accent2"/>
          </a:effectRef>
          <a:fontRef idx="minor">
            <a:schemeClr val="dk1"/>
          </a:fontRef>
        </dgm:style>
      </dgm:prSet>
      <dgm:spPr>
        <a:ln>
          <a:solidFill>
            <a:schemeClr val="tx1">
              <a:lumMod val="50000"/>
              <a:lumOff val="50000"/>
            </a:schemeClr>
          </a:solidFill>
        </a:ln>
      </dgm:spPr>
      <dgm:t>
        <a:bodyPr/>
        <a:lstStyle/>
        <a:p>
          <a:r>
            <a:rPr lang="de-DE"/>
            <a:t>Erwerbssicherheit</a:t>
          </a:r>
        </a:p>
      </dgm:t>
    </dgm:pt>
    <dgm:pt modelId="{9344358F-931E-499F-BEBE-F1297E440634}" type="parTrans" cxnId="{FF921D44-AFA9-4E59-B624-289E32AC8D0C}">
      <dgm:prSet/>
      <dgm:spPr/>
      <dgm:t>
        <a:bodyPr/>
        <a:lstStyle/>
        <a:p>
          <a:endParaRPr lang="de-DE"/>
        </a:p>
      </dgm:t>
    </dgm:pt>
    <dgm:pt modelId="{4126BE19-DE9D-493B-984F-B53BB4C48F1D}" type="sibTrans" cxnId="{FF921D44-AFA9-4E59-B624-289E32AC8D0C}">
      <dgm:prSet/>
      <dgm:spPr/>
      <dgm:t>
        <a:bodyPr/>
        <a:lstStyle/>
        <a:p>
          <a:endParaRPr lang="de-DE"/>
        </a:p>
      </dgm:t>
    </dgm:pt>
    <dgm:pt modelId="{65CA1C29-F129-48C9-916D-8254A1EA9813}" type="pres">
      <dgm:prSet presAssocID="{2EDA92E1-28A5-489E-8C0E-0D79989ACA13}" presName="linear" presStyleCnt="0">
        <dgm:presLayoutVars>
          <dgm:animLvl val="lvl"/>
          <dgm:resizeHandles val="exact"/>
        </dgm:presLayoutVars>
      </dgm:prSet>
      <dgm:spPr/>
    </dgm:pt>
    <dgm:pt modelId="{F5AF2945-6876-4B55-A481-F132D2585E9F}" type="pres">
      <dgm:prSet presAssocID="{0F732C7F-E102-4D56-917B-79E7A100AAAB}" presName="parentText" presStyleLbl="node1" presStyleIdx="0" presStyleCnt="3" custScaleY="90909">
        <dgm:presLayoutVars>
          <dgm:chMax val="0"/>
          <dgm:bulletEnabled val="1"/>
        </dgm:presLayoutVars>
      </dgm:prSet>
      <dgm:spPr/>
    </dgm:pt>
    <dgm:pt modelId="{7802AE7A-3FFE-47A5-A750-3D02D18AAAEF}" type="pres">
      <dgm:prSet presAssocID="{CC59CB3B-DA12-450F-9FE3-623965C8CAD9}" presName="spacer" presStyleCnt="0"/>
      <dgm:spPr/>
    </dgm:pt>
    <dgm:pt modelId="{500C8C66-40CB-4D15-83DB-D07EAE9E84F0}" type="pres">
      <dgm:prSet presAssocID="{0B48AFB6-EA52-4379-B631-DFD30A235F32}" presName="parentText" presStyleLbl="node1" presStyleIdx="1" presStyleCnt="3">
        <dgm:presLayoutVars>
          <dgm:chMax val="0"/>
          <dgm:bulletEnabled val="1"/>
        </dgm:presLayoutVars>
      </dgm:prSet>
      <dgm:spPr/>
    </dgm:pt>
    <dgm:pt modelId="{16979B83-2719-47E6-9197-B63995E0A849}" type="pres">
      <dgm:prSet presAssocID="{2AF561AF-CDD3-4FFE-8785-2D3E4017EB54}" presName="spacer" presStyleCnt="0"/>
      <dgm:spPr/>
    </dgm:pt>
    <dgm:pt modelId="{0F7AC0F3-9049-4FEB-AFE4-E531D5C31FEE}" type="pres">
      <dgm:prSet presAssocID="{0313757C-7539-487B-AF2E-E61A1E81EE76}" presName="parentText" presStyleLbl="node1" presStyleIdx="2" presStyleCnt="3">
        <dgm:presLayoutVars>
          <dgm:chMax val="0"/>
          <dgm:bulletEnabled val="1"/>
        </dgm:presLayoutVars>
      </dgm:prSet>
      <dgm:spPr/>
    </dgm:pt>
  </dgm:ptLst>
  <dgm:cxnLst>
    <dgm:cxn modelId="{759C5716-B9DC-48BA-83BD-08EE9D98681E}" srcId="{2EDA92E1-28A5-489E-8C0E-0D79989ACA13}" destId="{0B48AFB6-EA52-4379-B631-DFD30A235F32}" srcOrd="1" destOrd="0" parTransId="{E6134490-1928-477B-BC56-177BB10396E6}" sibTransId="{2AF561AF-CDD3-4FFE-8785-2D3E4017EB54}"/>
    <dgm:cxn modelId="{BAAE7F1D-87BC-41BE-AA03-3F28E388535C}" srcId="{2EDA92E1-28A5-489E-8C0E-0D79989ACA13}" destId="{0F732C7F-E102-4D56-917B-79E7A100AAAB}" srcOrd="0" destOrd="0" parTransId="{AF208353-71A4-41EB-82BC-FEDBA824B6A5}" sibTransId="{CC59CB3B-DA12-450F-9FE3-623965C8CAD9}"/>
    <dgm:cxn modelId="{FF921D44-AFA9-4E59-B624-289E32AC8D0C}" srcId="{2EDA92E1-28A5-489E-8C0E-0D79989ACA13}" destId="{0313757C-7539-487B-AF2E-E61A1E81EE76}" srcOrd="2" destOrd="0" parTransId="{9344358F-931E-499F-BEBE-F1297E440634}" sibTransId="{4126BE19-DE9D-493B-984F-B53BB4C48F1D}"/>
    <dgm:cxn modelId="{B633166B-AE5F-4AE2-9653-1CA8B8779EEA}" type="presOf" srcId="{0B48AFB6-EA52-4379-B631-DFD30A235F32}" destId="{500C8C66-40CB-4D15-83DB-D07EAE9E84F0}" srcOrd="0" destOrd="0" presId="urn:microsoft.com/office/officeart/2005/8/layout/vList2"/>
    <dgm:cxn modelId="{7F41D58B-FECD-4131-A956-8E20CED232AB}" type="presOf" srcId="{2EDA92E1-28A5-489E-8C0E-0D79989ACA13}" destId="{65CA1C29-F129-48C9-916D-8254A1EA9813}" srcOrd="0" destOrd="0" presId="urn:microsoft.com/office/officeart/2005/8/layout/vList2"/>
    <dgm:cxn modelId="{54DBA7A2-AC43-425D-9B16-1D15C91BA253}" type="presOf" srcId="{0F732C7F-E102-4D56-917B-79E7A100AAAB}" destId="{F5AF2945-6876-4B55-A481-F132D2585E9F}" srcOrd="0" destOrd="0" presId="urn:microsoft.com/office/officeart/2005/8/layout/vList2"/>
    <dgm:cxn modelId="{796FBEE7-B186-43AD-954F-AF786B730230}" type="presOf" srcId="{0313757C-7539-487B-AF2E-E61A1E81EE76}" destId="{0F7AC0F3-9049-4FEB-AFE4-E531D5C31FEE}" srcOrd="0" destOrd="0" presId="urn:microsoft.com/office/officeart/2005/8/layout/vList2"/>
    <dgm:cxn modelId="{A9B4BDEE-C87F-4ABF-B1CF-1636D283FF64}" type="presParOf" srcId="{65CA1C29-F129-48C9-916D-8254A1EA9813}" destId="{F5AF2945-6876-4B55-A481-F132D2585E9F}" srcOrd="0" destOrd="0" presId="urn:microsoft.com/office/officeart/2005/8/layout/vList2"/>
    <dgm:cxn modelId="{0C8CCCC3-1CF9-4C91-B5FF-60C170EAEF4F}" type="presParOf" srcId="{65CA1C29-F129-48C9-916D-8254A1EA9813}" destId="{7802AE7A-3FFE-47A5-A750-3D02D18AAAEF}" srcOrd="1" destOrd="0" presId="urn:microsoft.com/office/officeart/2005/8/layout/vList2"/>
    <dgm:cxn modelId="{E2F364FA-0341-4C75-8529-10EE88C425F0}" type="presParOf" srcId="{65CA1C29-F129-48C9-916D-8254A1EA9813}" destId="{500C8C66-40CB-4D15-83DB-D07EAE9E84F0}" srcOrd="2" destOrd="0" presId="urn:microsoft.com/office/officeart/2005/8/layout/vList2"/>
    <dgm:cxn modelId="{9F400863-0B21-4CF8-BA8B-0C1903C969FD}" type="presParOf" srcId="{65CA1C29-F129-48C9-916D-8254A1EA9813}" destId="{16979B83-2719-47E6-9197-B63995E0A849}" srcOrd="3" destOrd="0" presId="urn:microsoft.com/office/officeart/2005/8/layout/vList2"/>
    <dgm:cxn modelId="{64EC614E-D690-4387-854F-522D4C5703F3}" type="presParOf" srcId="{65CA1C29-F129-48C9-916D-8254A1EA9813}" destId="{0F7AC0F3-9049-4FEB-AFE4-E531D5C31FEE}"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193DD73-498B-4D75-9A14-A33736E5747A}" type="doc">
      <dgm:prSet loTypeId="urn:microsoft.com/office/officeart/2005/8/layout/hList1" loCatId="list" qsTypeId="urn:microsoft.com/office/officeart/2005/8/quickstyle/simple2" qsCatId="simple" csTypeId="urn:microsoft.com/office/officeart/2005/8/colors/accent1_2" csCatId="accent1"/>
      <dgm:spPr/>
      <dgm:t>
        <a:bodyPr/>
        <a:lstStyle/>
        <a:p>
          <a:endParaRPr lang="en-US"/>
        </a:p>
      </dgm:t>
    </dgm:pt>
    <dgm:pt modelId="{FCF18897-41A3-40EF-AF9A-1AB8B3E68921}">
      <dgm:prSet/>
      <dgm:spPr/>
      <dgm:t>
        <a:bodyPr/>
        <a:lstStyle/>
        <a:p>
          <a:r>
            <a:rPr lang="de-DE" b="1"/>
            <a:t>Ressourcen </a:t>
          </a:r>
          <a:endParaRPr lang="en-US"/>
        </a:p>
      </dgm:t>
    </dgm:pt>
    <dgm:pt modelId="{2C5C62B4-7003-40CC-9431-4A024E15BBA3}" type="parTrans" cxnId="{633EB3D0-6613-43A1-A932-5D5A1ED083C6}">
      <dgm:prSet/>
      <dgm:spPr/>
      <dgm:t>
        <a:bodyPr/>
        <a:lstStyle/>
        <a:p>
          <a:endParaRPr lang="en-US"/>
        </a:p>
      </dgm:t>
    </dgm:pt>
    <dgm:pt modelId="{88F5DD5A-FFD5-4584-BFE3-54E418F4EB43}" type="sibTrans" cxnId="{633EB3D0-6613-43A1-A932-5D5A1ED083C6}">
      <dgm:prSet/>
      <dgm:spPr/>
      <dgm:t>
        <a:bodyPr/>
        <a:lstStyle/>
        <a:p>
          <a:endParaRPr lang="en-US"/>
        </a:p>
      </dgm:t>
    </dgm:pt>
    <dgm:pt modelId="{1220A5E3-56BE-4428-935D-AC4DE33AC710}">
      <dgm:prSet/>
      <dgm:spPr/>
      <dgm:t>
        <a:bodyPr/>
        <a:lstStyle/>
        <a:p>
          <a:r>
            <a:rPr lang="de-DE" b="1"/>
            <a:t>Einfluss- und Gestaltungsmöglichkeiten </a:t>
          </a:r>
          <a:endParaRPr lang="en-US"/>
        </a:p>
      </dgm:t>
    </dgm:pt>
    <dgm:pt modelId="{5E240733-83F8-4F87-BCA1-73CFDED5F627}" type="parTrans" cxnId="{35E82E75-4ECC-411F-B110-9C5430B411E1}">
      <dgm:prSet/>
      <dgm:spPr/>
      <dgm:t>
        <a:bodyPr/>
        <a:lstStyle/>
        <a:p>
          <a:endParaRPr lang="en-US"/>
        </a:p>
      </dgm:t>
    </dgm:pt>
    <dgm:pt modelId="{0B9DF417-7FAF-4E4A-A020-9C6113C948C8}" type="sibTrans" cxnId="{35E82E75-4ECC-411F-B110-9C5430B411E1}">
      <dgm:prSet/>
      <dgm:spPr/>
      <dgm:t>
        <a:bodyPr/>
        <a:lstStyle/>
        <a:p>
          <a:endParaRPr lang="en-US"/>
        </a:p>
      </dgm:t>
    </dgm:pt>
    <dgm:pt modelId="{548C4737-20D8-41DB-B9EA-39DC03F99BBA}">
      <dgm:prSet/>
      <dgm:spPr/>
      <dgm:t>
        <a:bodyPr/>
        <a:lstStyle/>
        <a:p>
          <a:r>
            <a:rPr lang="de-DE" b="1"/>
            <a:t>Entwicklungsmöglichkeiten </a:t>
          </a:r>
          <a:endParaRPr lang="en-US"/>
        </a:p>
      </dgm:t>
    </dgm:pt>
    <dgm:pt modelId="{BE8E74CE-107A-497A-A5B6-03A813872278}" type="parTrans" cxnId="{8E3AF3D7-293F-43DA-94AE-8E9864C13DB1}">
      <dgm:prSet/>
      <dgm:spPr/>
      <dgm:t>
        <a:bodyPr/>
        <a:lstStyle/>
        <a:p>
          <a:endParaRPr lang="en-US"/>
        </a:p>
      </dgm:t>
    </dgm:pt>
    <dgm:pt modelId="{29C5F4B7-2B12-46A6-9751-663C35D3DD8F}" type="sibTrans" cxnId="{8E3AF3D7-293F-43DA-94AE-8E9864C13DB1}">
      <dgm:prSet/>
      <dgm:spPr/>
      <dgm:t>
        <a:bodyPr/>
        <a:lstStyle/>
        <a:p>
          <a:endParaRPr lang="en-US"/>
        </a:p>
      </dgm:t>
    </dgm:pt>
    <dgm:pt modelId="{4E8A8DDB-D60B-4CFD-A248-6634DA8F0E3F}">
      <dgm:prSet/>
      <dgm:spPr/>
      <dgm:t>
        <a:bodyPr/>
        <a:lstStyle/>
        <a:p>
          <a:r>
            <a:rPr lang="de-DE" b="1"/>
            <a:t>Soziale Ressourcen </a:t>
          </a:r>
          <a:endParaRPr lang="en-US"/>
        </a:p>
      </dgm:t>
    </dgm:pt>
    <dgm:pt modelId="{D9B83362-9C98-473B-B009-AB1F624B285E}" type="parTrans" cxnId="{79A752CF-CF46-4B40-862E-87BABD081216}">
      <dgm:prSet/>
      <dgm:spPr/>
      <dgm:t>
        <a:bodyPr/>
        <a:lstStyle/>
        <a:p>
          <a:endParaRPr lang="en-US"/>
        </a:p>
      </dgm:t>
    </dgm:pt>
    <dgm:pt modelId="{E7950CE6-01E1-45A0-9D57-EB9FF8D3C396}" type="sibTrans" cxnId="{79A752CF-CF46-4B40-862E-87BABD081216}">
      <dgm:prSet/>
      <dgm:spPr/>
      <dgm:t>
        <a:bodyPr/>
        <a:lstStyle/>
        <a:p>
          <a:endParaRPr lang="en-US"/>
        </a:p>
      </dgm:t>
    </dgm:pt>
    <dgm:pt modelId="{A4399D34-4629-4D68-9CD6-3C2599C089F9}">
      <dgm:prSet/>
      <dgm:spPr/>
      <dgm:t>
        <a:bodyPr/>
        <a:lstStyle/>
        <a:p>
          <a:r>
            <a:rPr lang="de-DE" b="1"/>
            <a:t>Sinn der Arbeit </a:t>
          </a:r>
          <a:endParaRPr lang="en-US"/>
        </a:p>
      </dgm:t>
    </dgm:pt>
    <dgm:pt modelId="{F07F602F-3391-4DFA-B2F4-25B918505AED}" type="parTrans" cxnId="{FEC2C468-DD7B-443F-BF9C-589A8BF0A612}">
      <dgm:prSet/>
      <dgm:spPr/>
      <dgm:t>
        <a:bodyPr/>
        <a:lstStyle/>
        <a:p>
          <a:endParaRPr lang="en-US"/>
        </a:p>
      </dgm:t>
    </dgm:pt>
    <dgm:pt modelId="{D59980F7-3396-4C04-A430-1D9983C6EF19}" type="sibTrans" cxnId="{FEC2C468-DD7B-443F-BF9C-589A8BF0A612}">
      <dgm:prSet/>
      <dgm:spPr/>
      <dgm:t>
        <a:bodyPr/>
        <a:lstStyle/>
        <a:p>
          <a:endParaRPr lang="en-US"/>
        </a:p>
      </dgm:t>
    </dgm:pt>
    <dgm:pt modelId="{4BB43864-DBD7-412F-8DE2-BD3D2B37E4AE}">
      <dgm:prSet/>
      <dgm:spPr/>
      <dgm:t>
        <a:bodyPr/>
        <a:lstStyle/>
        <a:p>
          <a:r>
            <a:rPr lang="de-DE" b="1"/>
            <a:t>Belastungen</a:t>
          </a:r>
          <a:endParaRPr lang="en-US"/>
        </a:p>
      </dgm:t>
    </dgm:pt>
    <dgm:pt modelId="{04FD3A29-AF3E-4A4C-9ECB-8D78ADC382D7}" type="parTrans" cxnId="{D04FC3C3-9F4E-497B-9060-CDB56BEA059E}">
      <dgm:prSet/>
      <dgm:spPr/>
      <dgm:t>
        <a:bodyPr/>
        <a:lstStyle/>
        <a:p>
          <a:endParaRPr lang="en-US"/>
        </a:p>
      </dgm:t>
    </dgm:pt>
    <dgm:pt modelId="{BDE544AD-3BEE-4243-B10E-97FD25AF8E8E}" type="sibTrans" cxnId="{D04FC3C3-9F4E-497B-9060-CDB56BEA059E}">
      <dgm:prSet/>
      <dgm:spPr/>
      <dgm:t>
        <a:bodyPr/>
        <a:lstStyle/>
        <a:p>
          <a:endParaRPr lang="en-US"/>
        </a:p>
      </dgm:t>
    </dgm:pt>
    <dgm:pt modelId="{DF1FA790-9F44-4160-B123-E068DDDCF84C}">
      <dgm:prSet/>
      <dgm:spPr/>
      <dgm:t>
        <a:bodyPr/>
        <a:lstStyle/>
        <a:p>
          <a:r>
            <a:rPr lang="de-DE" b="1"/>
            <a:t>Arbeitszeit </a:t>
          </a:r>
          <a:endParaRPr lang="en-US"/>
        </a:p>
      </dgm:t>
    </dgm:pt>
    <dgm:pt modelId="{2936CEBF-A28F-4500-90B1-C4EEA1605747}" type="parTrans" cxnId="{3774411F-F9C9-4AE8-874C-8F2FCFCD9D55}">
      <dgm:prSet/>
      <dgm:spPr/>
      <dgm:t>
        <a:bodyPr/>
        <a:lstStyle/>
        <a:p>
          <a:endParaRPr lang="en-US"/>
        </a:p>
      </dgm:t>
    </dgm:pt>
    <dgm:pt modelId="{7A89B1E4-DEE5-4465-ACE2-0155FAF4386F}" type="sibTrans" cxnId="{3774411F-F9C9-4AE8-874C-8F2FCFCD9D55}">
      <dgm:prSet/>
      <dgm:spPr/>
      <dgm:t>
        <a:bodyPr/>
        <a:lstStyle/>
        <a:p>
          <a:endParaRPr lang="en-US"/>
        </a:p>
      </dgm:t>
    </dgm:pt>
    <dgm:pt modelId="{9B94BBBD-C9C8-4150-BA35-6393A7B5E1E6}">
      <dgm:prSet/>
      <dgm:spPr/>
      <dgm:t>
        <a:bodyPr/>
        <a:lstStyle/>
        <a:p>
          <a:r>
            <a:rPr lang="de-DE" b="1"/>
            <a:t>Körperliche Anforderungen </a:t>
          </a:r>
          <a:endParaRPr lang="en-US"/>
        </a:p>
      </dgm:t>
    </dgm:pt>
    <dgm:pt modelId="{C353627D-15B4-4468-B4E2-7BF94F5326ED}" type="parTrans" cxnId="{EFDF2079-A792-4B08-AED2-64F8F75DCB20}">
      <dgm:prSet/>
      <dgm:spPr/>
      <dgm:t>
        <a:bodyPr/>
        <a:lstStyle/>
        <a:p>
          <a:endParaRPr lang="en-US"/>
        </a:p>
      </dgm:t>
    </dgm:pt>
    <dgm:pt modelId="{6E6AEB74-99DB-48BC-9ED7-841ED855AE98}" type="sibTrans" cxnId="{EFDF2079-A792-4B08-AED2-64F8F75DCB20}">
      <dgm:prSet/>
      <dgm:spPr/>
      <dgm:t>
        <a:bodyPr/>
        <a:lstStyle/>
        <a:p>
          <a:endParaRPr lang="en-US"/>
        </a:p>
      </dgm:t>
    </dgm:pt>
    <dgm:pt modelId="{B2997418-DB25-4F28-8DAA-336B899D2C02}">
      <dgm:prSet/>
      <dgm:spPr/>
      <dgm:t>
        <a:bodyPr/>
        <a:lstStyle/>
        <a:p>
          <a:r>
            <a:rPr lang="de-DE" b="1"/>
            <a:t>Soziale Stressoren</a:t>
          </a:r>
          <a:endParaRPr lang="en-US"/>
        </a:p>
      </dgm:t>
    </dgm:pt>
    <dgm:pt modelId="{A7935970-B389-4275-B9E7-5FE0F3ACC344}" type="parTrans" cxnId="{CCBEFE82-D0BB-4D83-B61A-38BFA3130CB9}">
      <dgm:prSet/>
      <dgm:spPr/>
      <dgm:t>
        <a:bodyPr/>
        <a:lstStyle/>
        <a:p>
          <a:endParaRPr lang="en-US"/>
        </a:p>
      </dgm:t>
    </dgm:pt>
    <dgm:pt modelId="{523EFB5A-F1E4-456B-86DD-13ADF78D4864}" type="sibTrans" cxnId="{CCBEFE82-D0BB-4D83-B61A-38BFA3130CB9}">
      <dgm:prSet/>
      <dgm:spPr/>
      <dgm:t>
        <a:bodyPr/>
        <a:lstStyle/>
        <a:p>
          <a:endParaRPr lang="en-US"/>
        </a:p>
      </dgm:t>
    </dgm:pt>
    <dgm:pt modelId="{1E405B27-1F43-4983-9381-AFC51CAA2DEF}">
      <dgm:prSet/>
      <dgm:spPr/>
      <dgm:t>
        <a:bodyPr/>
        <a:lstStyle/>
        <a:p>
          <a:r>
            <a:rPr lang="de-DE" b="1"/>
            <a:t>Arbeitsintensität </a:t>
          </a:r>
          <a:endParaRPr lang="en-US"/>
        </a:p>
      </dgm:t>
    </dgm:pt>
    <dgm:pt modelId="{5E027C4E-5FCE-4450-9F9F-4325B327491C}" type="parTrans" cxnId="{407D57ED-1DF0-48E7-80C6-A6EA29879632}">
      <dgm:prSet/>
      <dgm:spPr/>
      <dgm:t>
        <a:bodyPr/>
        <a:lstStyle/>
        <a:p>
          <a:endParaRPr lang="en-US"/>
        </a:p>
      </dgm:t>
    </dgm:pt>
    <dgm:pt modelId="{70BD8F9B-1E4A-474A-97A9-B9EF06FC79B7}" type="sibTrans" cxnId="{407D57ED-1DF0-48E7-80C6-A6EA29879632}">
      <dgm:prSet/>
      <dgm:spPr/>
      <dgm:t>
        <a:bodyPr/>
        <a:lstStyle/>
        <a:p>
          <a:endParaRPr lang="en-US"/>
        </a:p>
      </dgm:t>
    </dgm:pt>
    <dgm:pt modelId="{B4EBF9D2-D0E1-4F88-8A94-0F950119A43A}">
      <dgm:prSet/>
      <dgm:spPr/>
      <dgm:t>
        <a:bodyPr/>
        <a:lstStyle/>
        <a:p>
          <a:r>
            <a:rPr lang="de-DE" b="1"/>
            <a:t>Einkommen und Sicherheit </a:t>
          </a:r>
          <a:endParaRPr lang="en-US"/>
        </a:p>
      </dgm:t>
    </dgm:pt>
    <dgm:pt modelId="{3553FA75-5FF7-41CB-842F-47492101A32D}" type="parTrans" cxnId="{224EADFD-0D7D-433E-9374-DE205D3C7498}">
      <dgm:prSet/>
      <dgm:spPr/>
      <dgm:t>
        <a:bodyPr/>
        <a:lstStyle/>
        <a:p>
          <a:endParaRPr lang="en-US"/>
        </a:p>
      </dgm:t>
    </dgm:pt>
    <dgm:pt modelId="{8FF2B77D-0AF6-4E02-A95F-D967F631BA60}" type="sibTrans" cxnId="{224EADFD-0D7D-433E-9374-DE205D3C7498}">
      <dgm:prSet/>
      <dgm:spPr/>
      <dgm:t>
        <a:bodyPr/>
        <a:lstStyle/>
        <a:p>
          <a:endParaRPr lang="en-US"/>
        </a:p>
      </dgm:t>
    </dgm:pt>
    <dgm:pt modelId="{DFF1AF4B-786C-4567-AB52-983AD2A0F8CE}">
      <dgm:prSet/>
      <dgm:spPr/>
      <dgm:t>
        <a:bodyPr/>
        <a:lstStyle/>
        <a:p>
          <a:r>
            <a:rPr lang="de-DE" b="1"/>
            <a:t>Einkommen </a:t>
          </a:r>
          <a:endParaRPr lang="en-US"/>
        </a:p>
      </dgm:t>
    </dgm:pt>
    <dgm:pt modelId="{632E1A85-8AF2-4791-884F-FCEB89A764AD}" type="parTrans" cxnId="{A400879C-53D0-418E-90B3-587EA47CA401}">
      <dgm:prSet/>
      <dgm:spPr/>
      <dgm:t>
        <a:bodyPr/>
        <a:lstStyle/>
        <a:p>
          <a:endParaRPr lang="en-US"/>
        </a:p>
      </dgm:t>
    </dgm:pt>
    <dgm:pt modelId="{ADA0E63F-5922-4841-8727-AC70C10D4571}" type="sibTrans" cxnId="{A400879C-53D0-418E-90B3-587EA47CA401}">
      <dgm:prSet/>
      <dgm:spPr/>
      <dgm:t>
        <a:bodyPr/>
        <a:lstStyle/>
        <a:p>
          <a:endParaRPr lang="en-US"/>
        </a:p>
      </dgm:t>
    </dgm:pt>
    <dgm:pt modelId="{635255BD-FED2-4443-9310-5D1B43B079ED}">
      <dgm:prSet/>
      <dgm:spPr/>
      <dgm:t>
        <a:bodyPr/>
        <a:lstStyle/>
        <a:p>
          <a:r>
            <a:rPr lang="de-DE" b="1"/>
            <a:t>Soziale Absicherung </a:t>
          </a:r>
          <a:endParaRPr lang="en-US"/>
        </a:p>
      </dgm:t>
    </dgm:pt>
    <dgm:pt modelId="{1B38324D-104D-4355-A727-DE5768CD80D3}" type="parTrans" cxnId="{EDCC3B7F-F936-4EE8-B7B9-5D412F0DCBBF}">
      <dgm:prSet/>
      <dgm:spPr/>
      <dgm:t>
        <a:bodyPr/>
        <a:lstStyle/>
        <a:p>
          <a:endParaRPr lang="en-US"/>
        </a:p>
      </dgm:t>
    </dgm:pt>
    <dgm:pt modelId="{5203AA7F-C279-485C-B4A2-707C814016C5}" type="sibTrans" cxnId="{EDCC3B7F-F936-4EE8-B7B9-5D412F0DCBBF}">
      <dgm:prSet/>
      <dgm:spPr/>
      <dgm:t>
        <a:bodyPr/>
        <a:lstStyle/>
        <a:p>
          <a:endParaRPr lang="en-US"/>
        </a:p>
      </dgm:t>
    </dgm:pt>
    <dgm:pt modelId="{5A19E7B3-08D5-4F6F-9EC6-382CE9D0D080}">
      <dgm:prSet/>
      <dgm:spPr/>
      <dgm:t>
        <a:bodyPr/>
        <a:lstStyle/>
        <a:p>
          <a:r>
            <a:rPr lang="de-DE" b="1"/>
            <a:t>Erwerbssicherheit </a:t>
          </a:r>
          <a:endParaRPr lang="en-US"/>
        </a:p>
      </dgm:t>
    </dgm:pt>
    <dgm:pt modelId="{698C55C0-0B8A-4F40-B470-790754369088}" type="parTrans" cxnId="{0C107B62-AF6F-4ADB-90F8-B0C696721885}">
      <dgm:prSet/>
      <dgm:spPr/>
      <dgm:t>
        <a:bodyPr/>
        <a:lstStyle/>
        <a:p>
          <a:endParaRPr lang="en-US"/>
        </a:p>
      </dgm:t>
    </dgm:pt>
    <dgm:pt modelId="{EF275EB2-34A4-47AF-96ED-511F21C17A0E}" type="sibTrans" cxnId="{0C107B62-AF6F-4ADB-90F8-B0C696721885}">
      <dgm:prSet/>
      <dgm:spPr/>
      <dgm:t>
        <a:bodyPr/>
        <a:lstStyle/>
        <a:p>
          <a:endParaRPr lang="en-US"/>
        </a:p>
      </dgm:t>
    </dgm:pt>
    <dgm:pt modelId="{60E285E6-5B9B-4351-B840-5DC8374670E3}" type="pres">
      <dgm:prSet presAssocID="{9193DD73-498B-4D75-9A14-A33736E5747A}" presName="Name0" presStyleCnt="0">
        <dgm:presLayoutVars>
          <dgm:dir/>
          <dgm:animLvl val="lvl"/>
          <dgm:resizeHandles val="exact"/>
        </dgm:presLayoutVars>
      </dgm:prSet>
      <dgm:spPr/>
    </dgm:pt>
    <dgm:pt modelId="{2C34DB95-C3C2-4940-AA95-083A420C1148}" type="pres">
      <dgm:prSet presAssocID="{FCF18897-41A3-40EF-AF9A-1AB8B3E68921}" presName="composite" presStyleCnt="0"/>
      <dgm:spPr/>
    </dgm:pt>
    <dgm:pt modelId="{B727883F-0016-40CD-A3AA-0E0DA54D5B48}" type="pres">
      <dgm:prSet presAssocID="{FCF18897-41A3-40EF-AF9A-1AB8B3E68921}" presName="parTx" presStyleLbl="alignNode1" presStyleIdx="0" presStyleCnt="3">
        <dgm:presLayoutVars>
          <dgm:chMax val="0"/>
          <dgm:chPref val="0"/>
          <dgm:bulletEnabled val="1"/>
        </dgm:presLayoutVars>
      </dgm:prSet>
      <dgm:spPr/>
    </dgm:pt>
    <dgm:pt modelId="{7145A2A8-7918-42DC-8705-1E405073C2EC}" type="pres">
      <dgm:prSet presAssocID="{FCF18897-41A3-40EF-AF9A-1AB8B3E68921}" presName="desTx" presStyleLbl="alignAccFollowNode1" presStyleIdx="0" presStyleCnt="3">
        <dgm:presLayoutVars>
          <dgm:bulletEnabled val="1"/>
        </dgm:presLayoutVars>
      </dgm:prSet>
      <dgm:spPr/>
    </dgm:pt>
    <dgm:pt modelId="{34411541-1905-46A1-A8F3-5D950066C856}" type="pres">
      <dgm:prSet presAssocID="{88F5DD5A-FFD5-4584-BFE3-54E418F4EB43}" presName="space" presStyleCnt="0"/>
      <dgm:spPr/>
    </dgm:pt>
    <dgm:pt modelId="{58603A3C-311D-4C8A-A5D2-2481263A0F8D}" type="pres">
      <dgm:prSet presAssocID="{4BB43864-DBD7-412F-8DE2-BD3D2B37E4AE}" presName="composite" presStyleCnt="0"/>
      <dgm:spPr/>
    </dgm:pt>
    <dgm:pt modelId="{7D3270C1-99B1-4F09-9DEB-73AD6E1002B4}" type="pres">
      <dgm:prSet presAssocID="{4BB43864-DBD7-412F-8DE2-BD3D2B37E4AE}" presName="parTx" presStyleLbl="alignNode1" presStyleIdx="1" presStyleCnt="3">
        <dgm:presLayoutVars>
          <dgm:chMax val="0"/>
          <dgm:chPref val="0"/>
          <dgm:bulletEnabled val="1"/>
        </dgm:presLayoutVars>
      </dgm:prSet>
      <dgm:spPr/>
    </dgm:pt>
    <dgm:pt modelId="{9FDFDF31-E70E-44DE-8D0E-F4233018C002}" type="pres">
      <dgm:prSet presAssocID="{4BB43864-DBD7-412F-8DE2-BD3D2B37E4AE}" presName="desTx" presStyleLbl="alignAccFollowNode1" presStyleIdx="1" presStyleCnt="3">
        <dgm:presLayoutVars>
          <dgm:bulletEnabled val="1"/>
        </dgm:presLayoutVars>
      </dgm:prSet>
      <dgm:spPr/>
    </dgm:pt>
    <dgm:pt modelId="{3A230559-BA80-4A29-BE8D-BD52CEED7E4A}" type="pres">
      <dgm:prSet presAssocID="{BDE544AD-3BEE-4243-B10E-97FD25AF8E8E}" presName="space" presStyleCnt="0"/>
      <dgm:spPr/>
    </dgm:pt>
    <dgm:pt modelId="{19C0D32E-AD1D-46DB-A9CD-D49272509988}" type="pres">
      <dgm:prSet presAssocID="{B4EBF9D2-D0E1-4F88-8A94-0F950119A43A}" presName="composite" presStyleCnt="0"/>
      <dgm:spPr/>
    </dgm:pt>
    <dgm:pt modelId="{96306952-918C-491D-9DEB-AF30EBD06091}" type="pres">
      <dgm:prSet presAssocID="{B4EBF9D2-D0E1-4F88-8A94-0F950119A43A}" presName="parTx" presStyleLbl="alignNode1" presStyleIdx="2" presStyleCnt="3">
        <dgm:presLayoutVars>
          <dgm:chMax val="0"/>
          <dgm:chPref val="0"/>
          <dgm:bulletEnabled val="1"/>
        </dgm:presLayoutVars>
      </dgm:prSet>
      <dgm:spPr/>
    </dgm:pt>
    <dgm:pt modelId="{61470CB9-3B5C-4BDE-8E3B-C5E58370D5CA}" type="pres">
      <dgm:prSet presAssocID="{B4EBF9D2-D0E1-4F88-8A94-0F950119A43A}" presName="desTx" presStyleLbl="alignAccFollowNode1" presStyleIdx="2" presStyleCnt="3">
        <dgm:presLayoutVars>
          <dgm:bulletEnabled val="1"/>
        </dgm:presLayoutVars>
      </dgm:prSet>
      <dgm:spPr/>
    </dgm:pt>
  </dgm:ptLst>
  <dgm:cxnLst>
    <dgm:cxn modelId="{92188C0C-1C2E-4277-82C3-66EF3478CE04}" type="presOf" srcId="{B2997418-DB25-4F28-8DAA-336B899D2C02}" destId="{9FDFDF31-E70E-44DE-8D0E-F4233018C002}" srcOrd="0" destOrd="2" presId="urn:microsoft.com/office/officeart/2005/8/layout/hList1"/>
    <dgm:cxn modelId="{3774411F-F9C9-4AE8-874C-8F2FCFCD9D55}" srcId="{4BB43864-DBD7-412F-8DE2-BD3D2B37E4AE}" destId="{DF1FA790-9F44-4160-B123-E068DDDCF84C}" srcOrd="0" destOrd="0" parTransId="{2936CEBF-A28F-4500-90B1-C4EEA1605747}" sibTransId="{7A89B1E4-DEE5-4465-ACE2-0155FAF4386F}"/>
    <dgm:cxn modelId="{B258ED29-7EA1-4B75-9D49-5F74EE003231}" type="presOf" srcId="{1E405B27-1F43-4983-9381-AFC51CAA2DEF}" destId="{9FDFDF31-E70E-44DE-8D0E-F4233018C002}" srcOrd="0" destOrd="3" presId="urn:microsoft.com/office/officeart/2005/8/layout/hList1"/>
    <dgm:cxn modelId="{5989FA2B-835E-4278-8D17-501115E0A1AE}" type="presOf" srcId="{9193DD73-498B-4D75-9A14-A33736E5747A}" destId="{60E285E6-5B9B-4351-B840-5DC8374670E3}" srcOrd="0" destOrd="0" presId="urn:microsoft.com/office/officeart/2005/8/layout/hList1"/>
    <dgm:cxn modelId="{8D3DBB2C-8A02-4C11-B68E-DDF0CB10960C}" type="presOf" srcId="{9B94BBBD-C9C8-4150-BA35-6393A7B5E1E6}" destId="{9FDFDF31-E70E-44DE-8D0E-F4233018C002}" srcOrd="0" destOrd="1" presId="urn:microsoft.com/office/officeart/2005/8/layout/hList1"/>
    <dgm:cxn modelId="{BF23163C-B9A0-4F35-8477-C325BE9E4EA6}" type="presOf" srcId="{FCF18897-41A3-40EF-AF9A-1AB8B3E68921}" destId="{B727883F-0016-40CD-A3AA-0E0DA54D5B48}" srcOrd="0" destOrd="0" presId="urn:microsoft.com/office/officeart/2005/8/layout/hList1"/>
    <dgm:cxn modelId="{0C107B62-AF6F-4ADB-90F8-B0C696721885}" srcId="{B4EBF9D2-D0E1-4F88-8A94-0F950119A43A}" destId="{5A19E7B3-08D5-4F6F-9EC6-382CE9D0D080}" srcOrd="2" destOrd="0" parTransId="{698C55C0-0B8A-4F40-B470-790754369088}" sibTransId="{EF275EB2-34A4-47AF-96ED-511F21C17A0E}"/>
    <dgm:cxn modelId="{FEC2C468-DD7B-443F-BF9C-589A8BF0A612}" srcId="{FCF18897-41A3-40EF-AF9A-1AB8B3E68921}" destId="{A4399D34-4629-4D68-9CD6-3C2599C089F9}" srcOrd="3" destOrd="0" parTransId="{F07F602F-3391-4DFA-B2F4-25B918505AED}" sibTransId="{D59980F7-3396-4C04-A430-1D9983C6EF19}"/>
    <dgm:cxn modelId="{239B6C70-89F7-4C7E-98BE-714513DF156E}" type="presOf" srcId="{5A19E7B3-08D5-4F6F-9EC6-382CE9D0D080}" destId="{61470CB9-3B5C-4BDE-8E3B-C5E58370D5CA}" srcOrd="0" destOrd="2" presId="urn:microsoft.com/office/officeart/2005/8/layout/hList1"/>
    <dgm:cxn modelId="{649AE472-C718-49AD-A18E-483810944375}" type="presOf" srcId="{4E8A8DDB-D60B-4CFD-A248-6634DA8F0E3F}" destId="{7145A2A8-7918-42DC-8705-1E405073C2EC}" srcOrd="0" destOrd="2" presId="urn:microsoft.com/office/officeart/2005/8/layout/hList1"/>
    <dgm:cxn modelId="{35E82E75-4ECC-411F-B110-9C5430B411E1}" srcId="{FCF18897-41A3-40EF-AF9A-1AB8B3E68921}" destId="{1220A5E3-56BE-4428-935D-AC4DE33AC710}" srcOrd="0" destOrd="0" parTransId="{5E240733-83F8-4F87-BCA1-73CFDED5F627}" sibTransId="{0B9DF417-7FAF-4E4A-A020-9C6113C948C8}"/>
    <dgm:cxn modelId="{EFDF2079-A792-4B08-AED2-64F8F75DCB20}" srcId="{4BB43864-DBD7-412F-8DE2-BD3D2B37E4AE}" destId="{9B94BBBD-C9C8-4150-BA35-6393A7B5E1E6}" srcOrd="1" destOrd="0" parTransId="{C353627D-15B4-4468-B4E2-7BF94F5326ED}" sibTransId="{6E6AEB74-99DB-48BC-9ED7-841ED855AE98}"/>
    <dgm:cxn modelId="{EDCC3B7F-F936-4EE8-B7B9-5D412F0DCBBF}" srcId="{B4EBF9D2-D0E1-4F88-8A94-0F950119A43A}" destId="{635255BD-FED2-4443-9310-5D1B43B079ED}" srcOrd="1" destOrd="0" parTransId="{1B38324D-104D-4355-A727-DE5768CD80D3}" sibTransId="{5203AA7F-C279-485C-B4A2-707C814016C5}"/>
    <dgm:cxn modelId="{CCBEFE82-D0BB-4D83-B61A-38BFA3130CB9}" srcId="{4BB43864-DBD7-412F-8DE2-BD3D2B37E4AE}" destId="{B2997418-DB25-4F28-8DAA-336B899D2C02}" srcOrd="2" destOrd="0" parTransId="{A7935970-B389-4275-B9E7-5FE0F3ACC344}" sibTransId="{523EFB5A-F1E4-456B-86DD-13ADF78D4864}"/>
    <dgm:cxn modelId="{0D6E518A-8CAB-46E2-A7B6-571D10C993CD}" type="presOf" srcId="{548C4737-20D8-41DB-B9EA-39DC03F99BBA}" destId="{7145A2A8-7918-42DC-8705-1E405073C2EC}" srcOrd="0" destOrd="1" presId="urn:microsoft.com/office/officeart/2005/8/layout/hList1"/>
    <dgm:cxn modelId="{A065118B-F858-425D-8E63-596B5A0B19F4}" type="presOf" srcId="{4BB43864-DBD7-412F-8DE2-BD3D2B37E4AE}" destId="{7D3270C1-99B1-4F09-9DEB-73AD6E1002B4}" srcOrd="0" destOrd="0" presId="urn:microsoft.com/office/officeart/2005/8/layout/hList1"/>
    <dgm:cxn modelId="{A400879C-53D0-418E-90B3-587EA47CA401}" srcId="{B4EBF9D2-D0E1-4F88-8A94-0F950119A43A}" destId="{DFF1AF4B-786C-4567-AB52-983AD2A0F8CE}" srcOrd="0" destOrd="0" parTransId="{632E1A85-8AF2-4791-884F-FCEB89A764AD}" sibTransId="{ADA0E63F-5922-4841-8727-AC70C10D4571}"/>
    <dgm:cxn modelId="{F0D788A3-2559-4BF3-95D1-43CA25FF81EF}" type="presOf" srcId="{1220A5E3-56BE-4428-935D-AC4DE33AC710}" destId="{7145A2A8-7918-42DC-8705-1E405073C2EC}" srcOrd="0" destOrd="0" presId="urn:microsoft.com/office/officeart/2005/8/layout/hList1"/>
    <dgm:cxn modelId="{DB76D5B1-990C-4589-A7D6-C345AA2A4B11}" type="presOf" srcId="{DFF1AF4B-786C-4567-AB52-983AD2A0F8CE}" destId="{61470CB9-3B5C-4BDE-8E3B-C5E58370D5CA}" srcOrd="0" destOrd="0" presId="urn:microsoft.com/office/officeart/2005/8/layout/hList1"/>
    <dgm:cxn modelId="{D04FC3C3-9F4E-497B-9060-CDB56BEA059E}" srcId="{9193DD73-498B-4D75-9A14-A33736E5747A}" destId="{4BB43864-DBD7-412F-8DE2-BD3D2B37E4AE}" srcOrd="1" destOrd="0" parTransId="{04FD3A29-AF3E-4A4C-9ECB-8D78ADC382D7}" sibTransId="{BDE544AD-3BEE-4243-B10E-97FD25AF8E8E}"/>
    <dgm:cxn modelId="{67483AC7-58A0-4921-9B86-68E763700423}" type="presOf" srcId="{DF1FA790-9F44-4160-B123-E068DDDCF84C}" destId="{9FDFDF31-E70E-44DE-8D0E-F4233018C002}" srcOrd="0" destOrd="0" presId="urn:microsoft.com/office/officeart/2005/8/layout/hList1"/>
    <dgm:cxn modelId="{79A752CF-CF46-4B40-862E-87BABD081216}" srcId="{FCF18897-41A3-40EF-AF9A-1AB8B3E68921}" destId="{4E8A8DDB-D60B-4CFD-A248-6634DA8F0E3F}" srcOrd="2" destOrd="0" parTransId="{D9B83362-9C98-473B-B009-AB1F624B285E}" sibTransId="{E7950CE6-01E1-45A0-9D57-EB9FF8D3C396}"/>
    <dgm:cxn modelId="{633EB3D0-6613-43A1-A932-5D5A1ED083C6}" srcId="{9193DD73-498B-4D75-9A14-A33736E5747A}" destId="{FCF18897-41A3-40EF-AF9A-1AB8B3E68921}" srcOrd="0" destOrd="0" parTransId="{2C5C62B4-7003-40CC-9431-4A024E15BBA3}" sibTransId="{88F5DD5A-FFD5-4584-BFE3-54E418F4EB43}"/>
    <dgm:cxn modelId="{5C6B83D7-9F42-43F2-95FF-99D0B302F180}" type="presOf" srcId="{B4EBF9D2-D0E1-4F88-8A94-0F950119A43A}" destId="{96306952-918C-491D-9DEB-AF30EBD06091}" srcOrd="0" destOrd="0" presId="urn:microsoft.com/office/officeart/2005/8/layout/hList1"/>
    <dgm:cxn modelId="{8E3AF3D7-293F-43DA-94AE-8E9864C13DB1}" srcId="{FCF18897-41A3-40EF-AF9A-1AB8B3E68921}" destId="{548C4737-20D8-41DB-B9EA-39DC03F99BBA}" srcOrd="1" destOrd="0" parTransId="{BE8E74CE-107A-497A-A5B6-03A813872278}" sibTransId="{29C5F4B7-2B12-46A6-9751-663C35D3DD8F}"/>
    <dgm:cxn modelId="{407D57ED-1DF0-48E7-80C6-A6EA29879632}" srcId="{4BB43864-DBD7-412F-8DE2-BD3D2B37E4AE}" destId="{1E405B27-1F43-4983-9381-AFC51CAA2DEF}" srcOrd="3" destOrd="0" parTransId="{5E027C4E-5FCE-4450-9F9F-4325B327491C}" sibTransId="{70BD8F9B-1E4A-474A-97A9-B9EF06FC79B7}"/>
    <dgm:cxn modelId="{330AE3ED-B742-49B4-A201-9B6DD3276168}" type="presOf" srcId="{A4399D34-4629-4D68-9CD6-3C2599C089F9}" destId="{7145A2A8-7918-42DC-8705-1E405073C2EC}" srcOrd="0" destOrd="3" presId="urn:microsoft.com/office/officeart/2005/8/layout/hList1"/>
    <dgm:cxn modelId="{420F05F8-4F85-4730-B906-AB2554B94204}" type="presOf" srcId="{635255BD-FED2-4443-9310-5D1B43B079ED}" destId="{61470CB9-3B5C-4BDE-8E3B-C5E58370D5CA}" srcOrd="0" destOrd="1" presId="urn:microsoft.com/office/officeart/2005/8/layout/hList1"/>
    <dgm:cxn modelId="{224EADFD-0D7D-433E-9374-DE205D3C7498}" srcId="{9193DD73-498B-4D75-9A14-A33736E5747A}" destId="{B4EBF9D2-D0E1-4F88-8A94-0F950119A43A}" srcOrd="2" destOrd="0" parTransId="{3553FA75-5FF7-41CB-842F-47492101A32D}" sibTransId="{8FF2B77D-0AF6-4E02-A95F-D967F631BA60}"/>
    <dgm:cxn modelId="{6F39A5A6-07DF-4741-AC8F-E234F5989B0E}" type="presParOf" srcId="{60E285E6-5B9B-4351-B840-5DC8374670E3}" destId="{2C34DB95-C3C2-4940-AA95-083A420C1148}" srcOrd="0" destOrd="0" presId="urn:microsoft.com/office/officeart/2005/8/layout/hList1"/>
    <dgm:cxn modelId="{E62AC6A9-1823-4BCC-B9B8-21B0BD9E2870}" type="presParOf" srcId="{2C34DB95-C3C2-4940-AA95-083A420C1148}" destId="{B727883F-0016-40CD-A3AA-0E0DA54D5B48}" srcOrd="0" destOrd="0" presId="urn:microsoft.com/office/officeart/2005/8/layout/hList1"/>
    <dgm:cxn modelId="{E1719AB3-B4D8-4E65-B3C2-61A13AC3440A}" type="presParOf" srcId="{2C34DB95-C3C2-4940-AA95-083A420C1148}" destId="{7145A2A8-7918-42DC-8705-1E405073C2EC}" srcOrd="1" destOrd="0" presId="urn:microsoft.com/office/officeart/2005/8/layout/hList1"/>
    <dgm:cxn modelId="{92339702-F46B-494C-A789-7CE7756F0649}" type="presParOf" srcId="{60E285E6-5B9B-4351-B840-5DC8374670E3}" destId="{34411541-1905-46A1-A8F3-5D950066C856}" srcOrd="1" destOrd="0" presId="urn:microsoft.com/office/officeart/2005/8/layout/hList1"/>
    <dgm:cxn modelId="{6932B957-B093-4B3D-B71A-0CE24A749D78}" type="presParOf" srcId="{60E285E6-5B9B-4351-B840-5DC8374670E3}" destId="{58603A3C-311D-4C8A-A5D2-2481263A0F8D}" srcOrd="2" destOrd="0" presId="urn:microsoft.com/office/officeart/2005/8/layout/hList1"/>
    <dgm:cxn modelId="{8942DA39-10ED-43CB-A9DC-AB04D2F9EBFA}" type="presParOf" srcId="{58603A3C-311D-4C8A-A5D2-2481263A0F8D}" destId="{7D3270C1-99B1-4F09-9DEB-73AD6E1002B4}" srcOrd="0" destOrd="0" presId="urn:microsoft.com/office/officeart/2005/8/layout/hList1"/>
    <dgm:cxn modelId="{150723C4-7810-404B-9719-24F219611BDA}" type="presParOf" srcId="{58603A3C-311D-4C8A-A5D2-2481263A0F8D}" destId="{9FDFDF31-E70E-44DE-8D0E-F4233018C002}" srcOrd="1" destOrd="0" presId="urn:microsoft.com/office/officeart/2005/8/layout/hList1"/>
    <dgm:cxn modelId="{596E999D-B7F0-4152-A11B-CCBB2398D182}" type="presParOf" srcId="{60E285E6-5B9B-4351-B840-5DC8374670E3}" destId="{3A230559-BA80-4A29-BE8D-BD52CEED7E4A}" srcOrd="3" destOrd="0" presId="urn:microsoft.com/office/officeart/2005/8/layout/hList1"/>
    <dgm:cxn modelId="{CD2136BC-620C-478A-A74F-CB2B27DA4483}" type="presParOf" srcId="{60E285E6-5B9B-4351-B840-5DC8374670E3}" destId="{19C0D32E-AD1D-46DB-A9CD-D49272509988}" srcOrd="4" destOrd="0" presId="urn:microsoft.com/office/officeart/2005/8/layout/hList1"/>
    <dgm:cxn modelId="{0C8D8148-9888-4C19-8AF6-32F9836839E8}" type="presParOf" srcId="{19C0D32E-AD1D-46DB-A9CD-D49272509988}" destId="{96306952-918C-491D-9DEB-AF30EBD06091}" srcOrd="0" destOrd="0" presId="urn:microsoft.com/office/officeart/2005/8/layout/hList1"/>
    <dgm:cxn modelId="{7B8259D2-DD9D-456D-B97F-93B005362306}" type="presParOf" srcId="{19C0D32E-AD1D-46DB-A9CD-D49272509988}" destId="{61470CB9-3B5C-4BDE-8E3B-C5E58370D5CA}"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B26C2D-ED15-4656-BAFF-25D469D06965}">
      <dsp:nvSpPr>
        <dsp:cNvPr id="0" name=""/>
        <dsp:cNvSpPr/>
      </dsp:nvSpPr>
      <dsp:spPr>
        <a:xfrm>
          <a:off x="0" y="442770"/>
          <a:ext cx="2012984" cy="1278245"/>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DFE28D55-1F02-4640-89D9-61268345E110}">
      <dsp:nvSpPr>
        <dsp:cNvPr id="0" name=""/>
        <dsp:cNvSpPr/>
      </dsp:nvSpPr>
      <dsp:spPr>
        <a:xfrm>
          <a:off x="223664" y="655251"/>
          <a:ext cx="2012984" cy="127824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de-DE" sz="2400" kern="1200"/>
            <a:t>Ressourcen</a:t>
          </a:r>
          <a:endParaRPr lang="en-US" sz="2400" kern="1200"/>
        </a:p>
      </dsp:txBody>
      <dsp:txXfrm>
        <a:off x="261103" y="692690"/>
        <a:ext cx="1938106" cy="1203367"/>
      </dsp:txXfrm>
    </dsp:sp>
    <dsp:sp modelId="{2020D186-C02E-439A-84F1-5820F2D043B5}">
      <dsp:nvSpPr>
        <dsp:cNvPr id="0" name=""/>
        <dsp:cNvSpPr/>
      </dsp:nvSpPr>
      <dsp:spPr>
        <a:xfrm>
          <a:off x="2460314" y="442770"/>
          <a:ext cx="2012984" cy="1278245"/>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175A7E4A-FA1E-4015-BE87-810B3C6B7E40}">
      <dsp:nvSpPr>
        <dsp:cNvPr id="0" name=""/>
        <dsp:cNvSpPr/>
      </dsp:nvSpPr>
      <dsp:spPr>
        <a:xfrm>
          <a:off x="2683979" y="655251"/>
          <a:ext cx="2012984" cy="127824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de-DE" sz="2400" kern="1200"/>
            <a:t>Belastungen </a:t>
          </a:r>
          <a:endParaRPr lang="en-US" sz="2400" kern="1200"/>
        </a:p>
      </dsp:txBody>
      <dsp:txXfrm>
        <a:off x="2721418" y="692690"/>
        <a:ext cx="1938106" cy="1203367"/>
      </dsp:txXfrm>
    </dsp:sp>
    <dsp:sp modelId="{F5B66A8E-A21B-4A90-B495-CD29593AF463}">
      <dsp:nvSpPr>
        <dsp:cNvPr id="0" name=""/>
        <dsp:cNvSpPr/>
      </dsp:nvSpPr>
      <dsp:spPr>
        <a:xfrm>
          <a:off x="4920628" y="442770"/>
          <a:ext cx="2012984" cy="1278245"/>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5C68A31-8384-422A-8E5E-765B1FD1A990}">
      <dsp:nvSpPr>
        <dsp:cNvPr id="0" name=""/>
        <dsp:cNvSpPr/>
      </dsp:nvSpPr>
      <dsp:spPr>
        <a:xfrm>
          <a:off x="5144293" y="655251"/>
          <a:ext cx="2012984" cy="127824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de-DE" sz="2400" kern="1200"/>
            <a:t>Einkommen und Sicherheit </a:t>
          </a:r>
          <a:endParaRPr lang="en-US" sz="2400" kern="1200"/>
        </a:p>
      </dsp:txBody>
      <dsp:txXfrm>
        <a:off x="5181732" y="692690"/>
        <a:ext cx="1938106" cy="120336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AF2945-6876-4B55-A481-F132D2585E9F}">
      <dsp:nvSpPr>
        <dsp:cNvPr id="0" name=""/>
        <dsp:cNvSpPr/>
      </dsp:nvSpPr>
      <dsp:spPr>
        <a:xfrm>
          <a:off x="0" y="21867"/>
          <a:ext cx="4920963" cy="305263"/>
        </a:xfrm>
        <a:prstGeom prst="roundRect">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de-DE" sz="1200" kern="1200"/>
            <a:t>Sinn der Arbeit </a:t>
          </a:r>
        </a:p>
      </dsp:txBody>
      <dsp:txXfrm>
        <a:off x="14902" y="36769"/>
        <a:ext cx="4891159" cy="275459"/>
      </dsp:txXfrm>
    </dsp:sp>
    <dsp:sp modelId="{500C8C66-40CB-4D15-83DB-D07EAE9E84F0}">
      <dsp:nvSpPr>
        <dsp:cNvPr id="0" name=""/>
        <dsp:cNvSpPr/>
      </dsp:nvSpPr>
      <dsp:spPr>
        <a:xfrm>
          <a:off x="0" y="367450"/>
          <a:ext cx="4920963" cy="335790"/>
        </a:xfrm>
        <a:prstGeom prst="roundRect">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de-DE" sz="1200" kern="1200"/>
            <a:t>Einfluss und Gestaltungsmöglichkeiten </a:t>
          </a:r>
        </a:p>
      </dsp:txBody>
      <dsp:txXfrm>
        <a:off x="16392" y="383842"/>
        <a:ext cx="4888179" cy="303006"/>
      </dsp:txXfrm>
    </dsp:sp>
    <dsp:sp modelId="{0F7AC0F3-9049-4FEB-AFE4-E531D5C31FEE}">
      <dsp:nvSpPr>
        <dsp:cNvPr id="0" name=""/>
        <dsp:cNvSpPr/>
      </dsp:nvSpPr>
      <dsp:spPr>
        <a:xfrm>
          <a:off x="0" y="743560"/>
          <a:ext cx="4920963" cy="335790"/>
        </a:xfrm>
        <a:prstGeom prst="roundRect">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de-DE" sz="1200" kern="1200"/>
            <a:t>Weiterbildungs- und Entwicklungsmöglichkeiten </a:t>
          </a:r>
        </a:p>
      </dsp:txBody>
      <dsp:txXfrm>
        <a:off x="16392" y="759952"/>
        <a:ext cx="4888179" cy="303006"/>
      </dsp:txXfrm>
    </dsp:sp>
    <dsp:sp modelId="{103964D2-C30E-41BC-93FE-860F0B648130}">
      <dsp:nvSpPr>
        <dsp:cNvPr id="0" name=""/>
        <dsp:cNvSpPr/>
      </dsp:nvSpPr>
      <dsp:spPr>
        <a:xfrm>
          <a:off x="0" y="1119670"/>
          <a:ext cx="4920963" cy="335790"/>
        </a:xfrm>
        <a:prstGeom prst="roundRect">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de-DE" sz="1200" kern="1200"/>
            <a:t>Soziale Ressourcen </a:t>
          </a:r>
        </a:p>
      </dsp:txBody>
      <dsp:txXfrm>
        <a:off x="16392" y="1136062"/>
        <a:ext cx="4888179" cy="30300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AF2945-6876-4B55-A481-F132D2585E9F}">
      <dsp:nvSpPr>
        <dsp:cNvPr id="0" name=""/>
        <dsp:cNvSpPr/>
      </dsp:nvSpPr>
      <dsp:spPr>
        <a:xfrm>
          <a:off x="0" y="21867"/>
          <a:ext cx="4920963" cy="305263"/>
        </a:xfrm>
        <a:prstGeom prst="roundRect">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de-DE" sz="1200" kern="1200"/>
            <a:t>Soziale Stressoren </a:t>
          </a:r>
        </a:p>
      </dsp:txBody>
      <dsp:txXfrm>
        <a:off x="14902" y="36769"/>
        <a:ext cx="4891159" cy="275459"/>
      </dsp:txXfrm>
    </dsp:sp>
    <dsp:sp modelId="{500C8C66-40CB-4D15-83DB-D07EAE9E84F0}">
      <dsp:nvSpPr>
        <dsp:cNvPr id="0" name=""/>
        <dsp:cNvSpPr/>
      </dsp:nvSpPr>
      <dsp:spPr>
        <a:xfrm>
          <a:off x="0" y="367450"/>
          <a:ext cx="4920963" cy="335790"/>
        </a:xfrm>
        <a:prstGeom prst="roundRect">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de-DE" sz="1200" kern="1200"/>
            <a:t>Arbeitszeit</a:t>
          </a:r>
        </a:p>
      </dsp:txBody>
      <dsp:txXfrm>
        <a:off x="16392" y="383842"/>
        <a:ext cx="4888179" cy="303006"/>
      </dsp:txXfrm>
    </dsp:sp>
    <dsp:sp modelId="{0F7AC0F3-9049-4FEB-AFE4-E531D5C31FEE}">
      <dsp:nvSpPr>
        <dsp:cNvPr id="0" name=""/>
        <dsp:cNvSpPr/>
      </dsp:nvSpPr>
      <dsp:spPr>
        <a:xfrm>
          <a:off x="0" y="743560"/>
          <a:ext cx="4920963" cy="335790"/>
        </a:xfrm>
        <a:prstGeom prst="roundRect">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de-DE" sz="1200" kern="1200"/>
            <a:t>Arbeitsintensität</a:t>
          </a:r>
        </a:p>
      </dsp:txBody>
      <dsp:txXfrm>
        <a:off x="16392" y="759952"/>
        <a:ext cx="4888179" cy="303006"/>
      </dsp:txXfrm>
    </dsp:sp>
    <dsp:sp modelId="{103964D2-C30E-41BC-93FE-860F0B648130}">
      <dsp:nvSpPr>
        <dsp:cNvPr id="0" name=""/>
        <dsp:cNvSpPr/>
      </dsp:nvSpPr>
      <dsp:spPr>
        <a:xfrm>
          <a:off x="0" y="1119670"/>
          <a:ext cx="4920963" cy="335790"/>
        </a:xfrm>
        <a:prstGeom prst="roundRect">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de-DE" sz="1200" kern="1200"/>
            <a:t>Körperliche Anforderungen</a:t>
          </a:r>
        </a:p>
      </dsp:txBody>
      <dsp:txXfrm>
        <a:off x="16392" y="1136062"/>
        <a:ext cx="4888179" cy="30300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AF2945-6876-4B55-A481-F132D2585E9F}">
      <dsp:nvSpPr>
        <dsp:cNvPr id="0" name=""/>
        <dsp:cNvSpPr/>
      </dsp:nvSpPr>
      <dsp:spPr>
        <a:xfrm>
          <a:off x="0" y="21086"/>
          <a:ext cx="4920963" cy="414285"/>
        </a:xfrm>
        <a:prstGeom prst="roundRect">
          <a:avLst/>
        </a:prstGeom>
        <a:solidFill>
          <a:schemeClr val="lt1"/>
        </a:solidFill>
        <a:ln w="25400" cap="flat" cmpd="sng" algn="ctr">
          <a:solidFill>
            <a:schemeClr val="tx1">
              <a:lumMod val="50000"/>
              <a:lumOff val="50000"/>
            </a:schemeClr>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de-DE" sz="1700" kern="1200"/>
            <a:t>Einkommen</a:t>
          </a:r>
        </a:p>
      </dsp:txBody>
      <dsp:txXfrm>
        <a:off x="20224" y="41310"/>
        <a:ext cx="4880515" cy="373837"/>
      </dsp:txXfrm>
    </dsp:sp>
    <dsp:sp modelId="{500C8C66-40CB-4D15-83DB-D07EAE9E84F0}">
      <dsp:nvSpPr>
        <dsp:cNvPr id="0" name=""/>
        <dsp:cNvSpPr/>
      </dsp:nvSpPr>
      <dsp:spPr>
        <a:xfrm>
          <a:off x="0" y="490091"/>
          <a:ext cx="4920963" cy="455715"/>
        </a:xfrm>
        <a:prstGeom prst="roundRect">
          <a:avLst/>
        </a:prstGeom>
        <a:solidFill>
          <a:schemeClr val="lt1"/>
        </a:solidFill>
        <a:ln w="25400" cap="flat" cmpd="sng" algn="ctr">
          <a:solidFill>
            <a:schemeClr val="tx1">
              <a:lumMod val="50000"/>
              <a:lumOff val="50000"/>
            </a:schemeClr>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de-DE" sz="1700" kern="1200"/>
            <a:t>Soziale Absicherung</a:t>
          </a:r>
        </a:p>
      </dsp:txBody>
      <dsp:txXfrm>
        <a:off x="22246" y="512337"/>
        <a:ext cx="4876471" cy="411223"/>
      </dsp:txXfrm>
    </dsp:sp>
    <dsp:sp modelId="{0F7AC0F3-9049-4FEB-AFE4-E531D5C31FEE}">
      <dsp:nvSpPr>
        <dsp:cNvPr id="0" name=""/>
        <dsp:cNvSpPr/>
      </dsp:nvSpPr>
      <dsp:spPr>
        <a:xfrm>
          <a:off x="0" y="1000526"/>
          <a:ext cx="4920963" cy="455715"/>
        </a:xfrm>
        <a:prstGeom prst="roundRect">
          <a:avLst/>
        </a:prstGeom>
        <a:solidFill>
          <a:schemeClr val="lt1"/>
        </a:solidFill>
        <a:ln w="25400" cap="flat" cmpd="sng" algn="ctr">
          <a:solidFill>
            <a:schemeClr val="tx1">
              <a:lumMod val="50000"/>
              <a:lumOff val="50000"/>
            </a:schemeClr>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de-DE" sz="1700" kern="1200"/>
            <a:t>Erwerbssicherheit</a:t>
          </a:r>
        </a:p>
      </dsp:txBody>
      <dsp:txXfrm>
        <a:off x="22246" y="1022772"/>
        <a:ext cx="4876471" cy="41122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27883F-0016-40CD-A3AA-0E0DA54D5B48}">
      <dsp:nvSpPr>
        <dsp:cNvPr id="0" name=""/>
        <dsp:cNvSpPr/>
      </dsp:nvSpPr>
      <dsp:spPr>
        <a:xfrm>
          <a:off x="3540" y="561578"/>
          <a:ext cx="3451621" cy="5760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de-DE" sz="2000" b="1" kern="1200"/>
            <a:t>Ressourcen </a:t>
          </a:r>
          <a:endParaRPr lang="en-US" sz="2000" kern="1200"/>
        </a:p>
      </dsp:txBody>
      <dsp:txXfrm>
        <a:off x="3540" y="561578"/>
        <a:ext cx="3451621" cy="576000"/>
      </dsp:txXfrm>
    </dsp:sp>
    <dsp:sp modelId="{7145A2A8-7918-42DC-8705-1E405073C2EC}">
      <dsp:nvSpPr>
        <dsp:cNvPr id="0" name=""/>
        <dsp:cNvSpPr/>
      </dsp:nvSpPr>
      <dsp:spPr>
        <a:xfrm>
          <a:off x="3540" y="1137578"/>
          <a:ext cx="3451621" cy="1811699"/>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de-DE" sz="2000" b="1" kern="1200"/>
            <a:t>Einfluss- und Gestaltungsmöglichkeiten </a:t>
          </a:r>
          <a:endParaRPr lang="en-US" sz="2000" kern="1200"/>
        </a:p>
        <a:p>
          <a:pPr marL="228600" lvl="1" indent="-228600" algn="l" defTabSz="889000">
            <a:lnSpc>
              <a:spcPct val="90000"/>
            </a:lnSpc>
            <a:spcBef>
              <a:spcPct val="0"/>
            </a:spcBef>
            <a:spcAft>
              <a:spcPct val="15000"/>
            </a:spcAft>
            <a:buChar char="•"/>
          </a:pPr>
          <a:r>
            <a:rPr lang="de-DE" sz="2000" b="1" kern="1200"/>
            <a:t>Entwicklungsmöglichkeiten </a:t>
          </a:r>
          <a:endParaRPr lang="en-US" sz="2000" kern="1200"/>
        </a:p>
        <a:p>
          <a:pPr marL="228600" lvl="1" indent="-228600" algn="l" defTabSz="889000">
            <a:lnSpc>
              <a:spcPct val="90000"/>
            </a:lnSpc>
            <a:spcBef>
              <a:spcPct val="0"/>
            </a:spcBef>
            <a:spcAft>
              <a:spcPct val="15000"/>
            </a:spcAft>
            <a:buChar char="•"/>
          </a:pPr>
          <a:r>
            <a:rPr lang="de-DE" sz="2000" b="1" kern="1200"/>
            <a:t>Soziale Ressourcen </a:t>
          </a:r>
          <a:endParaRPr lang="en-US" sz="2000" kern="1200"/>
        </a:p>
        <a:p>
          <a:pPr marL="228600" lvl="1" indent="-228600" algn="l" defTabSz="889000">
            <a:lnSpc>
              <a:spcPct val="90000"/>
            </a:lnSpc>
            <a:spcBef>
              <a:spcPct val="0"/>
            </a:spcBef>
            <a:spcAft>
              <a:spcPct val="15000"/>
            </a:spcAft>
            <a:buChar char="•"/>
          </a:pPr>
          <a:r>
            <a:rPr lang="de-DE" sz="2000" b="1" kern="1200"/>
            <a:t>Sinn der Arbeit </a:t>
          </a:r>
          <a:endParaRPr lang="en-US" sz="2000" kern="1200"/>
        </a:p>
      </dsp:txBody>
      <dsp:txXfrm>
        <a:off x="3540" y="1137578"/>
        <a:ext cx="3451621" cy="1811699"/>
      </dsp:txXfrm>
    </dsp:sp>
    <dsp:sp modelId="{7D3270C1-99B1-4F09-9DEB-73AD6E1002B4}">
      <dsp:nvSpPr>
        <dsp:cNvPr id="0" name=""/>
        <dsp:cNvSpPr/>
      </dsp:nvSpPr>
      <dsp:spPr>
        <a:xfrm>
          <a:off x="3938389" y="561578"/>
          <a:ext cx="3451621" cy="5760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de-DE" sz="2000" b="1" kern="1200"/>
            <a:t>Belastungen</a:t>
          </a:r>
          <a:endParaRPr lang="en-US" sz="2000" kern="1200"/>
        </a:p>
      </dsp:txBody>
      <dsp:txXfrm>
        <a:off x="3938389" y="561578"/>
        <a:ext cx="3451621" cy="576000"/>
      </dsp:txXfrm>
    </dsp:sp>
    <dsp:sp modelId="{9FDFDF31-E70E-44DE-8D0E-F4233018C002}">
      <dsp:nvSpPr>
        <dsp:cNvPr id="0" name=""/>
        <dsp:cNvSpPr/>
      </dsp:nvSpPr>
      <dsp:spPr>
        <a:xfrm>
          <a:off x="3938389" y="1137578"/>
          <a:ext cx="3451621" cy="1811699"/>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de-DE" sz="2000" b="1" kern="1200"/>
            <a:t>Arbeitszeit </a:t>
          </a:r>
          <a:endParaRPr lang="en-US" sz="2000" kern="1200"/>
        </a:p>
        <a:p>
          <a:pPr marL="228600" lvl="1" indent="-228600" algn="l" defTabSz="889000">
            <a:lnSpc>
              <a:spcPct val="90000"/>
            </a:lnSpc>
            <a:spcBef>
              <a:spcPct val="0"/>
            </a:spcBef>
            <a:spcAft>
              <a:spcPct val="15000"/>
            </a:spcAft>
            <a:buChar char="•"/>
          </a:pPr>
          <a:r>
            <a:rPr lang="de-DE" sz="2000" b="1" kern="1200"/>
            <a:t>Körperliche Anforderungen </a:t>
          </a:r>
          <a:endParaRPr lang="en-US" sz="2000" kern="1200"/>
        </a:p>
        <a:p>
          <a:pPr marL="228600" lvl="1" indent="-228600" algn="l" defTabSz="889000">
            <a:lnSpc>
              <a:spcPct val="90000"/>
            </a:lnSpc>
            <a:spcBef>
              <a:spcPct val="0"/>
            </a:spcBef>
            <a:spcAft>
              <a:spcPct val="15000"/>
            </a:spcAft>
            <a:buChar char="•"/>
          </a:pPr>
          <a:r>
            <a:rPr lang="de-DE" sz="2000" b="1" kern="1200"/>
            <a:t>Soziale Stressoren</a:t>
          </a:r>
          <a:endParaRPr lang="en-US" sz="2000" kern="1200"/>
        </a:p>
        <a:p>
          <a:pPr marL="228600" lvl="1" indent="-228600" algn="l" defTabSz="889000">
            <a:lnSpc>
              <a:spcPct val="90000"/>
            </a:lnSpc>
            <a:spcBef>
              <a:spcPct val="0"/>
            </a:spcBef>
            <a:spcAft>
              <a:spcPct val="15000"/>
            </a:spcAft>
            <a:buChar char="•"/>
          </a:pPr>
          <a:r>
            <a:rPr lang="de-DE" sz="2000" b="1" kern="1200"/>
            <a:t>Arbeitsintensität </a:t>
          </a:r>
          <a:endParaRPr lang="en-US" sz="2000" kern="1200"/>
        </a:p>
      </dsp:txBody>
      <dsp:txXfrm>
        <a:off x="3938389" y="1137578"/>
        <a:ext cx="3451621" cy="1811699"/>
      </dsp:txXfrm>
    </dsp:sp>
    <dsp:sp modelId="{96306952-918C-491D-9DEB-AF30EBD06091}">
      <dsp:nvSpPr>
        <dsp:cNvPr id="0" name=""/>
        <dsp:cNvSpPr/>
      </dsp:nvSpPr>
      <dsp:spPr>
        <a:xfrm>
          <a:off x="7873238" y="561578"/>
          <a:ext cx="3451621" cy="5760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de-DE" sz="2000" b="1" kern="1200"/>
            <a:t>Einkommen und Sicherheit </a:t>
          </a:r>
          <a:endParaRPr lang="en-US" sz="2000" kern="1200"/>
        </a:p>
      </dsp:txBody>
      <dsp:txXfrm>
        <a:off x="7873238" y="561578"/>
        <a:ext cx="3451621" cy="576000"/>
      </dsp:txXfrm>
    </dsp:sp>
    <dsp:sp modelId="{61470CB9-3B5C-4BDE-8E3B-C5E58370D5CA}">
      <dsp:nvSpPr>
        <dsp:cNvPr id="0" name=""/>
        <dsp:cNvSpPr/>
      </dsp:nvSpPr>
      <dsp:spPr>
        <a:xfrm>
          <a:off x="7873238" y="1137578"/>
          <a:ext cx="3451621" cy="1811699"/>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de-DE" sz="2000" b="1" kern="1200"/>
            <a:t>Einkommen </a:t>
          </a:r>
          <a:endParaRPr lang="en-US" sz="2000" kern="1200"/>
        </a:p>
        <a:p>
          <a:pPr marL="228600" lvl="1" indent="-228600" algn="l" defTabSz="889000">
            <a:lnSpc>
              <a:spcPct val="90000"/>
            </a:lnSpc>
            <a:spcBef>
              <a:spcPct val="0"/>
            </a:spcBef>
            <a:spcAft>
              <a:spcPct val="15000"/>
            </a:spcAft>
            <a:buChar char="•"/>
          </a:pPr>
          <a:r>
            <a:rPr lang="de-DE" sz="2000" b="1" kern="1200"/>
            <a:t>Soziale Absicherung </a:t>
          </a:r>
          <a:endParaRPr lang="en-US" sz="2000" kern="1200"/>
        </a:p>
        <a:p>
          <a:pPr marL="228600" lvl="1" indent="-228600" algn="l" defTabSz="889000">
            <a:lnSpc>
              <a:spcPct val="90000"/>
            </a:lnSpc>
            <a:spcBef>
              <a:spcPct val="0"/>
            </a:spcBef>
            <a:spcAft>
              <a:spcPct val="15000"/>
            </a:spcAft>
            <a:buChar char="•"/>
          </a:pPr>
          <a:r>
            <a:rPr lang="de-DE" sz="2000" b="1" kern="1200"/>
            <a:t>Erwerbssicherheit </a:t>
          </a:r>
          <a:endParaRPr lang="en-US" sz="2000" kern="1200"/>
        </a:p>
      </dsp:txBody>
      <dsp:txXfrm>
        <a:off x="7873238" y="1137578"/>
        <a:ext cx="3451621" cy="181169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0.01462</cdr:x>
      <cdr:y>0.87473</cdr:y>
    </cdr:from>
    <cdr:to>
      <cdr:x>1</cdr:x>
      <cdr:y>0.939</cdr:y>
    </cdr:to>
    <cdr:sp macro="" textlink="">
      <cdr:nvSpPr>
        <cdr:cNvPr id="2" name="Textfeld 4">
          <a:extLst xmlns:a="http://schemas.openxmlformats.org/drawingml/2006/main">
            <a:ext uri="{FF2B5EF4-FFF2-40B4-BE49-F238E27FC236}">
              <a16:creationId xmlns:a16="http://schemas.microsoft.com/office/drawing/2014/main" id="{15805405-9CEF-29AE-4772-4300367A2FB2}"/>
            </a:ext>
          </a:extLst>
        </cdr:cNvPr>
        <cdr:cNvSpPr txBox="1"/>
      </cdr:nvSpPr>
      <cdr:spPr>
        <a:xfrm xmlns:a="http://schemas.openxmlformats.org/drawingml/2006/main">
          <a:off x="86205" y="4187952"/>
          <a:ext cx="5810167" cy="307707"/>
        </a:xfrm>
        <a:prstGeom xmlns:a="http://schemas.openxmlformats.org/drawingml/2006/main" prst="rect">
          <a:avLst/>
        </a:prstGeom>
        <a:noFill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de-DE" sz="1200" b="1" dirty="0">
              <a:solidFill>
                <a:schemeClr val="tx1">
                  <a:lumMod val="50000"/>
                  <a:lumOff val="50000"/>
                </a:schemeClr>
              </a:solidFill>
            </a:rPr>
            <a:t>Wie viele Auftraggebende bzw. Kund*innen hatten Sie innerhalb der letzten 12 Monate?</a:t>
          </a:r>
        </a:p>
      </cdr:txBody>
    </cdr:sp>
  </cdr:relSizeAnchor>
  <cdr:relSizeAnchor xmlns:cdr="http://schemas.openxmlformats.org/drawingml/2006/chartDrawing">
    <cdr:from>
      <cdr:x>0.02568</cdr:x>
      <cdr:y>0.93701</cdr:y>
    </cdr:from>
    <cdr:to>
      <cdr:x>0.82987</cdr:x>
      <cdr:y>1</cdr:y>
    </cdr:to>
    <cdr:sp macro="" textlink="">
      <cdr:nvSpPr>
        <cdr:cNvPr id="3" name="Textfeld 1">
          <a:extLst xmlns:a="http://schemas.openxmlformats.org/drawingml/2006/main">
            <a:ext uri="{FF2B5EF4-FFF2-40B4-BE49-F238E27FC236}">
              <a16:creationId xmlns:a16="http://schemas.microsoft.com/office/drawing/2014/main" id="{84DFADA7-719F-DB9E-EB99-5581C06B26F5}"/>
            </a:ext>
          </a:extLst>
        </cdr:cNvPr>
        <cdr:cNvSpPr txBox="1"/>
      </cdr:nvSpPr>
      <cdr:spPr>
        <a:xfrm xmlns:a="http://schemas.openxmlformats.org/drawingml/2006/main">
          <a:off x="151417" y="4486146"/>
          <a:ext cx="4741798" cy="301579"/>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de-DE" sz="900" baseline="0" dirty="0"/>
            <a:t>Befragung „Gute Arbeit für Solo-Selbstständige“ 2024, INPUT Consulting</a:t>
          </a:r>
          <a:r>
            <a:rPr lang="de-DE" sz="900" dirty="0"/>
            <a:t>, Haus der Selbstständigen</a:t>
          </a:r>
        </a:p>
      </cdr:txBody>
    </cdr:sp>
  </cdr:relSizeAnchor>
</c:userShapes>
</file>

<file path=ppt/drawings/drawing2.xml><?xml version="1.0" encoding="utf-8"?>
<c:userShapes xmlns:c="http://schemas.openxmlformats.org/drawingml/2006/chart">
  <cdr:relSizeAnchor xmlns:cdr="http://schemas.openxmlformats.org/drawingml/2006/chartDrawing">
    <cdr:from>
      <cdr:x>0.33916</cdr:x>
      <cdr:y>0.84677</cdr:y>
    </cdr:from>
    <cdr:to>
      <cdr:x>1</cdr:x>
      <cdr:y>0.95216</cdr:y>
    </cdr:to>
    <cdr:sp macro="" textlink="">
      <cdr:nvSpPr>
        <cdr:cNvPr id="2" name="Textfeld 4">
          <a:extLst xmlns:a="http://schemas.openxmlformats.org/drawingml/2006/main">
            <a:ext uri="{FF2B5EF4-FFF2-40B4-BE49-F238E27FC236}">
              <a16:creationId xmlns:a16="http://schemas.microsoft.com/office/drawing/2014/main" id="{15805405-9CEF-29AE-4772-4300367A2FB2}"/>
            </a:ext>
          </a:extLst>
        </cdr:cNvPr>
        <cdr:cNvSpPr txBox="1"/>
      </cdr:nvSpPr>
      <cdr:spPr>
        <a:xfrm xmlns:a="http://schemas.openxmlformats.org/drawingml/2006/main">
          <a:off x="2029123" y="3709211"/>
          <a:ext cx="3953666" cy="461652"/>
        </a:xfrm>
        <a:prstGeom xmlns:a="http://schemas.openxmlformats.org/drawingml/2006/main" prst="rect">
          <a:avLst/>
        </a:prstGeom>
        <a:noFill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de-DE" sz="1200" b="1" dirty="0">
              <a:solidFill>
                <a:schemeClr val="tx1">
                  <a:lumMod val="50000"/>
                  <a:lumOff val="50000"/>
                </a:schemeClr>
              </a:solidFill>
            </a:rPr>
            <a:t>Sind Sie Mitglied</a:t>
          </a:r>
          <a:r>
            <a:rPr lang="de-DE" sz="1200" b="1" baseline="0" dirty="0">
              <a:solidFill>
                <a:schemeClr val="tx1">
                  <a:lumMod val="50000"/>
                  <a:lumOff val="50000"/>
                </a:schemeClr>
              </a:solidFill>
            </a:rPr>
            <a:t> in einer der folgenden Organisationen</a:t>
          </a:r>
          <a:r>
            <a:rPr lang="de-DE" sz="1200" b="1" dirty="0">
              <a:solidFill>
                <a:schemeClr val="tx1">
                  <a:lumMod val="50000"/>
                  <a:lumOff val="50000"/>
                </a:schemeClr>
              </a:solidFill>
            </a:rPr>
            <a:t>?</a:t>
          </a:r>
        </a:p>
        <a:p xmlns:a="http://schemas.openxmlformats.org/drawingml/2006/main">
          <a:r>
            <a:rPr lang="de-DE" sz="1200" dirty="0">
              <a:solidFill>
                <a:schemeClr val="tx1">
                  <a:lumMod val="50000"/>
                  <a:lumOff val="50000"/>
                </a:schemeClr>
              </a:solidFill>
            </a:rPr>
            <a:t>(Mehrfachnennungen waren möglich.)</a:t>
          </a:r>
        </a:p>
      </cdr:txBody>
    </cdr:sp>
  </cdr:relSizeAnchor>
</c:userShapes>
</file>

<file path=ppt/drawings/drawing3.xml><?xml version="1.0" encoding="utf-8"?>
<c:userShapes xmlns:c="http://schemas.openxmlformats.org/drawingml/2006/chart">
  <cdr:relSizeAnchor xmlns:cdr="http://schemas.openxmlformats.org/drawingml/2006/chartDrawing">
    <cdr:from>
      <cdr:x>0</cdr:x>
      <cdr:y>0.85571</cdr:y>
    </cdr:from>
    <cdr:to>
      <cdr:x>0.93818</cdr:x>
      <cdr:y>0.90874</cdr:y>
    </cdr:to>
    <cdr:sp macro="" textlink="">
      <cdr:nvSpPr>
        <cdr:cNvPr id="2" name="Textfeld 4">
          <a:extLst xmlns:a="http://schemas.openxmlformats.org/drawingml/2006/main">
            <a:ext uri="{FF2B5EF4-FFF2-40B4-BE49-F238E27FC236}">
              <a16:creationId xmlns:a16="http://schemas.microsoft.com/office/drawing/2014/main" id="{15805405-9CEF-29AE-4772-4300367A2FB2}"/>
            </a:ext>
          </a:extLst>
        </cdr:cNvPr>
        <cdr:cNvSpPr txBox="1"/>
      </cdr:nvSpPr>
      <cdr:spPr>
        <a:xfrm xmlns:a="http://schemas.openxmlformats.org/drawingml/2006/main">
          <a:off x="0" y="4469488"/>
          <a:ext cx="7861256" cy="276981"/>
        </a:xfrm>
        <a:prstGeom xmlns:a="http://schemas.openxmlformats.org/drawingml/2006/main" prst="rect">
          <a:avLst/>
        </a:prstGeom>
        <a:noFill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de-DE" sz="1200" b="1" dirty="0">
              <a:solidFill>
                <a:schemeClr val="tx1">
                  <a:lumMod val="50000"/>
                  <a:lumOff val="50000"/>
                </a:schemeClr>
              </a:solidFill>
            </a:rPr>
            <a:t>Gilt für Sie bei Ihrer Arbeit eine der folgenden Vereinbarungen bzw. Regelungen? </a:t>
          </a:r>
          <a:r>
            <a:rPr lang="de-DE" sz="1200" dirty="0">
              <a:solidFill>
                <a:schemeClr val="tx1">
                  <a:lumMod val="50000"/>
                  <a:lumOff val="50000"/>
                </a:schemeClr>
              </a:solidFill>
            </a:rPr>
            <a:t>(Mehrfachnennungen waren möglich.)</a:t>
          </a:r>
        </a:p>
      </cdr:txBody>
    </cdr:sp>
  </cdr:relSizeAnchor>
</c:userShapes>
</file>

<file path=ppt/drawings/drawing4.xml><?xml version="1.0" encoding="utf-8"?>
<c:userShapes xmlns:c="http://schemas.openxmlformats.org/drawingml/2006/chart">
  <cdr:relSizeAnchor xmlns:cdr="http://schemas.openxmlformats.org/drawingml/2006/chartDrawing">
    <cdr:from>
      <cdr:x>0.02221</cdr:x>
      <cdr:y>0.83739</cdr:y>
    </cdr:from>
    <cdr:to>
      <cdr:x>0.46493</cdr:x>
      <cdr:y>0.90347</cdr:y>
    </cdr:to>
    <cdr:sp macro="" textlink="">
      <cdr:nvSpPr>
        <cdr:cNvPr id="2" name="Textfeld 1">
          <a:extLst xmlns:a="http://schemas.openxmlformats.org/drawingml/2006/main">
            <a:ext uri="{FF2B5EF4-FFF2-40B4-BE49-F238E27FC236}">
              <a16:creationId xmlns:a16="http://schemas.microsoft.com/office/drawing/2014/main" id="{84DFADA7-719F-DB9E-EB99-5581C06B26F5}"/>
            </a:ext>
          </a:extLst>
        </cdr:cNvPr>
        <cdr:cNvSpPr txBox="1"/>
      </cdr:nvSpPr>
      <cdr:spPr>
        <a:xfrm xmlns:a="http://schemas.openxmlformats.org/drawingml/2006/main">
          <a:off x="237830" y="3821909"/>
          <a:ext cx="4741808" cy="301592"/>
        </a:xfrm>
        <a:prstGeom xmlns:a="http://schemas.openxmlformats.org/drawingml/2006/main" prst="rect">
          <a:avLst/>
        </a:prstGeom>
      </cdr:spPr>
      <cdr:txBody>
        <a:bodyPr xmlns:a="http://schemas.openxmlformats.org/drawingml/2006/main" wrap="none" rtlCol="0"/>
        <a:lstStyle xmlns:a="http://schemas.openxmlformats.org/drawingml/2006/main">
          <a:defPPr>
            <a:defRPr lang="de-DE"/>
          </a:defPPr>
          <a:lvl1pPr marL="0" indent="0" algn="l" defTabSz="914400" rtl="0" eaLnBrk="1" latinLnBrk="0" hangingPunct="1">
            <a:defRPr sz="1100" kern="1200">
              <a:solidFill>
                <a:schemeClr val="tx1"/>
              </a:solidFill>
              <a:latin typeface="+mn-lt"/>
              <a:ea typeface="+mn-ea"/>
              <a:cs typeface="+mn-cs"/>
            </a:defRPr>
          </a:lvl1pPr>
          <a:lvl2pPr marL="457200" indent="0" algn="l" defTabSz="914400" rtl="0" eaLnBrk="1" latinLnBrk="0" hangingPunct="1">
            <a:defRPr sz="1100" kern="1200">
              <a:solidFill>
                <a:schemeClr val="tx1"/>
              </a:solidFill>
              <a:latin typeface="+mn-lt"/>
              <a:ea typeface="+mn-ea"/>
              <a:cs typeface="+mn-cs"/>
            </a:defRPr>
          </a:lvl2pPr>
          <a:lvl3pPr marL="914400" indent="0" algn="l" defTabSz="914400" rtl="0" eaLnBrk="1" latinLnBrk="0" hangingPunct="1">
            <a:defRPr sz="1100" kern="1200">
              <a:solidFill>
                <a:schemeClr val="tx1"/>
              </a:solidFill>
              <a:latin typeface="+mn-lt"/>
              <a:ea typeface="+mn-ea"/>
              <a:cs typeface="+mn-cs"/>
            </a:defRPr>
          </a:lvl3pPr>
          <a:lvl4pPr marL="1371600" indent="0" algn="l" defTabSz="914400" rtl="0" eaLnBrk="1" latinLnBrk="0" hangingPunct="1">
            <a:defRPr sz="1100" kern="1200">
              <a:solidFill>
                <a:schemeClr val="tx1"/>
              </a:solidFill>
              <a:latin typeface="+mn-lt"/>
              <a:ea typeface="+mn-ea"/>
              <a:cs typeface="+mn-cs"/>
            </a:defRPr>
          </a:lvl4pPr>
          <a:lvl5pPr marL="1828800" indent="0" algn="l" defTabSz="914400" rtl="0" eaLnBrk="1" latinLnBrk="0" hangingPunct="1">
            <a:defRPr sz="1100" kern="1200">
              <a:solidFill>
                <a:schemeClr val="tx1"/>
              </a:solidFill>
              <a:latin typeface="+mn-lt"/>
              <a:ea typeface="+mn-ea"/>
              <a:cs typeface="+mn-cs"/>
            </a:defRPr>
          </a:lvl5pPr>
          <a:lvl6pPr marL="2286000" indent="0" algn="l" defTabSz="914400" rtl="0" eaLnBrk="1" latinLnBrk="0" hangingPunct="1">
            <a:defRPr sz="1100" kern="1200">
              <a:solidFill>
                <a:schemeClr val="tx1"/>
              </a:solidFill>
              <a:latin typeface="+mn-lt"/>
              <a:ea typeface="+mn-ea"/>
              <a:cs typeface="+mn-cs"/>
            </a:defRPr>
          </a:lvl6pPr>
          <a:lvl7pPr marL="2743200" indent="0" algn="l" defTabSz="914400" rtl="0" eaLnBrk="1" latinLnBrk="0" hangingPunct="1">
            <a:defRPr sz="1100" kern="1200">
              <a:solidFill>
                <a:schemeClr val="tx1"/>
              </a:solidFill>
              <a:latin typeface="+mn-lt"/>
              <a:ea typeface="+mn-ea"/>
              <a:cs typeface="+mn-cs"/>
            </a:defRPr>
          </a:lvl7pPr>
          <a:lvl8pPr marL="3200400" indent="0" algn="l" defTabSz="914400" rtl="0" eaLnBrk="1" latinLnBrk="0" hangingPunct="1">
            <a:defRPr sz="1100" kern="1200">
              <a:solidFill>
                <a:schemeClr val="tx1"/>
              </a:solidFill>
              <a:latin typeface="+mn-lt"/>
              <a:ea typeface="+mn-ea"/>
              <a:cs typeface="+mn-cs"/>
            </a:defRPr>
          </a:lvl8pPr>
          <a:lvl9pPr marL="3657600" indent="0" algn="l" defTabSz="914400" rtl="0" eaLnBrk="1" latinLnBrk="0" hangingPunct="1">
            <a:defRPr sz="1100" kern="1200">
              <a:solidFill>
                <a:schemeClr val="tx1"/>
              </a:solidFill>
              <a:latin typeface="+mn-lt"/>
              <a:ea typeface="+mn-ea"/>
              <a:cs typeface="+mn-cs"/>
            </a:defRPr>
          </a:lvl9pPr>
        </a:lstStyle>
        <a:p xmlns:a="http://schemas.openxmlformats.org/drawingml/2006/main">
          <a:r>
            <a:rPr lang="de-DE" sz="900" baseline="0" dirty="0"/>
            <a:t>Befragung „Gute Arbeit für Solo-Selbstständige“ 2024, INPUT Consulting</a:t>
          </a:r>
          <a:r>
            <a:rPr lang="de-DE" sz="900" dirty="0"/>
            <a:t>, Haus der Selbstständigen</a:t>
          </a:r>
        </a:p>
      </cdr:txBody>
    </cdr:sp>
  </cdr:relSizeAnchor>
</c:userShapes>
</file>

<file path=ppt/drawings/drawing5.xml><?xml version="1.0" encoding="utf-8"?>
<c:userShapes xmlns:c="http://schemas.openxmlformats.org/drawingml/2006/chart">
  <cdr:relSizeAnchor xmlns:cdr="http://schemas.openxmlformats.org/drawingml/2006/chartDrawing">
    <cdr:from>
      <cdr:x>0.68039</cdr:x>
      <cdr:y>0.74461</cdr:y>
    </cdr:from>
    <cdr:to>
      <cdr:x>0.89757</cdr:x>
      <cdr:y>0.79572</cdr:y>
    </cdr:to>
    <cdr:sp macro="" textlink="">
      <cdr:nvSpPr>
        <cdr:cNvPr id="2" name="Textfeld 4">
          <a:extLst xmlns:a="http://schemas.openxmlformats.org/drawingml/2006/main">
            <a:ext uri="{FF2B5EF4-FFF2-40B4-BE49-F238E27FC236}">
              <a16:creationId xmlns:a16="http://schemas.microsoft.com/office/drawing/2014/main" id="{15805405-9CEF-29AE-4772-4300367A2FB2}"/>
            </a:ext>
          </a:extLst>
        </cdr:cNvPr>
        <cdr:cNvSpPr txBox="1"/>
      </cdr:nvSpPr>
      <cdr:spPr>
        <a:xfrm xmlns:a="http://schemas.openxmlformats.org/drawingml/2006/main">
          <a:off x="6936645" y="4035586"/>
          <a:ext cx="2214165" cy="277002"/>
        </a:xfrm>
        <a:prstGeom xmlns:a="http://schemas.openxmlformats.org/drawingml/2006/main" prst="rect">
          <a:avLst/>
        </a:prstGeom>
        <a:noFill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pPr algn="ctr"/>
          <a:r>
            <a:rPr lang="de-DE" sz="1200" b="1" dirty="0">
              <a:solidFill>
                <a:schemeClr val="tx1">
                  <a:lumMod val="50000"/>
                  <a:lumOff val="50000"/>
                </a:schemeClr>
              </a:solidFill>
            </a:rPr>
            <a:t>Wie sind Sie krankenversichert?</a:t>
          </a:r>
        </a:p>
      </cdr:txBody>
    </cdr:sp>
  </cdr:relSizeAnchor>
  <cdr:relSizeAnchor xmlns:cdr="http://schemas.openxmlformats.org/drawingml/2006/chartDrawing">
    <cdr:from>
      <cdr:x>0.03489</cdr:x>
      <cdr:y>0.85771</cdr:y>
    </cdr:from>
    <cdr:to>
      <cdr:x>0.5</cdr:x>
      <cdr:y>0.91335</cdr:y>
    </cdr:to>
    <cdr:sp macro="" textlink="">
      <cdr:nvSpPr>
        <cdr:cNvPr id="3" name="Textfeld 1">
          <a:extLst xmlns:a="http://schemas.openxmlformats.org/drawingml/2006/main">
            <a:ext uri="{FF2B5EF4-FFF2-40B4-BE49-F238E27FC236}">
              <a16:creationId xmlns:a16="http://schemas.microsoft.com/office/drawing/2014/main" id="{84DFADA7-719F-DB9E-EB99-5581C06B26F5}"/>
            </a:ext>
          </a:extLst>
        </cdr:cNvPr>
        <cdr:cNvSpPr txBox="1"/>
      </cdr:nvSpPr>
      <cdr:spPr>
        <a:xfrm xmlns:a="http://schemas.openxmlformats.org/drawingml/2006/main">
          <a:off x="355737" y="4648534"/>
          <a:ext cx="4741798" cy="301579"/>
        </a:xfrm>
        <a:prstGeom xmlns:a="http://schemas.openxmlformats.org/drawingml/2006/main" prst="rect">
          <a:avLst/>
        </a:prstGeom>
      </cdr:spPr>
      <cdr:txBody>
        <a:bodyPr xmlns:a="http://schemas.openxmlformats.org/drawingml/2006/main" wrap="none" rtlCol="0"/>
        <a:lstStyle xmlns:a="http://schemas.openxmlformats.org/drawingml/2006/main">
          <a:defPPr>
            <a:defRPr lang="de-DE"/>
          </a:defPPr>
          <a:lvl1pPr marL="0" indent="0" algn="l" defTabSz="914400" rtl="0" eaLnBrk="1" latinLnBrk="0" hangingPunct="1">
            <a:defRPr sz="1100" kern="1200">
              <a:solidFill>
                <a:schemeClr val="tx1"/>
              </a:solidFill>
              <a:latin typeface="+mn-lt"/>
              <a:ea typeface="+mn-ea"/>
              <a:cs typeface="+mn-cs"/>
            </a:defRPr>
          </a:lvl1pPr>
          <a:lvl2pPr marL="457200" indent="0" algn="l" defTabSz="914400" rtl="0" eaLnBrk="1" latinLnBrk="0" hangingPunct="1">
            <a:defRPr sz="1100" kern="1200">
              <a:solidFill>
                <a:schemeClr val="tx1"/>
              </a:solidFill>
              <a:latin typeface="+mn-lt"/>
              <a:ea typeface="+mn-ea"/>
              <a:cs typeface="+mn-cs"/>
            </a:defRPr>
          </a:lvl2pPr>
          <a:lvl3pPr marL="914400" indent="0" algn="l" defTabSz="914400" rtl="0" eaLnBrk="1" latinLnBrk="0" hangingPunct="1">
            <a:defRPr sz="1100" kern="1200">
              <a:solidFill>
                <a:schemeClr val="tx1"/>
              </a:solidFill>
              <a:latin typeface="+mn-lt"/>
              <a:ea typeface="+mn-ea"/>
              <a:cs typeface="+mn-cs"/>
            </a:defRPr>
          </a:lvl3pPr>
          <a:lvl4pPr marL="1371600" indent="0" algn="l" defTabSz="914400" rtl="0" eaLnBrk="1" latinLnBrk="0" hangingPunct="1">
            <a:defRPr sz="1100" kern="1200">
              <a:solidFill>
                <a:schemeClr val="tx1"/>
              </a:solidFill>
              <a:latin typeface="+mn-lt"/>
              <a:ea typeface="+mn-ea"/>
              <a:cs typeface="+mn-cs"/>
            </a:defRPr>
          </a:lvl4pPr>
          <a:lvl5pPr marL="1828800" indent="0" algn="l" defTabSz="914400" rtl="0" eaLnBrk="1" latinLnBrk="0" hangingPunct="1">
            <a:defRPr sz="1100" kern="1200">
              <a:solidFill>
                <a:schemeClr val="tx1"/>
              </a:solidFill>
              <a:latin typeface="+mn-lt"/>
              <a:ea typeface="+mn-ea"/>
              <a:cs typeface="+mn-cs"/>
            </a:defRPr>
          </a:lvl5pPr>
          <a:lvl6pPr marL="2286000" indent="0" algn="l" defTabSz="914400" rtl="0" eaLnBrk="1" latinLnBrk="0" hangingPunct="1">
            <a:defRPr sz="1100" kern="1200">
              <a:solidFill>
                <a:schemeClr val="tx1"/>
              </a:solidFill>
              <a:latin typeface="+mn-lt"/>
              <a:ea typeface="+mn-ea"/>
              <a:cs typeface="+mn-cs"/>
            </a:defRPr>
          </a:lvl6pPr>
          <a:lvl7pPr marL="2743200" indent="0" algn="l" defTabSz="914400" rtl="0" eaLnBrk="1" latinLnBrk="0" hangingPunct="1">
            <a:defRPr sz="1100" kern="1200">
              <a:solidFill>
                <a:schemeClr val="tx1"/>
              </a:solidFill>
              <a:latin typeface="+mn-lt"/>
              <a:ea typeface="+mn-ea"/>
              <a:cs typeface="+mn-cs"/>
            </a:defRPr>
          </a:lvl7pPr>
          <a:lvl8pPr marL="3200400" indent="0" algn="l" defTabSz="914400" rtl="0" eaLnBrk="1" latinLnBrk="0" hangingPunct="1">
            <a:defRPr sz="1100" kern="1200">
              <a:solidFill>
                <a:schemeClr val="tx1"/>
              </a:solidFill>
              <a:latin typeface="+mn-lt"/>
              <a:ea typeface="+mn-ea"/>
              <a:cs typeface="+mn-cs"/>
            </a:defRPr>
          </a:lvl8pPr>
          <a:lvl9pPr marL="3657600" indent="0" algn="l" defTabSz="914400" rtl="0" eaLnBrk="1" latinLnBrk="0" hangingPunct="1">
            <a:defRPr sz="1100" kern="1200">
              <a:solidFill>
                <a:schemeClr val="tx1"/>
              </a:solidFill>
              <a:latin typeface="+mn-lt"/>
              <a:ea typeface="+mn-ea"/>
              <a:cs typeface="+mn-cs"/>
            </a:defRPr>
          </a:lvl9pPr>
        </a:lstStyle>
        <a:p xmlns:a="http://schemas.openxmlformats.org/drawingml/2006/main">
          <a:r>
            <a:rPr lang="de-DE" sz="900" baseline="0" dirty="0"/>
            <a:t>Befragung „Gute Arbeit für Solo-Selbstständige“ 2024, INPUT Consulting</a:t>
          </a:r>
          <a:r>
            <a:rPr lang="de-DE" sz="900" dirty="0"/>
            <a:t>, Haus der Selbstständigen</a:t>
          </a:r>
        </a:p>
      </cdr:txBody>
    </cdr:sp>
  </cdr:relSizeAnchor>
</c:userShapes>
</file>

<file path=ppt/drawings/drawing6.xml><?xml version="1.0" encoding="utf-8"?>
<c:userShapes xmlns:c="http://schemas.openxmlformats.org/drawingml/2006/chart">
  <cdr:relSizeAnchor xmlns:cdr="http://schemas.openxmlformats.org/drawingml/2006/chartDrawing">
    <cdr:from>
      <cdr:x>0.55926</cdr:x>
      <cdr:y>0.83718</cdr:y>
    </cdr:from>
    <cdr:to>
      <cdr:x>0.96413</cdr:x>
      <cdr:y>0.88673</cdr:y>
    </cdr:to>
    <cdr:sp macro="" textlink="">
      <cdr:nvSpPr>
        <cdr:cNvPr id="2" name="Textfeld 4">
          <a:extLst xmlns:a="http://schemas.openxmlformats.org/drawingml/2006/main">
            <a:ext uri="{FF2B5EF4-FFF2-40B4-BE49-F238E27FC236}">
              <a16:creationId xmlns:a16="http://schemas.microsoft.com/office/drawing/2014/main" id="{15805405-9CEF-29AE-4772-4300367A2FB2}"/>
            </a:ext>
          </a:extLst>
        </cdr:cNvPr>
        <cdr:cNvSpPr txBox="1"/>
      </cdr:nvSpPr>
      <cdr:spPr>
        <a:xfrm xmlns:a="http://schemas.openxmlformats.org/drawingml/2006/main">
          <a:off x="6335470" y="4680834"/>
          <a:ext cx="4586529" cy="277042"/>
        </a:xfrm>
        <a:prstGeom xmlns:a="http://schemas.openxmlformats.org/drawingml/2006/main" prst="rect">
          <a:avLst/>
        </a:prstGeom>
        <a:noFill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de-DE" sz="1200" b="1" dirty="0">
              <a:solidFill>
                <a:schemeClr val="tx1">
                  <a:lumMod val="50000"/>
                  <a:lumOff val="50000"/>
                </a:schemeClr>
              </a:solidFill>
            </a:rPr>
            <a:t>Wie sorgen Sie für Ihr Alter vor?</a:t>
          </a:r>
          <a:r>
            <a:rPr lang="de-DE" sz="1200" dirty="0">
              <a:solidFill>
                <a:schemeClr val="tx1">
                  <a:lumMod val="50000"/>
                  <a:lumOff val="50000"/>
                </a:schemeClr>
              </a:solidFill>
            </a:rPr>
            <a:t> (Mehrfachnennungen waren möglich.)</a:t>
          </a:r>
        </a:p>
      </cdr:txBody>
    </cdr:sp>
  </cdr:relSizeAnchor>
  <cdr:relSizeAnchor xmlns:cdr="http://schemas.openxmlformats.org/drawingml/2006/chartDrawing">
    <cdr:from>
      <cdr:x>0.06199</cdr:x>
      <cdr:y>0.86883</cdr:y>
    </cdr:from>
    <cdr:to>
      <cdr:x>0.48057</cdr:x>
      <cdr:y>0.92277</cdr:y>
    </cdr:to>
    <cdr:sp macro="" textlink="">
      <cdr:nvSpPr>
        <cdr:cNvPr id="3" name="Textfeld 1">
          <a:extLst xmlns:a="http://schemas.openxmlformats.org/drawingml/2006/main">
            <a:ext uri="{FF2B5EF4-FFF2-40B4-BE49-F238E27FC236}">
              <a16:creationId xmlns:a16="http://schemas.microsoft.com/office/drawing/2014/main" id="{84DFADA7-719F-DB9E-EB99-5581C06B26F5}"/>
            </a:ext>
          </a:extLst>
        </cdr:cNvPr>
        <cdr:cNvSpPr txBox="1"/>
      </cdr:nvSpPr>
      <cdr:spPr>
        <a:xfrm xmlns:a="http://schemas.openxmlformats.org/drawingml/2006/main">
          <a:off x="702268" y="4857796"/>
          <a:ext cx="4741798" cy="301579"/>
        </a:xfrm>
        <a:prstGeom xmlns:a="http://schemas.openxmlformats.org/drawingml/2006/main" prst="rect">
          <a:avLst/>
        </a:prstGeom>
      </cdr:spPr>
      <cdr:txBody>
        <a:bodyPr xmlns:a="http://schemas.openxmlformats.org/drawingml/2006/main" wrap="none" rtlCol="0"/>
        <a:lstStyle xmlns:a="http://schemas.openxmlformats.org/drawingml/2006/main">
          <a:defPPr>
            <a:defRPr lang="de-DE"/>
          </a:defPPr>
          <a:lvl1pPr marL="0" indent="0" algn="l" defTabSz="914400" rtl="0" eaLnBrk="1" latinLnBrk="0" hangingPunct="1">
            <a:defRPr sz="1100" kern="1200">
              <a:solidFill>
                <a:schemeClr val="tx1"/>
              </a:solidFill>
              <a:latin typeface="+mn-lt"/>
              <a:ea typeface="+mn-ea"/>
              <a:cs typeface="+mn-cs"/>
            </a:defRPr>
          </a:lvl1pPr>
          <a:lvl2pPr marL="457200" indent="0" algn="l" defTabSz="914400" rtl="0" eaLnBrk="1" latinLnBrk="0" hangingPunct="1">
            <a:defRPr sz="1100" kern="1200">
              <a:solidFill>
                <a:schemeClr val="tx1"/>
              </a:solidFill>
              <a:latin typeface="+mn-lt"/>
              <a:ea typeface="+mn-ea"/>
              <a:cs typeface="+mn-cs"/>
            </a:defRPr>
          </a:lvl2pPr>
          <a:lvl3pPr marL="914400" indent="0" algn="l" defTabSz="914400" rtl="0" eaLnBrk="1" latinLnBrk="0" hangingPunct="1">
            <a:defRPr sz="1100" kern="1200">
              <a:solidFill>
                <a:schemeClr val="tx1"/>
              </a:solidFill>
              <a:latin typeface="+mn-lt"/>
              <a:ea typeface="+mn-ea"/>
              <a:cs typeface="+mn-cs"/>
            </a:defRPr>
          </a:lvl3pPr>
          <a:lvl4pPr marL="1371600" indent="0" algn="l" defTabSz="914400" rtl="0" eaLnBrk="1" latinLnBrk="0" hangingPunct="1">
            <a:defRPr sz="1100" kern="1200">
              <a:solidFill>
                <a:schemeClr val="tx1"/>
              </a:solidFill>
              <a:latin typeface="+mn-lt"/>
              <a:ea typeface="+mn-ea"/>
              <a:cs typeface="+mn-cs"/>
            </a:defRPr>
          </a:lvl4pPr>
          <a:lvl5pPr marL="1828800" indent="0" algn="l" defTabSz="914400" rtl="0" eaLnBrk="1" latinLnBrk="0" hangingPunct="1">
            <a:defRPr sz="1100" kern="1200">
              <a:solidFill>
                <a:schemeClr val="tx1"/>
              </a:solidFill>
              <a:latin typeface="+mn-lt"/>
              <a:ea typeface="+mn-ea"/>
              <a:cs typeface="+mn-cs"/>
            </a:defRPr>
          </a:lvl5pPr>
          <a:lvl6pPr marL="2286000" indent="0" algn="l" defTabSz="914400" rtl="0" eaLnBrk="1" latinLnBrk="0" hangingPunct="1">
            <a:defRPr sz="1100" kern="1200">
              <a:solidFill>
                <a:schemeClr val="tx1"/>
              </a:solidFill>
              <a:latin typeface="+mn-lt"/>
              <a:ea typeface="+mn-ea"/>
              <a:cs typeface="+mn-cs"/>
            </a:defRPr>
          </a:lvl6pPr>
          <a:lvl7pPr marL="2743200" indent="0" algn="l" defTabSz="914400" rtl="0" eaLnBrk="1" latinLnBrk="0" hangingPunct="1">
            <a:defRPr sz="1100" kern="1200">
              <a:solidFill>
                <a:schemeClr val="tx1"/>
              </a:solidFill>
              <a:latin typeface="+mn-lt"/>
              <a:ea typeface="+mn-ea"/>
              <a:cs typeface="+mn-cs"/>
            </a:defRPr>
          </a:lvl7pPr>
          <a:lvl8pPr marL="3200400" indent="0" algn="l" defTabSz="914400" rtl="0" eaLnBrk="1" latinLnBrk="0" hangingPunct="1">
            <a:defRPr sz="1100" kern="1200">
              <a:solidFill>
                <a:schemeClr val="tx1"/>
              </a:solidFill>
              <a:latin typeface="+mn-lt"/>
              <a:ea typeface="+mn-ea"/>
              <a:cs typeface="+mn-cs"/>
            </a:defRPr>
          </a:lvl8pPr>
          <a:lvl9pPr marL="3657600" indent="0" algn="l" defTabSz="914400" rtl="0" eaLnBrk="1" latinLnBrk="0" hangingPunct="1">
            <a:defRPr sz="1100" kern="1200">
              <a:solidFill>
                <a:schemeClr val="tx1"/>
              </a:solidFill>
              <a:latin typeface="+mn-lt"/>
              <a:ea typeface="+mn-ea"/>
              <a:cs typeface="+mn-cs"/>
            </a:defRPr>
          </a:lvl9pPr>
        </a:lstStyle>
        <a:p xmlns:a="http://schemas.openxmlformats.org/drawingml/2006/main">
          <a:r>
            <a:rPr lang="de-DE" sz="900" baseline="0" dirty="0"/>
            <a:t>Befragung „Gute Arbeit für Solo-Selbstständige“ 2024, INPUT Consulting</a:t>
          </a:r>
          <a:r>
            <a:rPr lang="de-DE" sz="900" dirty="0"/>
            <a:t>, Haus der Selbstständigen</a:t>
          </a:r>
        </a:p>
      </cdr:txBody>
    </cdr:sp>
  </cdr:relSizeAnchor>
</c:userShapes>
</file>

<file path=ppt/drawings/drawing7.xml><?xml version="1.0" encoding="utf-8"?>
<c:userShapes xmlns:c="http://schemas.openxmlformats.org/drawingml/2006/chart">
  <cdr:relSizeAnchor xmlns:cdr="http://schemas.openxmlformats.org/drawingml/2006/chartDrawing">
    <cdr:from>
      <cdr:x>0</cdr:x>
      <cdr:y>0.9121</cdr:y>
    </cdr:from>
    <cdr:to>
      <cdr:x>0.75543</cdr:x>
      <cdr:y>1</cdr:y>
    </cdr:to>
    <cdr:sp macro="" textlink="">
      <cdr:nvSpPr>
        <cdr:cNvPr id="3" name="Textfeld 1">
          <a:extLst xmlns:a="http://schemas.openxmlformats.org/drawingml/2006/main">
            <a:ext uri="{FF2B5EF4-FFF2-40B4-BE49-F238E27FC236}">
              <a16:creationId xmlns:a16="http://schemas.microsoft.com/office/drawing/2014/main" id="{70D0D925-F2B5-EC8B-E803-6D939F822945}"/>
            </a:ext>
          </a:extLst>
        </cdr:cNvPr>
        <cdr:cNvSpPr txBox="1"/>
      </cdr:nvSpPr>
      <cdr:spPr>
        <a:xfrm xmlns:a="http://schemas.openxmlformats.org/drawingml/2006/main">
          <a:off x="-738187" y="3129311"/>
          <a:ext cx="4741798" cy="301579"/>
        </a:xfrm>
        <a:prstGeom xmlns:a="http://schemas.openxmlformats.org/drawingml/2006/main" prst="rect">
          <a:avLst/>
        </a:prstGeom>
      </cdr:spPr>
      <cdr:txBody>
        <a:bodyPr xmlns:a="http://schemas.openxmlformats.org/drawingml/2006/main" wrap="none" rtlCol="0"/>
        <a:lstStyle xmlns:a="http://schemas.openxmlformats.org/drawingml/2006/main">
          <a:defPPr>
            <a:defRPr lang="de-DE"/>
          </a:defPPr>
          <a:lvl1pPr marL="0" indent="0" algn="l" defTabSz="914400" rtl="0" eaLnBrk="1" latinLnBrk="0" hangingPunct="1">
            <a:defRPr sz="1100" kern="1200">
              <a:solidFill>
                <a:schemeClr val="tx1"/>
              </a:solidFill>
              <a:latin typeface="+mn-lt"/>
              <a:ea typeface="+mn-ea"/>
              <a:cs typeface="+mn-cs"/>
            </a:defRPr>
          </a:lvl1pPr>
          <a:lvl2pPr marL="457200" indent="0" algn="l" defTabSz="914400" rtl="0" eaLnBrk="1" latinLnBrk="0" hangingPunct="1">
            <a:defRPr sz="1100" kern="1200">
              <a:solidFill>
                <a:schemeClr val="tx1"/>
              </a:solidFill>
              <a:latin typeface="+mn-lt"/>
              <a:ea typeface="+mn-ea"/>
              <a:cs typeface="+mn-cs"/>
            </a:defRPr>
          </a:lvl2pPr>
          <a:lvl3pPr marL="914400" indent="0" algn="l" defTabSz="914400" rtl="0" eaLnBrk="1" latinLnBrk="0" hangingPunct="1">
            <a:defRPr sz="1100" kern="1200">
              <a:solidFill>
                <a:schemeClr val="tx1"/>
              </a:solidFill>
              <a:latin typeface="+mn-lt"/>
              <a:ea typeface="+mn-ea"/>
              <a:cs typeface="+mn-cs"/>
            </a:defRPr>
          </a:lvl3pPr>
          <a:lvl4pPr marL="1371600" indent="0" algn="l" defTabSz="914400" rtl="0" eaLnBrk="1" latinLnBrk="0" hangingPunct="1">
            <a:defRPr sz="1100" kern="1200">
              <a:solidFill>
                <a:schemeClr val="tx1"/>
              </a:solidFill>
              <a:latin typeface="+mn-lt"/>
              <a:ea typeface="+mn-ea"/>
              <a:cs typeface="+mn-cs"/>
            </a:defRPr>
          </a:lvl4pPr>
          <a:lvl5pPr marL="1828800" indent="0" algn="l" defTabSz="914400" rtl="0" eaLnBrk="1" latinLnBrk="0" hangingPunct="1">
            <a:defRPr sz="1100" kern="1200">
              <a:solidFill>
                <a:schemeClr val="tx1"/>
              </a:solidFill>
              <a:latin typeface="+mn-lt"/>
              <a:ea typeface="+mn-ea"/>
              <a:cs typeface="+mn-cs"/>
            </a:defRPr>
          </a:lvl5pPr>
          <a:lvl6pPr marL="2286000" indent="0" algn="l" defTabSz="914400" rtl="0" eaLnBrk="1" latinLnBrk="0" hangingPunct="1">
            <a:defRPr sz="1100" kern="1200">
              <a:solidFill>
                <a:schemeClr val="tx1"/>
              </a:solidFill>
              <a:latin typeface="+mn-lt"/>
              <a:ea typeface="+mn-ea"/>
              <a:cs typeface="+mn-cs"/>
            </a:defRPr>
          </a:lvl6pPr>
          <a:lvl7pPr marL="2743200" indent="0" algn="l" defTabSz="914400" rtl="0" eaLnBrk="1" latinLnBrk="0" hangingPunct="1">
            <a:defRPr sz="1100" kern="1200">
              <a:solidFill>
                <a:schemeClr val="tx1"/>
              </a:solidFill>
              <a:latin typeface="+mn-lt"/>
              <a:ea typeface="+mn-ea"/>
              <a:cs typeface="+mn-cs"/>
            </a:defRPr>
          </a:lvl7pPr>
          <a:lvl8pPr marL="3200400" indent="0" algn="l" defTabSz="914400" rtl="0" eaLnBrk="1" latinLnBrk="0" hangingPunct="1">
            <a:defRPr sz="1100" kern="1200">
              <a:solidFill>
                <a:schemeClr val="tx1"/>
              </a:solidFill>
              <a:latin typeface="+mn-lt"/>
              <a:ea typeface="+mn-ea"/>
              <a:cs typeface="+mn-cs"/>
            </a:defRPr>
          </a:lvl8pPr>
          <a:lvl9pPr marL="3657600" indent="0" algn="l" defTabSz="914400" rtl="0" eaLnBrk="1" latinLnBrk="0" hangingPunct="1">
            <a:defRPr sz="1100" kern="1200">
              <a:solidFill>
                <a:schemeClr val="tx1"/>
              </a:solidFill>
              <a:latin typeface="+mn-lt"/>
              <a:ea typeface="+mn-ea"/>
              <a:cs typeface="+mn-cs"/>
            </a:defRPr>
          </a:lvl9pPr>
        </a:lstStyle>
        <a:p xmlns:a="http://schemas.openxmlformats.org/drawingml/2006/main">
          <a:r>
            <a:rPr lang="de-DE" sz="900" baseline="0" dirty="0"/>
            <a:t>Befragung „Gute Arbeit für Solo-Selbstständige“ 2024, INPUT Consulting</a:t>
          </a:r>
          <a:r>
            <a:rPr lang="de-DE" sz="900" dirty="0"/>
            <a:t>, Haus der Selbstständigen</a:t>
          </a:r>
        </a:p>
      </cdr:txBody>
    </cdr:sp>
  </cdr:relSizeAnchor>
</c:userShapes>
</file>

<file path=ppt/drawings/drawing8.xml><?xml version="1.0" encoding="utf-8"?>
<c:userShapes xmlns:c="http://schemas.openxmlformats.org/drawingml/2006/chart">
  <cdr:relSizeAnchor xmlns:cdr="http://schemas.openxmlformats.org/drawingml/2006/chartDrawing">
    <cdr:from>
      <cdr:x>0.0535</cdr:x>
      <cdr:y>0.92258</cdr:y>
    </cdr:from>
    <cdr:to>
      <cdr:x>0.74657</cdr:x>
      <cdr:y>1</cdr:y>
    </cdr:to>
    <cdr:sp macro="" textlink="">
      <cdr:nvSpPr>
        <cdr:cNvPr id="3" name="Textfeld 1">
          <a:extLst xmlns:a="http://schemas.openxmlformats.org/drawingml/2006/main">
            <a:ext uri="{FF2B5EF4-FFF2-40B4-BE49-F238E27FC236}">
              <a16:creationId xmlns:a16="http://schemas.microsoft.com/office/drawing/2014/main" id="{70D0D925-F2B5-EC8B-E803-6D939F822945}"/>
            </a:ext>
          </a:extLst>
        </cdr:cNvPr>
        <cdr:cNvSpPr txBox="1"/>
      </cdr:nvSpPr>
      <cdr:spPr>
        <a:xfrm xmlns:a="http://schemas.openxmlformats.org/drawingml/2006/main">
          <a:off x="366059" y="3594027"/>
          <a:ext cx="4741798" cy="301579"/>
        </a:xfrm>
        <a:prstGeom xmlns:a="http://schemas.openxmlformats.org/drawingml/2006/main" prst="rect">
          <a:avLst/>
        </a:prstGeom>
      </cdr:spPr>
      <cdr:txBody>
        <a:bodyPr xmlns:a="http://schemas.openxmlformats.org/drawingml/2006/main" wrap="none" rtlCol="0"/>
        <a:lstStyle xmlns:a="http://schemas.openxmlformats.org/drawingml/2006/main">
          <a:defPPr>
            <a:defRPr lang="de-DE"/>
          </a:defPPr>
          <a:lvl1pPr marL="0" indent="0" algn="l" defTabSz="914400" rtl="0" eaLnBrk="1" latinLnBrk="0" hangingPunct="1">
            <a:defRPr sz="1100" kern="1200">
              <a:solidFill>
                <a:schemeClr val="tx1"/>
              </a:solidFill>
              <a:latin typeface="+mn-lt"/>
              <a:ea typeface="+mn-ea"/>
              <a:cs typeface="+mn-cs"/>
            </a:defRPr>
          </a:lvl1pPr>
          <a:lvl2pPr marL="457200" indent="0" algn="l" defTabSz="914400" rtl="0" eaLnBrk="1" latinLnBrk="0" hangingPunct="1">
            <a:defRPr sz="1100" kern="1200">
              <a:solidFill>
                <a:schemeClr val="tx1"/>
              </a:solidFill>
              <a:latin typeface="+mn-lt"/>
              <a:ea typeface="+mn-ea"/>
              <a:cs typeface="+mn-cs"/>
            </a:defRPr>
          </a:lvl2pPr>
          <a:lvl3pPr marL="914400" indent="0" algn="l" defTabSz="914400" rtl="0" eaLnBrk="1" latinLnBrk="0" hangingPunct="1">
            <a:defRPr sz="1100" kern="1200">
              <a:solidFill>
                <a:schemeClr val="tx1"/>
              </a:solidFill>
              <a:latin typeface="+mn-lt"/>
              <a:ea typeface="+mn-ea"/>
              <a:cs typeface="+mn-cs"/>
            </a:defRPr>
          </a:lvl3pPr>
          <a:lvl4pPr marL="1371600" indent="0" algn="l" defTabSz="914400" rtl="0" eaLnBrk="1" latinLnBrk="0" hangingPunct="1">
            <a:defRPr sz="1100" kern="1200">
              <a:solidFill>
                <a:schemeClr val="tx1"/>
              </a:solidFill>
              <a:latin typeface="+mn-lt"/>
              <a:ea typeface="+mn-ea"/>
              <a:cs typeface="+mn-cs"/>
            </a:defRPr>
          </a:lvl4pPr>
          <a:lvl5pPr marL="1828800" indent="0" algn="l" defTabSz="914400" rtl="0" eaLnBrk="1" latinLnBrk="0" hangingPunct="1">
            <a:defRPr sz="1100" kern="1200">
              <a:solidFill>
                <a:schemeClr val="tx1"/>
              </a:solidFill>
              <a:latin typeface="+mn-lt"/>
              <a:ea typeface="+mn-ea"/>
              <a:cs typeface="+mn-cs"/>
            </a:defRPr>
          </a:lvl5pPr>
          <a:lvl6pPr marL="2286000" indent="0" algn="l" defTabSz="914400" rtl="0" eaLnBrk="1" latinLnBrk="0" hangingPunct="1">
            <a:defRPr sz="1100" kern="1200">
              <a:solidFill>
                <a:schemeClr val="tx1"/>
              </a:solidFill>
              <a:latin typeface="+mn-lt"/>
              <a:ea typeface="+mn-ea"/>
              <a:cs typeface="+mn-cs"/>
            </a:defRPr>
          </a:lvl6pPr>
          <a:lvl7pPr marL="2743200" indent="0" algn="l" defTabSz="914400" rtl="0" eaLnBrk="1" latinLnBrk="0" hangingPunct="1">
            <a:defRPr sz="1100" kern="1200">
              <a:solidFill>
                <a:schemeClr val="tx1"/>
              </a:solidFill>
              <a:latin typeface="+mn-lt"/>
              <a:ea typeface="+mn-ea"/>
              <a:cs typeface="+mn-cs"/>
            </a:defRPr>
          </a:lvl7pPr>
          <a:lvl8pPr marL="3200400" indent="0" algn="l" defTabSz="914400" rtl="0" eaLnBrk="1" latinLnBrk="0" hangingPunct="1">
            <a:defRPr sz="1100" kern="1200">
              <a:solidFill>
                <a:schemeClr val="tx1"/>
              </a:solidFill>
              <a:latin typeface="+mn-lt"/>
              <a:ea typeface="+mn-ea"/>
              <a:cs typeface="+mn-cs"/>
            </a:defRPr>
          </a:lvl8pPr>
          <a:lvl9pPr marL="3657600" indent="0" algn="l" defTabSz="914400" rtl="0" eaLnBrk="1" latinLnBrk="0" hangingPunct="1">
            <a:defRPr sz="1100" kern="1200">
              <a:solidFill>
                <a:schemeClr val="tx1"/>
              </a:solidFill>
              <a:latin typeface="+mn-lt"/>
              <a:ea typeface="+mn-ea"/>
              <a:cs typeface="+mn-cs"/>
            </a:defRPr>
          </a:lvl9pPr>
        </a:lstStyle>
        <a:p xmlns:a="http://schemas.openxmlformats.org/drawingml/2006/main">
          <a:r>
            <a:rPr lang="de-DE" sz="900" baseline="0" dirty="0"/>
            <a:t>Befragung „Gute Arbeit für Solo-Selbstständige“ 2024, INPUT Consulting</a:t>
          </a:r>
          <a:r>
            <a:rPr lang="de-DE" sz="900" dirty="0"/>
            <a:t>, Haus der Selbstständigen</a:t>
          </a:r>
        </a:p>
      </cdr:txBody>
    </cdr:sp>
  </cdr:relSizeAnchor>
</c:userShapes>
</file>

<file path=ppt/drawings/drawing9.xml><?xml version="1.0" encoding="utf-8"?>
<c:userShapes xmlns:c="http://schemas.openxmlformats.org/drawingml/2006/chart">
  <cdr:relSizeAnchor xmlns:cdr="http://schemas.openxmlformats.org/drawingml/2006/chartDrawing">
    <cdr:from>
      <cdr:x>0.05483</cdr:x>
      <cdr:y>0.92759</cdr:y>
    </cdr:from>
    <cdr:to>
      <cdr:x>0.76684</cdr:x>
      <cdr:y>1</cdr:y>
    </cdr:to>
    <cdr:sp macro="" textlink="">
      <cdr:nvSpPr>
        <cdr:cNvPr id="3" name="Textfeld 1">
          <a:extLst xmlns:a="http://schemas.openxmlformats.org/drawingml/2006/main">
            <a:ext uri="{FF2B5EF4-FFF2-40B4-BE49-F238E27FC236}">
              <a16:creationId xmlns:a16="http://schemas.microsoft.com/office/drawing/2014/main" id="{70D0D925-F2B5-EC8B-E803-6D939F822945}"/>
            </a:ext>
          </a:extLst>
        </cdr:cNvPr>
        <cdr:cNvSpPr txBox="1"/>
      </cdr:nvSpPr>
      <cdr:spPr>
        <a:xfrm xmlns:a="http://schemas.openxmlformats.org/drawingml/2006/main">
          <a:off x="365175" y="3863477"/>
          <a:ext cx="4741798" cy="301579"/>
        </a:xfrm>
        <a:prstGeom xmlns:a="http://schemas.openxmlformats.org/drawingml/2006/main" prst="rect">
          <a:avLst/>
        </a:prstGeom>
      </cdr:spPr>
      <cdr:txBody>
        <a:bodyPr xmlns:a="http://schemas.openxmlformats.org/drawingml/2006/main" wrap="none" rtlCol="0"/>
        <a:lstStyle xmlns:a="http://schemas.openxmlformats.org/drawingml/2006/main">
          <a:defPPr>
            <a:defRPr lang="de-DE"/>
          </a:defPPr>
          <a:lvl1pPr marL="0" indent="0" algn="l" defTabSz="914400" rtl="0" eaLnBrk="1" latinLnBrk="0" hangingPunct="1">
            <a:defRPr sz="1100" kern="1200">
              <a:solidFill>
                <a:schemeClr val="tx1"/>
              </a:solidFill>
              <a:latin typeface="+mn-lt"/>
              <a:ea typeface="+mn-ea"/>
              <a:cs typeface="+mn-cs"/>
            </a:defRPr>
          </a:lvl1pPr>
          <a:lvl2pPr marL="457200" indent="0" algn="l" defTabSz="914400" rtl="0" eaLnBrk="1" latinLnBrk="0" hangingPunct="1">
            <a:defRPr sz="1100" kern="1200">
              <a:solidFill>
                <a:schemeClr val="tx1"/>
              </a:solidFill>
              <a:latin typeface="+mn-lt"/>
              <a:ea typeface="+mn-ea"/>
              <a:cs typeface="+mn-cs"/>
            </a:defRPr>
          </a:lvl2pPr>
          <a:lvl3pPr marL="914400" indent="0" algn="l" defTabSz="914400" rtl="0" eaLnBrk="1" latinLnBrk="0" hangingPunct="1">
            <a:defRPr sz="1100" kern="1200">
              <a:solidFill>
                <a:schemeClr val="tx1"/>
              </a:solidFill>
              <a:latin typeface="+mn-lt"/>
              <a:ea typeface="+mn-ea"/>
              <a:cs typeface="+mn-cs"/>
            </a:defRPr>
          </a:lvl3pPr>
          <a:lvl4pPr marL="1371600" indent="0" algn="l" defTabSz="914400" rtl="0" eaLnBrk="1" latinLnBrk="0" hangingPunct="1">
            <a:defRPr sz="1100" kern="1200">
              <a:solidFill>
                <a:schemeClr val="tx1"/>
              </a:solidFill>
              <a:latin typeface="+mn-lt"/>
              <a:ea typeface="+mn-ea"/>
              <a:cs typeface="+mn-cs"/>
            </a:defRPr>
          </a:lvl4pPr>
          <a:lvl5pPr marL="1828800" indent="0" algn="l" defTabSz="914400" rtl="0" eaLnBrk="1" latinLnBrk="0" hangingPunct="1">
            <a:defRPr sz="1100" kern="1200">
              <a:solidFill>
                <a:schemeClr val="tx1"/>
              </a:solidFill>
              <a:latin typeface="+mn-lt"/>
              <a:ea typeface="+mn-ea"/>
              <a:cs typeface="+mn-cs"/>
            </a:defRPr>
          </a:lvl5pPr>
          <a:lvl6pPr marL="2286000" indent="0" algn="l" defTabSz="914400" rtl="0" eaLnBrk="1" latinLnBrk="0" hangingPunct="1">
            <a:defRPr sz="1100" kern="1200">
              <a:solidFill>
                <a:schemeClr val="tx1"/>
              </a:solidFill>
              <a:latin typeface="+mn-lt"/>
              <a:ea typeface="+mn-ea"/>
              <a:cs typeface="+mn-cs"/>
            </a:defRPr>
          </a:lvl6pPr>
          <a:lvl7pPr marL="2743200" indent="0" algn="l" defTabSz="914400" rtl="0" eaLnBrk="1" latinLnBrk="0" hangingPunct="1">
            <a:defRPr sz="1100" kern="1200">
              <a:solidFill>
                <a:schemeClr val="tx1"/>
              </a:solidFill>
              <a:latin typeface="+mn-lt"/>
              <a:ea typeface="+mn-ea"/>
              <a:cs typeface="+mn-cs"/>
            </a:defRPr>
          </a:lvl7pPr>
          <a:lvl8pPr marL="3200400" indent="0" algn="l" defTabSz="914400" rtl="0" eaLnBrk="1" latinLnBrk="0" hangingPunct="1">
            <a:defRPr sz="1100" kern="1200">
              <a:solidFill>
                <a:schemeClr val="tx1"/>
              </a:solidFill>
              <a:latin typeface="+mn-lt"/>
              <a:ea typeface="+mn-ea"/>
              <a:cs typeface="+mn-cs"/>
            </a:defRPr>
          </a:lvl8pPr>
          <a:lvl9pPr marL="3657600" indent="0" algn="l" defTabSz="914400" rtl="0" eaLnBrk="1" latinLnBrk="0" hangingPunct="1">
            <a:defRPr sz="1100" kern="1200">
              <a:solidFill>
                <a:schemeClr val="tx1"/>
              </a:solidFill>
              <a:latin typeface="+mn-lt"/>
              <a:ea typeface="+mn-ea"/>
              <a:cs typeface="+mn-cs"/>
            </a:defRPr>
          </a:lvl9pPr>
        </a:lstStyle>
        <a:p xmlns:a="http://schemas.openxmlformats.org/drawingml/2006/main">
          <a:r>
            <a:rPr lang="de-DE" sz="900" baseline="0" dirty="0"/>
            <a:t>Befragung „Gute Arbeit für Solo-Selbstständige“ 2024, INPUT Consulting</a:t>
          </a:r>
          <a:r>
            <a:rPr lang="de-DE" sz="900" dirty="0"/>
            <a:t>, Haus der Selbstständigen</a:t>
          </a:r>
        </a:p>
      </cdr:txBody>
    </cdr:sp>
  </cdr:relSizeAnchor>
</c:userShapes>
</file>

<file path=ppt/drawings/drawing10.xml><?xml version="1.0" encoding="utf-8"?>
<c:userShapes xmlns:c="http://schemas.openxmlformats.org/drawingml/2006/chart">
  <cdr:relSizeAnchor xmlns:cdr="http://schemas.openxmlformats.org/drawingml/2006/chartDrawing">
    <cdr:from>
      <cdr:x>0</cdr:x>
      <cdr:y>0.90553</cdr:y>
    </cdr:from>
    <cdr:to>
      <cdr:x>0.80222</cdr:x>
      <cdr:y>1</cdr:y>
    </cdr:to>
    <cdr:sp macro="" textlink="">
      <cdr:nvSpPr>
        <cdr:cNvPr id="3" name="Textfeld 1">
          <a:extLst xmlns:a="http://schemas.openxmlformats.org/drawingml/2006/main">
            <a:ext uri="{FF2B5EF4-FFF2-40B4-BE49-F238E27FC236}">
              <a16:creationId xmlns:a16="http://schemas.microsoft.com/office/drawing/2014/main" id="{70D0D925-F2B5-EC8B-E803-6D939F822945}"/>
            </a:ext>
          </a:extLst>
        </cdr:cNvPr>
        <cdr:cNvSpPr txBox="1"/>
      </cdr:nvSpPr>
      <cdr:spPr>
        <a:xfrm xmlns:a="http://schemas.openxmlformats.org/drawingml/2006/main">
          <a:off x="0" y="2890669"/>
          <a:ext cx="4741798" cy="301579"/>
        </a:xfrm>
        <a:prstGeom xmlns:a="http://schemas.openxmlformats.org/drawingml/2006/main" prst="rect">
          <a:avLst/>
        </a:prstGeom>
      </cdr:spPr>
      <cdr:txBody>
        <a:bodyPr xmlns:a="http://schemas.openxmlformats.org/drawingml/2006/main" wrap="none" rtlCol="0"/>
        <a:lstStyle xmlns:a="http://schemas.openxmlformats.org/drawingml/2006/main">
          <a:defPPr>
            <a:defRPr lang="de-DE"/>
          </a:defPPr>
          <a:lvl1pPr marL="0" indent="0" algn="l" defTabSz="914400" rtl="0" eaLnBrk="1" latinLnBrk="0" hangingPunct="1">
            <a:defRPr sz="1100" kern="1200">
              <a:solidFill>
                <a:schemeClr val="tx1"/>
              </a:solidFill>
              <a:latin typeface="+mn-lt"/>
              <a:ea typeface="+mn-ea"/>
              <a:cs typeface="+mn-cs"/>
            </a:defRPr>
          </a:lvl1pPr>
          <a:lvl2pPr marL="457200" indent="0" algn="l" defTabSz="914400" rtl="0" eaLnBrk="1" latinLnBrk="0" hangingPunct="1">
            <a:defRPr sz="1100" kern="1200">
              <a:solidFill>
                <a:schemeClr val="tx1"/>
              </a:solidFill>
              <a:latin typeface="+mn-lt"/>
              <a:ea typeface="+mn-ea"/>
              <a:cs typeface="+mn-cs"/>
            </a:defRPr>
          </a:lvl2pPr>
          <a:lvl3pPr marL="914400" indent="0" algn="l" defTabSz="914400" rtl="0" eaLnBrk="1" latinLnBrk="0" hangingPunct="1">
            <a:defRPr sz="1100" kern="1200">
              <a:solidFill>
                <a:schemeClr val="tx1"/>
              </a:solidFill>
              <a:latin typeface="+mn-lt"/>
              <a:ea typeface="+mn-ea"/>
              <a:cs typeface="+mn-cs"/>
            </a:defRPr>
          </a:lvl3pPr>
          <a:lvl4pPr marL="1371600" indent="0" algn="l" defTabSz="914400" rtl="0" eaLnBrk="1" latinLnBrk="0" hangingPunct="1">
            <a:defRPr sz="1100" kern="1200">
              <a:solidFill>
                <a:schemeClr val="tx1"/>
              </a:solidFill>
              <a:latin typeface="+mn-lt"/>
              <a:ea typeface="+mn-ea"/>
              <a:cs typeface="+mn-cs"/>
            </a:defRPr>
          </a:lvl4pPr>
          <a:lvl5pPr marL="1828800" indent="0" algn="l" defTabSz="914400" rtl="0" eaLnBrk="1" latinLnBrk="0" hangingPunct="1">
            <a:defRPr sz="1100" kern="1200">
              <a:solidFill>
                <a:schemeClr val="tx1"/>
              </a:solidFill>
              <a:latin typeface="+mn-lt"/>
              <a:ea typeface="+mn-ea"/>
              <a:cs typeface="+mn-cs"/>
            </a:defRPr>
          </a:lvl5pPr>
          <a:lvl6pPr marL="2286000" indent="0" algn="l" defTabSz="914400" rtl="0" eaLnBrk="1" latinLnBrk="0" hangingPunct="1">
            <a:defRPr sz="1100" kern="1200">
              <a:solidFill>
                <a:schemeClr val="tx1"/>
              </a:solidFill>
              <a:latin typeface="+mn-lt"/>
              <a:ea typeface="+mn-ea"/>
              <a:cs typeface="+mn-cs"/>
            </a:defRPr>
          </a:lvl6pPr>
          <a:lvl7pPr marL="2743200" indent="0" algn="l" defTabSz="914400" rtl="0" eaLnBrk="1" latinLnBrk="0" hangingPunct="1">
            <a:defRPr sz="1100" kern="1200">
              <a:solidFill>
                <a:schemeClr val="tx1"/>
              </a:solidFill>
              <a:latin typeface="+mn-lt"/>
              <a:ea typeface="+mn-ea"/>
              <a:cs typeface="+mn-cs"/>
            </a:defRPr>
          </a:lvl7pPr>
          <a:lvl8pPr marL="3200400" indent="0" algn="l" defTabSz="914400" rtl="0" eaLnBrk="1" latinLnBrk="0" hangingPunct="1">
            <a:defRPr sz="1100" kern="1200">
              <a:solidFill>
                <a:schemeClr val="tx1"/>
              </a:solidFill>
              <a:latin typeface="+mn-lt"/>
              <a:ea typeface="+mn-ea"/>
              <a:cs typeface="+mn-cs"/>
            </a:defRPr>
          </a:lvl8pPr>
          <a:lvl9pPr marL="3657600" indent="0" algn="l" defTabSz="914400" rtl="0" eaLnBrk="1" latinLnBrk="0" hangingPunct="1">
            <a:defRPr sz="1100" kern="1200">
              <a:solidFill>
                <a:schemeClr val="tx1"/>
              </a:solidFill>
              <a:latin typeface="+mn-lt"/>
              <a:ea typeface="+mn-ea"/>
              <a:cs typeface="+mn-cs"/>
            </a:defRPr>
          </a:lvl9pPr>
        </a:lstStyle>
        <a:p xmlns:a="http://schemas.openxmlformats.org/drawingml/2006/main">
          <a:r>
            <a:rPr lang="de-DE" sz="900" baseline="0" dirty="0"/>
            <a:t>Befragung „Gute Arbeit für Solo-Selbstständige“ 2024, INPUT Consulting</a:t>
          </a:r>
          <a:r>
            <a:rPr lang="de-DE" sz="900" dirty="0"/>
            <a:t>, Haus der Selbstständigen</a:t>
          </a:r>
        </a:p>
      </cdr:txBody>
    </cdr:sp>
  </cdr:relSizeAnchor>
</c:userShapes>
</file>

<file path=ppt/drawings/drawing11.xml><?xml version="1.0" encoding="utf-8"?>
<c:userShapes xmlns:c="http://schemas.openxmlformats.org/drawingml/2006/chart">
  <cdr:relSizeAnchor xmlns:cdr="http://schemas.openxmlformats.org/drawingml/2006/chartDrawing">
    <cdr:from>
      <cdr:x>0.06876</cdr:x>
      <cdr:y>0.93384</cdr:y>
    </cdr:from>
    <cdr:to>
      <cdr:x>0.76932</cdr:x>
      <cdr:y>1</cdr:y>
    </cdr:to>
    <cdr:sp macro="" textlink="">
      <cdr:nvSpPr>
        <cdr:cNvPr id="3" name="Textfeld 1">
          <a:extLst xmlns:a="http://schemas.openxmlformats.org/drawingml/2006/main">
            <a:ext uri="{FF2B5EF4-FFF2-40B4-BE49-F238E27FC236}">
              <a16:creationId xmlns:a16="http://schemas.microsoft.com/office/drawing/2014/main" id="{70D0D925-F2B5-EC8B-E803-6D939F822945}"/>
            </a:ext>
          </a:extLst>
        </cdr:cNvPr>
        <cdr:cNvSpPr txBox="1"/>
      </cdr:nvSpPr>
      <cdr:spPr>
        <a:xfrm xmlns:a="http://schemas.openxmlformats.org/drawingml/2006/main">
          <a:off x="465406" y="4257058"/>
          <a:ext cx="4741798" cy="301579"/>
        </a:xfrm>
        <a:prstGeom xmlns:a="http://schemas.openxmlformats.org/drawingml/2006/main" prst="rect">
          <a:avLst/>
        </a:prstGeom>
      </cdr:spPr>
      <cdr:txBody>
        <a:bodyPr xmlns:a="http://schemas.openxmlformats.org/drawingml/2006/main" wrap="none" rtlCol="0"/>
        <a:lstStyle xmlns:a="http://schemas.openxmlformats.org/drawingml/2006/main">
          <a:defPPr>
            <a:defRPr lang="de-DE"/>
          </a:defPPr>
          <a:lvl1pPr marL="0" indent="0" algn="l" defTabSz="914400" rtl="0" eaLnBrk="1" latinLnBrk="0" hangingPunct="1">
            <a:defRPr sz="1100" kern="1200">
              <a:solidFill>
                <a:schemeClr val="tx1"/>
              </a:solidFill>
              <a:latin typeface="+mn-lt"/>
              <a:ea typeface="+mn-ea"/>
              <a:cs typeface="+mn-cs"/>
            </a:defRPr>
          </a:lvl1pPr>
          <a:lvl2pPr marL="457200" indent="0" algn="l" defTabSz="914400" rtl="0" eaLnBrk="1" latinLnBrk="0" hangingPunct="1">
            <a:defRPr sz="1100" kern="1200">
              <a:solidFill>
                <a:schemeClr val="tx1"/>
              </a:solidFill>
              <a:latin typeface="+mn-lt"/>
              <a:ea typeface="+mn-ea"/>
              <a:cs typeface="+mn-cs"/>
            </a:defRPr>
          </a:lvl2pPr>
          <a:lvl3pPr marL="914400" indent="0" algn="l" defTabSz="914400" rtl="0" eaLnBrk="1" latinLnBrk="0" hangingPunct="1">
            <a:defRPr sz="1100" kern="1200">
              <a:solidFill>
                <a:schemeClr val="tx1"/>
              </a:solidFill>
              <a:latin typeface="+mn-lt"/>
              <a:ea typeface="+mn-ea"/>
              <a:cs typeface="+mn-cs"/>
            </a:defRPr>
          </a:lvl3pPr>
          <a:lvl4pPr marL="1371600" indent="0" algn="l" defTabSz="914400" rtl="0" eaLnBrk="1" latinLnBrk="0" hangingPunct="1">
            <a:defRPr sz="1100" kern="1200">
              <a:solidFill>
                <a:schemeClr val="tx1"/>
              </a:solidFill>
              <a:latin typeface="+mn-lt"/>
              <a:ea typeface="+mn-ea"/>
              <a:cs typeface="+mn-cs"/>
            </a:defRPr>
          </a:lvl4pPr>
          <a:lvl5pPr marL="1828800" indent="0" algn="l" defTabSz="914400" rtl="0" eaLnBrk="1" latinLnBrk="0" hangingPunct="1">
            <a:defRPr sz="1100" kern="1200">
              <a:solidFill>
                <a:schemeClr val="tx1"/>
              </a:solidFill>
              <a:latin typeface="+mn-lt"/>
              <a:ea typeface="+mn-ea"/>
              <a:cs typeface="+mn-cs"/>
            </a:defRPr>
          </a:lvl5pPr>
          <a:lvl6pPr marL="2286000" indent="0" algn="l" defTabSz="914400" rtl="0" eaLnBrk="1" latinLnBrk="0" hangingPunct="1">
            <a:defRPr sz="1100" kern="1200">
              <a:solidFill>
                <a:schemeClr val="tx1"/>
              </a:solidFill>
              <a:latin typeface="+mn-lt"/>
              <a:ea typeface="+mn-ea"/>
              <a:cs typeface="+mn-cs"/>
            </a:defRPr>
          </a:lvl6pPr>
          <a:lvl7pPr marL="2743200" indent="0" algn="l" defTabSz="914400" rtl="0" eaLnBrk="1" latinLnBrk="0" hangingPunct="1">
            <a:defRPr sz="1100" kern="1200">
              <a:solidFill>
                <a:schemeClr val="tx1"/>
              </a:solidFill>
              <a:latin typeface="+mn-lt"/>
              <a:ea typeface="+mn-ea"/>
              <a:cs typeface="+mn-cs"/>
            </a:defRPr>
          </a:lvl7pPr>
          <a:lvl8pPr marL="3200400" indent="0" algn="l" defTabSz="914400" rtl="0" eaLnBrk="1" latinLnBrk="0" hangingPunct="1">
            <a:defRPr sz="1100" kern="1200">
              <a:solidFill>
                <a:schemeClr val="tx1"/>
              </a:solidFill>
              <a:latin typeface="+mn-lt"/>
              <a:ea typeface="+mn-ea"/>
              <a:cs typeface="+mn-cs"/>
            </a:defRPr>
          </a:lvl8pPr>
          <a:lvl9pPr marL="3657600" indent="0" algn="l" defTabSz="914400" rtl="0" eaLnBrk="1" latinLnBrk="0" hangingPunct="1">
            <a:defRPr sz="1100" kern="1200">
              <a:solidFill>
                <a:schemeClr val="tx1"/>
              </a:solidFill>
              <a:latin typeface="+mn-lt"/>
              <a:ea typeface="+mn-ea"/>
              <a:cs typeface="+mn-cs"/>
            </a:defRPr>
          </a:lvl9pPr>
        </a:lstStyle>
        <a:p xmlns:a="http://schemas.openxmlformats.org/drawingml/2006/main">
          <a:r>
            <a:rPr lang="de-DE" sz="900" baseline="0" dirty="0"/>
            <a:t>Befragung „Gute Arbeit für Solo-Selbstständige“ 2024, INPUT Consulting</a:t>
          </a:r>
          <a:r>
            <a:rPr lang="de-DE" sz="900" dirty="0"/>
            <a:t>, Haus der Selbstständigen</a:t>
          </a:r>
        </a:p>
      </cdr:txBody>
    </cdr:sp>
  </cdr:relSizeAnchor>
</c:userShapes>
</file>

<file path=ppt/drawings/drawing12.xml><?xml version="1.0" encoding="utf-8"?>
<c:userShapes xmlns:c="http://schemas.openxmlformats.org/drawingml/2006/chart">
  <cdr:relSizeAnchor xmlns:cdr="http://schemas.openxmlformats.org/drawingml/2006/chartDrawing">
    <cdr:from>
      <cdr:x>0.02126</cdr:x>
      <cdr:y>0.92158</cdr:y>
    </cdr:from>
    <cdr:to>
      <cdr:x>0.73366</cdr:x>
      <cdr:y>1</cdr:y>
    </cdr:to>
    <cdr:sp macro="" textlink="">
      <cdr:nvSpPr>
        <cdr:cNvPr id="3" name="Textfeld 1">
          <a:extLst xmlns:a="http://schemas.openxmlformats.org/drawingml/2006/main">
            <a:ext uri="{FF2B5EF4-FFF2-40B4-BE49-F238E27FC236}">
              <a16:creationId xmlns:a16="http://schemas.microsoft.com/office/drawing/2014/main" id="{70D0D925-F2B5-EC8B-E803-6D939F822945}"/>
            </a:ext>
          </a:extLst>
        </cdr:cNvPr>
        <cdr:cNvSpPr txBox="1"/>
      </cdr:nvSpPr>
      <cdr:spPr>
        <a:xfrm xmlns:a="http://schemas.openxmlformats.org/drawingml/2006/main">
          <a:off x="141504" y="3543881"/>
          <a:ext cx="4741798" cy="301579"/>
        </a:xfrm>
        <a:prstGeom xmlns:a="http://schemas.openxmlformats.org/drawingml/2006/main" prst="rect">
          <a:avLst/>
        </a:prstGeom>
      </cdr:spPr>
      <cdr:txBody>
        <a:bodyPr xmlns:a="http://schemas.openxmlformats.org/drawingml/2006/main" wrap="none" rtlCol="0"/>
        <a:lstStyle xmlns:a="http://schemas.openxmlformats.org/drawingml/2006/main">
          <a:defPPr>
            <a:defRPr lang="de-DE"/>
          </a:defPPr>
          <a:lvl1pPr marL="0" indent="0" algn="l" defTabSz="914400" rtl="0" eaLnBrk="1" latinLnBrk="0" hangingPunct="1">
            <a:defRPr sz="1100" kern="1200">
              <a:solidFill>
                <a:schemeClr val="tx1"/>
              </a:solidFill>
              <a:latin typeface="+mn-lt"/>
              <a:ea typeface="+mn-ea"/>
              <a:cs typeface="+mn-cs"/>
            </a:defRPr>
          </a:lvl1pPr>
          <a:lvl2pPr marL="457200" indent="0" algn="l" defTabSz="914400" rtl="0" eaLnBrk="1" latinLnBrk="0" hangingPunct="1">
            <a:defRPr sz="1100" kern="1200">
              <a:solidFill>
                <a:schemeClr val="tx1"/>
              </a:solidFill>
              <a:latin typeface="+mn-lt"/>
              <a:ea typeface="+mn-ea"/>
              <a:cs typeface="+mn-cs"/>
            </a:defRPr>
          </a:lvl2pPr>
          <a:lvl3pPr marL="914400" indent="0" algn="l" defTabSz="914400" rtl="0" eaLnBrk="1" latinLnBrk="0" hangingPunct="1">
            <a:defRPr sz="1100" kern="1200">
              <a:solidFill>
                <a:schemeClr val="tx1"/>
              </a:solidFill>
              <a:latin typeface="+mn-lt"/>
              <a:ea typeface="+mn-ea"/>
              <a:cs typeface="+mn-cs"/>
            </a:defRPr>
          </a:lvl3pPr>
          <a:lvl4pPr marL="1371600" indent="0" algn="l" defTabSz="914400" rtl="0" eaLnBrk="1" latinLnBrk="0" hangingPunct="1">
            <a:defRPr sz="1100" kern="1200">
              <a:solidFill>
                <a:schemeClr val="tx1"/>
              </a:solidFill>
              <a:latin typeface="+mn-lt"/>
              <a:ea typeface="+mn-ea"/>
              <a:cs typeface="+mn-cs"/>
            </a:defRPr>
          </a:lvl4pPr>
          <a:lvl5pPr marL="1828800" indent="0" algn="l" defTabSz="914400" rtl="0" eaLnBrk="1" latinLnBrk="0" hangingPunct="1">
            <a:defRPr sz="1100" kern="1200">
              <a:solidFill>
                <a:schemeClr val="tx1"/>
              </a:solidFill>
              <a:latin typeface="+mn-lt"/>
              <a:ea typeface="+mn-ea"/>
              <a:cs typeface="+mn-cs"/>
            </a:defRPr>
          </a:lvl5pPr>
          <a:lvl6pPr marL="2286000" indent="0" algn="l" defTabSz="914400" rtl="0" eaLnBrk="1" latinLnBrk="0" hangingPunct="1">
            <a:defRPr sz="1100" kern="1200">
              <a:solidFill>
                <a:schemeClr val="tx1"/>
              </a:solidFill>
              <a:latin typeface="+mn-lt"/>
              <a:ea typeface="+mn-ea"/>
              <a:cs typeface="+mn-cs"/>
            </a:defRPr>
          </a:lvl6pPr>
          <a:lvl7pPr marL="2743200" indent="0" algn="l" defTabSz="914400" rtl="0" eaLnBrk="1" latinLnBrk="0" hangingPunct="1">
            <a:defRPr sz="1100" kern="1200">
              <a:solidFill>
                <a:schemeClr val="tx1"/>
              </a:solidFill>
              <a:latin typeface="+mn-lt"/>
              <a:ea typeface="+mn-ea"/>
              <a:cs typeface="+mn-cs"/>
            </a:defRPr>
          </a:lvl7pPr>
          <a:lvl8pPr marL="3200400" indent="0" algn="l" defTabSz="914400" rtl="0" eaLnBrk="1" latinLnBrk="0" hangingPunct="1">
            <a:defRPr sz="1100" kern="1200">
              <a:solidFill>
                <a:schemeClr val="tx1"/>
              </a:solidFill>
              <a:latin typeface="+mn-lt"/>
              <a:ea typeface="+mn-ea"/>
              <a:cs typeface="+mn-cs"/>
            </a:defRPr>
          </a:lvl8pPr>
          <a:lvl9pPr marL="3657600" indent="0" algn="l" defTabSz="914400" rtl="0" eaLnBrk="1" latinLnBrk="0" hangingPunct="1">
            <a:defRPr sz="1100" kern="1200">
              <a:solidFill>
                <a:schemeClr val="tx1"/>
              </a:solidFill>
              <a:latin typeface="+mn-lt"/>
              <a:ea typeface="+mn-ea"/>
              <a:cs typeface="+mn-cs"/>
            </a:defRPr>
          </a:lvl9pPr>
        </a:lstStyle>
        <a:p xmlns:a="http://schemas.openxmlformats.org/drawingml/2006/main">
          <a:r>
            <a:rPr lang="de-DE" sz="900" baseline="0" dirty="0"/>
            <a:t>Befragung „Gute Arbeit für Solo-Selbstständige“ 2024, INPUT Consulting</a:t>
          </a:r>
          <a:r>
            <a:rPr lang="de-DE" sz="900" dirty="0"/>
            <a:t>, Haus der Selbstständigen</a:t>
          </a:r>
        </a:p>
      </cdr:txBody>
    </cdr:sp>
  </cdr:relSizeAnchor>
</c:userShapes>
</file>

<file path=ppt/drawings/drawing13.xml><?xml version="1.0" encoding="utf-8"?>
<c:userShapes xmlns:c="http://schemas.openxmlformats.org/drawingml/2006/chart">
  <cdr:relSizeAnchor xmlns:cdr="http://schemas.openxmlformats.org/drawingml/2006/chartDrawing">
    <cdr:from>
      <cdr:x>0.05047</cdr:x>
      <cdr:y>0.81365</cdr:y>
    </cdr:from>
    <cdr:to>
      <cdr:x>0.80073</cdr:x>
      <cdr:y>1</cdr:y>
    </cdr:to>
    <cdr:sp macro="" textlink="">
      <cdr:nvSpPr>
        <cdr:cNvPr id="2" name="Textfeld 1">
          <a:extLst xmlns:a="http://schemas.openxmlformats.org/drawingml/2006/main">
            <a:ext uri="{FF2B5EF4-FFF2-40B4-BE49-F238E27FC236}">
              <a16:creationId xmlns:a16="http://schemas.microsoft.com/office/drawing/2014/main" id="{70D0D925-F2B5-EC8B-E803-6D939F822945}"/>
            </a:ext>
          </a:extLst>
        </cdr:cNvPr>
        <cdr:cNvSpPr txBox="1"/>
      </cdr:nvSpPr>
      <cdr:spPr>
        <a:xfrm xmlns:a="http://schemas.openxmlformats.org/drawingml/2006/main">
          <a:off x="319015" y="1325368"/>
          <a:ext cx="4741798" cy="301579"/>
        </a:xfrm>
        <a:prstGeom xmlns:a="http://schemas.openxmlformats.org/drawingml/2006/main" prst="rect">
          <a:avLst/>
        </a:prstGeom>
      </cdr:spPr>
      <cdr:txBody>
        <a:bodyPr xmlns:a="http://schemas.openxmlformats.org/drawingml/2006/main" wrap="none" rtlCol="0"/>
        <a:lstStyle xmlns:a="http://schemas.openxmlformats.org/drawingml/2006/main">
          <a:defPPr>
            <a:defRPr lang="de-DE"/>
          </a:defPPr>
          <a:lvl1pPr marL="0" indent="0" algn="l" defTabSz="914400" rtl="0" eaLnBrk="1" latinLnBrk="0" hangingPunct="1">
            <a:defRPr sz="1100" kern="1200">
              <a:solidFill>
                <a:schemeClr val="tx1"/>
              </a:solidFill>
              <a:latin typeface="+mn-lt"/>
              <a:ea typeface="+mn-ea"/>
              <a:cs typeface="+mn-cs"/>
            </a:defRPr>
          </a:lvl1pPr>
          <a:lvl2pPr marL="457200" indent="0" algn="l" defTabSz="914400" rtl="0" eaLnBrk="1" latinLnBrk="0" hangingPunct="1">
            <a:defRPr sz="1100" kern="1200">
              <a:solidFill>
                <a:schemeClr val="tx1"/>
              </a:solidFill>
              <a:latin typeface="+mn-lt"/>
              <a:ea typeface="+mn-ea"/>
              <a:cs typeface="+mn-cs"/>
            </a:defRPr>
          </a:lvl2pPr>
          <a:lvl3pPr marL="914400" indent="0" algn="l" defTabSz="914400" rtl="0" eaLnBrk="1" latinLnBrk="0" hangingPunct="1">
            <a:defRPr sz="1100" kern="1200">
              <a:solidFill>
                <a:schemeClr val="tx1"/>
              </a:solidFill>
              <a:latin typeface="+mn-lt"/>
              <a:ea typeface="+mn-ea"/>
              <a:cs typeface="+mn-cs"/>
            </a:defRPr>
          </a:lvl3pPr>
          <a:lvl4pPr marL="1371600" indent="0" algn="l" defTabSz="914400" rtl="0" eaLnBrk="1" latinLnBrk="0" hangingPunct="1">
            <a:defRPr sz="1100" kern="1200">
              <a:solidFill>
                <a:schemeClr val="tx1"/>
              </a:solidFill>
              <a:latin typeface="+mn-lt"/>
              <a:ea typeface="+mn-ea"/>
              <a:cs typeface="+mn-cs"/>
            </a:defRPr>
          </a:lvl4pPr>
          <a:lvl5pPr marL="1828800" indent="0" algn="l" defTabSz="914400" rtl="0" eaLnBrk="1" latinLnBrk="0" hangingPunct="1">
            <a:defRPr sz="1100" kern="1200">
              <a:solidFill>
                <a:schemeClr val="tx1"/>
              </a:solidFill>
              <a:latin typeface="+mn-lt"/>
              <a:ea typeface="+mn-ea"/>
              <a:cs typeface="+mn-cs"/>
            </a:defRPr>
          </a:lvl5pPr>
          <a:lvl6pPr marL="2286000" indent="0" algn="l" defTabSz="914400" rtl="0" eaLnBrk="1" latinLnBrk="0" hangingPunct="1">
            <a:defRPr sz="1100" kern="1200">
              <a:solidFill>
                <a:schemeClr val="tx1"/>
              </a:solidFill>
              <a:latin typeface="+mn-lt"/>
              <a:ea typeface="+mn-ea"/>
              <a:cs typeface="+mn-cs"/>
            </a:defRPr>
          </a:lvl6pPr>
          <a:lvl7pPr marL="2743200" indent="0" algn="l" defTabSz="914400" rtl="0" eaLnBrk="1" latinLnBrk="0" hangingPunct="1">
            <a:defRPr sz="1100" kern="1200">
              <a:solidFill>
                <a:schemeClr val="tx1"/>
              </a:solidFill>
              <a:latin typeface="+mn-lt"/>
              <a:ea typeface="+mn-ea"/>
              <a:cs typeface="+mn-cs"/>
            </a:defRPr>
          </a:lvl7pPr>
          <a:lvl8pPr marL="3200400" indent="0" algn="l" defTabSz="914400" rtl="0" eaLnBrk="1" latinLnBrk="0" hangingPunct="1">
            <a:defRPr sz="1100" kern="1200">
              <a:solidFill>
                <a:schemeClr val="tx1"/>
              </a:solidFill>
              <a:latin typeface="+mn-lt"/>
              <a:ea typeface="+mn-ea"/>
              <a:cs typeface="+mn-cs"/>
            </a:defRPr>
          </a:lvl8pPr>
          <a:lvl9pPr marL="3657600" indent="0" algn="l" defTabSz="914400" rtl="0" eaLnBrk="1" latinLnBrk="0" hangingPunct="1">
            <a:defRPr sz="1100" kern="1200">
              <a:solidFill>
                <a:schemeClr val="tx1"/>
              </a:solidFill>
              <a:latin typeface="+mn-lt"/>
              <a:ea typeface="+mn-ea"/>
              <a:cs typeface="+mn-cs"/>
            </a:defRPr>
          </a:lvl9pPr>
        </a:lstStyle>
        <a:p xmlns:a="http://schemas.openxmlformats.org/drawingml/2006/main">
          <a:r>
            <a:rPr lang="de-DE" sz="900" baseline="0" dirty="0"/>
            <a:t>Befragung „Gute Arbeit für Solo-Selbstständige“ 2024, INPUT Consulting</a:t>
          </a:r>
          <a:r>
            <a:rPr lang="de-DE" sz="900" dirty="0"/>
            <a:t>, Haus der Selbstständigen</a:t>
          </a:r>
        </a:p>
      </cdr:txBody>
    </cdr:sp>
  </cdr:relSizeAnchor>
</c:userShapes>
</file>

<file path=ppt/drawings/drawing14.xml><?xml version="1.0" encoding="utf-8"?>
<c:userShapes xmlns:c="http://schemas.openxmlformats.org/drawingml/2006/chart">
  <cdr:relSizeAnchor xmlns:cdr="http://schemas.openxmlformats.org/drawingml/2006/chartDrawing">
    <cdr:from>
      <cdr:x>0.40976</cdr:x>
      <cdr:y>0.92749</cdr:y>
    </cdr:from>
    <cdr:to>
      <cdr:x>1</cdr:x>
      <cdr:y>1</cdr:y>
    </cdr:to>
    <cdr:sp macro="" textlink="">
      <cdr:nvSpPr>
        <cdr:cNvPr id="2" name="Textfeld 1">
          <a:extLst xmlns:a="http://schemas.openxmlformats.org/drawingml/2006/main">
            <a:ext uri="{FF2B5EF4-FFF2-40B4-BE49-F238E27FC236}">
              <a16:creationId xmlns:a16="http://schemas.microsoft.com/office/drawing/2014/main" id="{70D0D925-F2B5-EC8B-E803-6D939F822945}"/>
            </a:ext>
          </a:extLst>
        </cdr:cNvPr>
        <cdr:cNvSpPr txBox="1"/>
      </cdr:nvSpPr>
      <cdr:spPr>
        <a:xfrm xmlns:a="http://schemas.openxmlformats.org/drawingml/2006/main">
          <a:off x="3291859" y="3857644"/>
          <a:ext cx="4741798" cy="301579"/>
        </a:xfrm>
        <a:prstGeom xmlns:a="http://schemas.openxmlformats.org/drawingml/2006/main" prst="rect">
          <a:avLst/>
        </a:prstGeom>
      </cdr:spPr>
      <cdr:txBody>
        <a:bodyPr xmlns:a="http://schemas.openxmlformats.org/drawingml/2006/main" wrap="none" rtlCol="0"/>
        <a:lstStyle xmlns:a="http://schemas.openxmlformats.org/drawingml/2006/main">
          <a:defPPr>
            <a:defRPr lang="de-DE"/>
          </a:defPPr>
          <a:lvl1pPr marL="0" indent="0" algn="l" defTabSz="914400" rtl="0" eaLnBrk="1" latinLnBrk="0" hangingPunct="1">
            <a:defRPr sz="1100" kern="1200">
              <a:solidFill>
                <a:schemeClr val="tx1"/>
              </a:solidFill>
              <a:latin typeface="+mn-lt"/>
              <a:ea typeface="+mn-ea"/>
              <a:cs typeface="+mn-cs"/>
            </a:defRPr>
          </a:lvl1pPr>
          <a:lvl2pPr marL="457200" indent="0" algn="l" defTabSz="914400" rtl="0" eaLnBrk="1" latinLnBrk="0" hangingPunct="1">
            <a:defRPr sz="1100" kern="1200">
              <a:solidFill>
                <a:schemeClr val="tx1"/>
              </a:solidFill>
              <a:latin typeface="+mn-lt"/>
              <a:ea typeface="+mn-ea"/>
              <a:cs typeface="+mn-cs"/>
            </a:defRPr>
          </a:lvl2pPr>
          <a:lvl3pPr marL="914400" indent="0" algn="l" defTabSz="914400" rtl="0" eaLnBrk="1" latinLnBrk="0" hangingPunct="1">
            <a:defRPr sz="1100" kern="1200">
              <a:solidFill>
                <a:schemeClr val="tx1"/>
              </a:solidFill>
              <a:latin typeface="+mn-lt"/>
              <a:ea typeface="+mn-ea"/>
              <a:cs typeface="+mn-cs"/>
            </a:defRPr>
          </a:lvl3pPr>
          <a:lvl4pPr marL="1371600" indent="0" algn="l" defTabSz="914400" rtl="0" eaLnBrk="1" latinLnBrk="0" hangingPunct="1">
            <a:defRPr sz="1100" kern="1200">
              <a:solidFill>
                <a:schemeClr val="tx1"/>
              </a:solidFill>
              <a:latin typeface="+mn-lt"/>
              <a:ea typeface="+mn-ea"/>
              <a:cs typeface="+mn-cs"/>
            </a:defRPr>
          </a:lvl4pPr>
          <a:lvl5pPr marL="1828800" indent="0" algn="l" defTabSz="914400" rtl="0" eaLnBrk="1" latinLnBrk="0" hangingPunct="1">
            <a:defRPr sz="1100" kern="1200">
              <a:solidFill>
                <a:schemeClr val="tx1"/>
              </a:solidFill>
              <a:latin typeface="+mn-lt"/>
              <a:ea typeface="+mn-ea"/>
              <a:cs typeface="+mn-cs"/>
            </a:defRPr>
          </a:lvl5pPr>
          <a:lvl6pPr marL="2286000" indent="0" algn="l" defTabSz="914400" rtl="0" eaLnBrk="1" latinLnBrk="0" hangingPunct="1">
            <a:defRPr sz="1100" kern="1200">
              <a:solidFill>
                <a:schemeClr val="tx1"/>
              </a:solidFill>
              <a:latin typeface="+mn-lt"/>
              <a:ea typeface="+mn-ea"/>
              <a:cs typeface="+mn-cs"/>
            </a:defRPr>
          </a:lvl6pPr>
          <a:lvl7pPr marL="2743200" indent="0" algn="l" defTabSz="914400" rtl="0" eaLnBrk="1" latinLnBrk="0" hangingPunct="1">
            <a:defRPr sz="1100" kern="1200">
              <a:solidFill>
                <a:schemeClr val="tx1"/>
              </a:solidFill>
              <a:latin typeface="+mn-lt"/>
              <a:ea typeface="+mn-ea"/>
              <a:cs typeface="+mn-cs"/>
            </a:defRPr>
          </a:lvl7pPr>
          <a:lvl8pPr marL="3200400" indent="0" algn="l" defTabSz="914400" rtl="0" eaLnBrk="1" latinLnBrk="0" hangingPunct="1">
            <a:defRPr sz="1100" kern="1200">
              <a:solidFill>
                <a:schemeClr val="tx1"/>
              </a:solidFill>
              <a:latin typeface="+mn-lt"/>
              <a:ea typeface="+mn-ea"/>
              <a:cs typeface="+mn-cs"/>
            </a:defRPr>
          </a:lvl8pPr>
          <a:lvl9pPr marL="3657600" indent="0" algn="l" defTabSz="914400" rtl="0" eaLnBrk="1" latinLnBrk="0" hangingPunct="1">
            <a:defRPr sz="1100" kern="1200">
              <a:solidFill>
                <a:schemeClr val="tx1"/>
              </a:solidFill>
              <a:latin typeface="+mn-lt"/>
              <a:ea typeface="+mn-ea"/>
              <a:cs typeface="+mn-cs"/>
            </a:defRPr>
          </a:lvl9pPr>
        </a:lstStyle>
        <a:p xmlns:a="http://schemas.openxmlformats.org/drawingml/2006/main">
          <a:r>
            <a:rPr lang="de-DE" sz="900" baseline="0" dirty="0"/>
            <a:t>Befragung „Gute Arbeit für Solo-Selbstständige“ 2024, INPUT Consulting</a:t>
          </a:r>
          <a:r>
            <a:rPr lang="de-DE" sz="900" dirty="0"/>
            <a:t>, Haus der Selbstständigen</a:t>
          </a:r>
        </a:p>
      </cdr:txBody>
    </cdr:sp>
  </cdr:relSizeAnchor>
</c:userShapes>
</file>

<file path=ppt/drawings/drawing15.xml><?xml version="1.0" encoding="utf-8"?>
<c:userShapes xmlns:c="http://schemas.openxmlformats.org/drawingml/2006/chart">
  <cdr:relSizeAnchor xmlns:cdr="http://schemas.openxmlformats.org/drawingml/2006/chartDrawing">
    <cdr:from>
      <cdr:x>0</cdr:x>
      <cdr:y>0.92719</cdr:y>
    </cdr:from>
    <cdr:to>
      <cdr:x>0.6137</cdr:x>
      <cdr:y>1</cdr:y>
    </cdr:to>
    <cdr:sp macro="" textlink="">
      <cdr:nvSpPr>
        <cdr:cNvPr id="3" name="Textfeld 1">
          <a:extLst xmlns:a="http://schemas.openxmlformats.org/drawingml/2006/main">
            <a:ext uri="{FF2B5EF4-FFF2-40B4-BE49-F238E27FC236}">
              <a16:creationId xmlns:a16="http://schemas.microsoft.com/office/drawing/2014/main" id="{C6AC9CCA-7985-1E1E-6302-765D2D0B7CF5}"/>
            </a:ext>
          </a:extLst>
        </cdr:cNvPr>
        <cdr:cNvSpPr txBox="1"/>
      </cdr:nvSpPr>
      <cdr:spPr>
        <a:xfrm xmlns:a="http://schemas.openxmlformats.org/drawingml/2006/main">
          <a:off x="0" y="3704798"/>
          <a:ext cx="3577438" cy="29094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endParaRPr lang="de-DE" sz="900" dirty="0"/>
        </a:p>
      </cdr:txBody>
    </cdr:sp>
  </cdr:relSizeAnchor>
  <cdr:relSizeAnchor xmlns:cdr="http://schemas.openxmlformats.org/drawingml/2006/chartDrawing">
    <cdr:from>
      <cdr:x>0.00938</cdr:x>
      <cdr:y>0.93017</cdr:y>
    </cdr:from>
    <cdr:to>
      <cdr:x>0.69342</cdr:x>
      <cdr:y>1</cdr:y>
    </cdr:to>
    <cdr:sp macro="" textlink="">
      <cdr:nvSpPr>
        <cdr:cNvPr id="2" name="Textfeld 1">
          <a:extLst xmlns:a="http://schemas.openxmlformats.org/drawingml/2006/main">
            <a:ext uri="{FF2B5EF4-FFF2-40B4-BE49-F238E27FC236}">
              <a16:creationId xmlns:a16="http://schemas.microsoft.com/office/drawing/2014/main" id="{70D0D925-F2B5-EC8B-E803-6D939F822945}"/>
            </a:ext>
          </a:extLst>
        </cdr:cNvPr>
        <cdr:cNvSpPr txBox="1"/>
      </cdr:nvSpPr>
      <cdr:spPr>
        <a:xfrm xmlns:a="http://schemas.openxmlformats.org/drawingml/2006/main">
          <a:off x="65019" y="4017451"/>
          <a:ext cx="4741798" cy="301579"/>
        </a:xfrm>
        <a:prstGeom xmlns:a="http://schemas.openxmlformats.org/drawingml/2006/main" prst="rect">
          <a:avLst/>
        </a:prstGeom>
      </cdr:spPr>
      <cdr:txBody>
        <a:bodyPr xmlns:a="http://schemas.openxmlformats.org/drawingml/2006/main" wrap="none" rtlCol="0"/>
        <a:lstStyle xmlns:a="http://schemas.openxmlformats.org/drawingml/2006/main">
          <a:defPPr>
            <a:defRPr lang="de-DE"/>
          </a:defPPr>
          <a:lvl1pPr marL="0" indent="0" algn="l" defTabSz="914400" rtl="0" eaLnBrk="1" latinLnBrk="0" hangingPunct="1">
            <a:defRPr sz="1100" kern="1200">
              <a:solidFill>
                <a:schemeClr val="tx1"/>
              </a:solidFill>
              <a:latin typeface="+mn-lt"/>
              <a:ea typeface="+mn-ea"/>
              <a:cs typeface="+mn-cs"/>
            </a:defRPr>
          </a:lvl1pPr>
          <a:lvl2pPr marL="457200" indent="0" algn="l" defTabSz="914400" rtl="0" eaLnBrk="1" latinLnBrk="0" hangingPunct="1">
            <a:defRPr sz="1100" kern="1200">
              <a:solidFill>
                <a:schemeClr val="tx1"/>
              </a:solidFill>
              <a:latin typeface="+mn-lt"/>
              <a:ea typeface="+mn-ea"/>
              <a:cs typeface="+mn-cs"/>
            </a:defRPr>
          </a:lvl2pPr>
          <a:lvl3pPr marL="914400" indent="0" algn="l" defTabSz="914400" rtl="0" eaLnBrk="1" latinLnBrk="0" hangingPunct="1">
            <a:defRPr sz="1100" kern="1200">
              <a:solidFill>
                <a:schemeClr val="tx1"/>
              </a:solidFill>
              <a:latin typeface="+mn-lt"/>
              <a:ea typeface="+mn-ea"/>
              <a:cs typeface="+mn-cs"/>
            </a:defRPr>
          </a:lvl3pPr>
          <a:lvl4pPr marL="1371600" indent="0" algn="l" defTabSz="914400" rtl="0" eaLnBrk="1" latinLnBrk="0" hangingPunct="1">
            <a:defRPr sz="1100" kern="1200">
              <a:solidFill>
                <a:schemeClr val="tx1"/>
              </a:solidFill>
              <a:latin typeface="+mn-lt"/>
              <a:ea typeface="+mn-ea"/>
              <a:cs typeface="+mn-cs"/>
            </a:defRPr>
          </a:lvl4pPr>
          <a:lvl5pPr marL="1828800" indent="0" algn="l" defTabSz="914400" rtl="0" eaLnBrk="1" latinLnBrk="0" hangingPunct="1">
            <a:defRPr sz="1100" kern="1200">
              <a:solidFill>
                <a:schemeClr val="tx1"/>
              </a:solidFill>
              <a:latin typeface="+mn-lt"/>
              <a:ea typeface="+mn-ea"/>
              <a:cs typeface="+mn-cs"/>
            </a:defRPr>
          </a:lvl5pPr>
          <a:lvl6pPr marL="2286000" indent="0" algn="l" defTabSz="914400" rtl="0" eaLnBrk="1" latinLnBrk="0" hangingPunct="1">
            <a:defRPr sz="1100" kern="1200">
              <a:solidFill>
                <a:schemeClr val="tx1"/>
              </a:solidFill>
              <a:latin typeface="+mn-lt"/>
              <a:ea typeface="+mn-ea"/>
              <a:cs typeface="+mn-cs"/>
            </a:defRPr>
          </a:lvl6pPr>
          <a:lvl7pPr marL="2743200" indent="0" algn="l" defTabSz="914400" rtl="0" eaLnBrk="1" latinLnBrk="0" hangingPunct="1">
            <a:defRPr sz="1100" kern="1200">
              <a:solidFill>
                <a:schemeClr val="tx1"/>
              </a:solidFill>
              <a:latin typeface="+mn-lt"/>
              <a:ea typeface="+mn-ea"/>
              <a:cs typeface="+mn-cs"/>
            </a:defRPr>
          </a:lvl7pPr>
          <a:lvl8pPr marL="3200400" indent="0" algn="l" defTabSz="914400" rtl="0" eaLnBrk="1" latinLnBrk="0" hangingPunct="1">
            <a:defRPr sz="1100" kern="1200">
              <a:solidFill>
                <a:schemeClr val="tx1"/>
              </a:solidFill>
              <a:latin typeface="+mn-lt"/>
              <a:ea typeface="+mn-ea"/>
              <a:cs typeface="+mn-cs"/>
            </a:defRPr>
          </a:lvl8pPr>
          <a:lvl9pPr marL="3657600" indent="0" algn="l" defTabSz="914400" rtl="0" eaLnBrk="1" latinLnBrk="0" hangingPunct="1">
            <a:defRPr sz="1100" kern="1200">
              <a:solidFill>
                <a:schemeClr val="tx1"/>
              </a:solidFill>
              <a:latin typeface="+mn-lt"/>
              <a:ea typeface="+mn-ea"/>
              <a:cs typeface="+mn-cs"/>
            </a:defRPr>
          </a:lvl9pPr>
        </a:lstStyle>
        <a:p xmlns:a="http://schemas.openxmlformats.org/drawingml/2006/main">
          <a:r>
            <a:rPr lang="de-DE" sz="900" baseline="0" dirty="0"/>
            <a:t>Befragung „Gute Arbeit für Solo-Selbstständige“ 2024, INPUT Consulting</a:t>
          </a:r>
          <a:r>
            <a:rPr lang="de-DE" sz="900" dirty="0"/>
            <a:t>, Haus der Selbstständigen</a:t>
          </a:r>
        </a:p>
        <a:p xmlns:a="http://schemas.openxmlformats.org/drawingml/2006/main">
          <a:r>
            <a:rPr lang="de-DE" sz="900" dirty="0"/>
            <a:t>Die Werte sind gerundet.</a:t>
          </a:r>
        </a:p>
      </cdr:txBody>
    </cdr:sp>
  </cdr:relSizeAnchor>
</c:userShapes>
</file>

<file path=ppt/drawings/drawing16.xml><?xml version="1.0" encoding="utf-8"?>
<c:userShapes xmlns:c="http://schemas.openxmlformats.org/drawingml/2006/chart">
  <cdr:relSizeAnchor xmlns:cdr="http://schemas.openxmlformats.org/drawingml/2006/chartDrawing">
    <cdr:from>
      <cdr:x>0.08576</cdr:x>
      <cdr:y>0.92269</cdr:y>
    </cdr:from>
    <cdr:to>
      <cdr:x>0.7606</cdr:x>
      <cdr:y>1</cdr:y>
    </cdr:to>
    <cdr:sp macro="" textlink="">
      <cdr:nvSpPr>
        <cdr:cNvPr id="2" name="Textfeld 1">
          <a:extLst xmlns:a="http://schemas.openxmlformats.org/drawingml/2006/main">
            <a:ext uri="{FF2B5EF4-FFF2-40B4-BE49-F238E27FC236}">
              <a16:creationId xmlns:a16="http://schemas.microsoft.com/office/drawing/2014/main" id="{70D0D925-F2B5-EC8B-E803-6D939F822945}"/>
            </a:ext>
          </a:extLst>
        </cdr:cNvPr>
        <cdr:cNvSpPr txBox="1"/>
      </cdr:nvSpPr>
      <cdr:spPr>
        <a:xfrm xmlns:a="http://schemas.openxmlformats.org/drawingml/2006/main">
          <a:off x="602583" y="3599430"/>
          <a:ext cx="4741798" cy="301579"/>
        </a:xfrm>
        <a:prstGeom xmlns:a="http://schemas.openxmlformats.org/drawingml/2006/main" prst="rect">
          <a:avLst/>
        </a:prstGeom>
      </cdr:spPr>
      <cdr:txBody>
        <a:bodyPr xmlns:a="http://schemas.openxmlformats.org/drawingml/2006/main" wrap="none" rtlCol="0"/>
        <a:lstStyle xmlns:a="http://schemas.openxmlformats.org/drawingml/2006/main">
          <a:defPPr>
            <a:defRPr lang="de-DE"/>
          </a:defPPr>
          <a:lvl1pPr marL="0" indent="0" algn="l" defTabSz="914400" rtl="0" eaLnBrk="1" latinLnBrk="0" hangingPunct="1">
            <a:defRPr sz="1100" kern="1200">
              <a:solidFill>
                <a:schemeClr val="tx1"/>
              </a:solidFill>
              <a:latin typeface="+mn-lt"/>
              <a:ea typeface="+mn-ea"/>
              <a:cs typeface="+mn-cs"/>
            </a:defRPr>
          </a:lvl1pPr>
          <a:lvl2pPr marL="457200" indent="0" algn="l" defTabSz="914400" rtl="0" eaLnBrk="1" latinLnBrk="0" hangingPunct="1">
            <a:defRPr sz="1100" kern="1200">
              <a:solidFill>
                <a:schemeClr val="tx1"/>
              </a:solidFill>
              <a:latin typeface="+mn-lt"/>
              <a:ea typeface="+mn-ea"/>
              <a:cs typeface="+mn-cs"/>
            </a:defRPr>
          </a:lvl2pPr>
          <a:lvl3pPr marL="914400" indent="0" algn="l" defTabSz="914400" rtl="0" eaLnBrk="1" latinLnBrk="0" hangingPunct="1">
            <a:defRPr sz="1100" kern="1200">
              <a:solidFill>
                <a:schemeClr val="tx1"/>
              </a:solidFill>
              <a:latin typeface="+mn-lt"/>
              <a:ea typeface="+mn-ea"/>
              <a:cs typeface="+mn-cs"/>
            </a:defRPr>
          </a:lvl3pPr>
          <a:lvl4pPr marL="1371600" indent="0" algn="l" defTabSz="914400" rtl="0" eaLnBrk="1" latinLnBrk="0" hangingPunct="1">
            <a:defRPr sz="1100" kern="1200">
              <a:solidFill>
                <a:schemeClr val="tx1"/>
              </a:solidFill>
              <a:latin typeface="+mn-lt"/>
              <a:ea typeface="+mn-ea"/>
              <a:cs typeface="+mn-cs"/>
            </a:defRPr>
          </a:lvl4pPr>
          <a:lvl5pPr marL="1828800" indent="0" algn="l" defTabSz="914400" rtl="0" eaLnBrk="1" latinLnBrk="0" hangingPunct="1">
            <a:defRPr sz="1100" kern="1200">
              <a:solidFill>
                <a:schemeClr val="tx1"/>
              </a:solidFill>
              <a:latin typeface="+mn-lt"/>
              <a:ea typeface="+mn-ea"/>
              <a:cs typeface="+mn-cs"/>
            </a:defRPr>
          </a:lvl5pPr>
          <a:lvl6pPr marL="2286000" indent="0" algn="l" defTabSz="914400" rtl="0" eaLnBrk="1" latinLnBrk="0" hangingPunct="1">
            <a:defRPr sz="1100" kern="1200">
              <a:solidFill>
                <a:schemeClr val="tx1"/>
              </a:solidFill>
              <a:latin typeface="+mn-lt"/>
              <a:ea typeface="+mn-ea"/>
              <a:cs typeface="+mn-cs"/>
            </a:defRPr>
          </a:lvl6pPr>
          <a:lvl7pPr marL="2743200" indent="0" algn="l" defTabSz="914400" rtl="0" eaLnBrk="1" latinLnBrk="0" hangingPunct="1">
            <a:defRPr sz="1100" kern="1200">
              <a:solidFill>
                <a:schemeClr val="tx1"/>
              </a:solidFill>
              <a:latin typeface="+mn-lt"/>
              <a:ea typeface="+mn-ea"/>
              <a:cs typeface="+mn-cs"/>
            </a:defRPr>
          </a:lvl7pPr>
          <a:lvl8pPr marL="3200400" indent="0" algn="l" defTabSz="914400" rtl="0" eaLnBrk="1" latinLnBrk="0" hangingPunct="1">
            <a:defRPr sz="1100" kern="1200">
              <a:solidFill>
                <a:schemeClr val="tx1"/>
              </a:solidFill>
              <a:latin typeface="+mn-lt"/>
              <a:ea typeface="+mn-ea"/>
              <a:cs typeface="+mn-cs"/>
            </a:defRPr>
          </a:lvl8pPr>
          <a:lvl9pPr marL="3657600" indent="0" algn="l" defTabSz="914400" rtl="0" eaLnBrk="1" latinLnBrk="0" hangingPunct="1">
            <a:defRPr sz="1100" kern="1200">
              <a:solidFill>
                <a:schemeClr val="tx1"/>
              </a:solidFill>
              <a:latin typeface="+mn-lt"/>
              <a:ea typeface="+mn-ea"/>
              <a:cs typeface="+mn-cs"/>
            </a:defRPr>
          </a:lvl9pPr>
        </a:lstStyle>
        <a:p xmlns:a="http://schemas.openxmlformats.org/drawingml/2006/main">
          <a:r>
            <a:rPr lang="de-DE" sz="900" baseline="0" dirty="0"/>
            <a:t>Befragung „Gute Arbeit für Solo-Selbstständige“ 2024, INPUT Consulting</a:t>
          </a:r>
          <a:r>
            <a:rPr lang="de-DE" sz="900" dirty="0"/>
            <a:t>, Haus der Selbstständigen</a:t>
          </a:r>
        </a:p>
      </cdr:txBody>
    </cdr:sp>
  </cdr:relSizeAnchor>
</c:userShapes>
</file>

<file path=ppt/drawings/drawing17.xml><?xml version="1.0" encoding="utf-8"?>
<c:userShapes xmlns:c="http://schemas.openxmlformats.org/drawingml/2006/chart">
  <cdr:relSizeAnchor xmlns:cdr="http://schemas.openxmlformats.org/drawingml/2006/chartDrawing">
    <cdr:from>
      <cdr:x>0.04479</cdr:x>
      <cdr:y>0.92256</cdr:y>
    </cdr:from>
    <cdr:to>
      <cdr:x>0.71478</cdr:x>
      <cdr:y>1</cdr:y>
    </cdr:to>
    <cdr:sp macro="" textlink="">
      <cdr:nvSpPr>
        <cdr:cNvPr id="2" name="Textfeld 1">
          <a:extLst xmlns:a="http://schemas.openxmlformats.org/drawingml/2006/main">
            <a:ext uri="{FF2B5EF4-FFF2-40B4-BE49-F238E27FC236}">
              <a16:creationId xmlns:a16="http://schemas.microsoft.com/office/drawing/2014/main" id="{70D0D925-F2B5-EC8B-E803-6D939F822945}"/>
            </a:ext>
          </a:extLst>
        </cdr:cNvPr>
        <cdr:cNvSpPr txBox="1"/>
      </cdr:nvSpPr>
      <cdr:spPr>
        <a:xfrm xmlns:a="http://schemas.openxmlformats.org/drawingml/2006/main">
          <a:off x="316999" y="3592607"/>
          <a:ext cx="4741798" cy="301579"/>
        </a:xfrm>
        <a:prstGeom xmlns:a="http://schemas.openxmlformats.org/drawingml/2006/main" prst="rect">
          <a:avLst/>
        </a:prstGeom>
      </cdr:spPr>
      <cdr:txBody>
        <a:bodyPr xmlns:a="http://schemas.openxmlformats.org/drawingml/2006/main" wrap="none" rtlCol="0"/>
        <a:lstStyle xmlns:a="http://schemas.openxmlformats.org/drawingml/2006/main">
          <a:defPPr>
            <a:defRPr lang="de-DE"/>
          </a:defPPr>
          <a:lvl1pPr marL="0" indent="0" algn="l" defTabSz="914400" rtl="0" eaLnBrk="1" latinLnBrk="0" hangingPunct="1">
            <a:defRPr sz="1100" kern="1200">
              <a:solidFill>
                <a:schemeClr val="tx1"/>
              </a:solidFill>
              <a:latin typeface="+mn-lt"/>
              <a:ea typeface="+mn-ea"/>
              <a:cs typeface="+mn-cs"/>
            </a:defRPr>
          </a:lvl1pPr>
          <a:lvl2pPr marL="457200" indent="0" algn="l" defTabSz="914400" rtl="0" eaLnBrk="1" latinLnBrk="0" hangingPunct="1">
            <a:defRPr sz="1100" kern="1200">
              <a:solidFill>
                <a:schemeClr val="tx1"/>
              </a:solidFill>
              <a:latin typeface="+mn-lt"/>
              <a:ea typeface="+mn-ea"/>
              <a:cs typeface="+mn-cs"/>
            </a:defRPr>
          </a:lvl2pPr>
          <a:lvl3pPr marL="914400" indent="0" algn="l" defTabSz="914400" rtl="0" eaLnBrk="1" latinLnBrk="0" hangingPunct="1">
            <a:defRPr sz="1100" kern="1200">
              <a:solidFill>
                <a:schemeClr val="tx1"/>
              </a:solidFill>
              <a:latin typeface="+mn-lt"/>
              <a:ea typeface="+mn-ea"/>
              <a:cs typeface="+mn-cs"/>
            </a:defRPr>
          </a:lvl3pPr>
          <a:lvl4pPr marL="1371600" indent="0" algn="l" defTabSz="914400" rtl="0" eaLnBrk="1" latinLnBrk="0" hangingPunct="1">
            <a:defRPr sz="1100" kern="1200">
              <a:solidFill>
                <a:schemeClr val="tx1"/>
              </a:solidFill>
              <a:latin typeface="+mn-lt"/>
              <a:ea typeface="+mn-ea"/>
              <a:cs typeface="+mn-cs"/>
            </a:defRPr>
          </a:lvl4pPr>
          <a:lvl5pPr marL="1828800" indent="0" algn="l" defTabSz="914400" rtl="0" eaLnBrk="1" latinLnBrk="0" hangingPunct="1">
            <a:defRPr sz="1100" kern="1200">
              <a:solidFill>
                <a:schemeClr val="tx1"/>
              </a:solidFill>
              <a:latin typeface="+mn-lt"/>
              <a:ea typeface="+mn-ea"/>
              <a:cs typeface="+mn-cs"/>
            </a:defRPr>
          </a:lvl5pPr>
          <a:lvl6pPr marL="2286000" indent="0" algn="l" defTabSz="914400" rtl="0" eaLnBrk="1" latinLnBrk="0" hangingPunct="1">
            <a:defRPr sz="1100" kern="1200">
              <a:solidFill>
                <a:schemeClr val="tx1"/>
              </a:solidFill>
              <a:latin typeface="+mn-lt"/>
              <a:ea typeface="+mn-ea"/>
              <a:cs typeface="+mn-cs"/>
            </a:defRPr>
          </a:lvl6pPr>
          <a:lvl7pPr marL="2743200" indent="0" algn="l" defTabSz="914400" rtl="0" eaLnBrk="1" latinLnBrk="0" hangingPunct="1">
            <a:defRPr sz="1100" kern="1200">
              <a:solidFill>
                <a:schemeClr val="tx1"/>
              </a:solidFill>
              <a:latin typeface="+mn-lt"/>
              <a:ea typeface="+mn-ea"/>
              <a:cs typeface="+mn-cs"/>
            </a:defRPr>
          </a:lvl7pPr>
          <a:lvl8pPr marL="3200400" indent="0" algn="l" defTabSz="914400" rtl="0" eaLnBrk="1" latinLnBrk="0" hangingPunct="1">
            <a:defRPr sz="1100" kern="1200">
              <a:solidFill>
                <a:schemeClr val="tx1"/>
              </a:solidFill>
              <a:latin typeface="+mn-lt"/>
              <a:ea typeface="+mn-ea"/>
              <a:cs typeface="+mn-cs"/>
            </a:defRPr>
          </a:lvl8pPr>
          <a:lvl9pPr marL="3657600" indent="0" algn="l" defTabSz="914400" rtl="0" eaLnBrk="1" latinLnBrk="0" hangingPunct="1">
            <a:defRPr sz="1100" kern="1200">
              <a:solidFill>
                <a:schemeClr val="tx1"/>
              </a:solidFill>
              <a:latin typeface="+mn-lt"/>
              <a:ea typeface="+mn-ea"/>
              <a:cs typeface="+mn-cs"/>
            </a:defRPr>
          </a:lvl9pPr>
        </a:lstStyle>
        <a:p xmlns:a="http://schemas.openxmlformats.org/drawingml/2006/main">
          <a:r>
            <a:rPr lang="de-DE" sz="900" baseline="0" dirty="0"/>
            <a:t>Befragung „Gute Arbeit für Solo-Selbstständige“ 2024, INPUT Consulting</a:t>
          </a:r>
          <a:r>
            <a:rPr lang="de-DE" sz="900" dirty="0"/>
            <a:t>, Haus der Selbstständigen</a:t>
          </a:r>
        </a:p>
      </cdr:txBody>
    </cdr:sp>
  </cdr:relSizeAnchor>
</c:userShapes>
</file>

<file path=ppt/drawings/drawing18.xml><?xml version="1.0" encoding="utf-8"?>
<c:userShapes xmlns:c="http://schemas.openxmlformats.org/drawingml/2006/chart">
  <cdr:relSizeAnchor xmlns:cdr="http://schemas.openxmlformats.org/drawingml/2006/chartDrawing">
    <cdr:from>
      <cdr:x>0.05076</cdr:x>
      <cdr:y>0.91412</cdr:y>
    </cdr:from>
    <cdr:to>
      <cdr:x>0.7349</cdr:x>
      <cdr:y>1</cdr:y>
    </cdr:to>
    <cdr:sp macro="" textlink="">
      <cdr:nvSpPr>
        <cdr:cNvPr id="2" name="Textfeld 1">
          <a:extLst xmlns:a="http://schemas.openxmlformats.org/drawingml/2006/main">
            <a:ext uri="{FF2B5EF4-FFF2-40B4-BE49-F238E27FC236}">
              <a16:creationId xmlns:a16="http://schemas.microsoft.com/office/drawing/2014/main" id="{70D0D925-F2B5-EC8B-E803-6D939F822945}"/>
            </a:ext>
          </a:extLst>
        </cdr:cNvPr>
        <cdr:cNvSpPr txBox="1"/>
      </cdr:nvSpPr>
      <cdr:spPr>
        <a:xfrm xmlns:a="http://schemas.openxmlformats.org/drawingml/2006/main">
          <a:off x="351801" y="3209971"/>
          <a:ext cx="4741798" cy="301579"/>
        </a:xfrm>
        <a:prstGeom xmlns:a="http://schemas.openxmlformats.org/drawingml/2006/main" prst="rect">
          <a:avLst/>
        </a:prstGeom>
      </cdr:spPr>
      <cdr:txBody>
        <a:bodyPr xmlns:a="http://schemas.openxmlformats.org/drawingml/2006/main" wrap="none" rtlCol="0"/>
        <a:lstStyle xmlns:a="http://schemas.openxmlformats.org/drawingml/2006/main">
          <a:defPPr>
            <a:defRPr lang="de-DE"/>
          </a:defPPr>
          <a:lvl1pPr marL="0" indent="0" algn="l" defTabSz="914400" rtl="0" eaLnBrk="1" latinLnBrk="0" hangingPunct="1">
            <a:defRPr sz="1100" kern="1200">
              <a:solidFill>
                <a:schemeClr val="tx1"/>
              </a:solidFill>
              <a:latin typeface="+mn-lt"/>
              <a:ea typeface="+mn-ea"/>
              <a:cs typeface="+mn-cs"/>
            </a:defRPr>
          </a:lvl1pPr>
          <a:lvl2pPr marL="457200" indent="0" algn="l" defTabSz="914400" rtl="0" eaLnBrk="1" latinLnBrk="0" hangingPunct="1">
            <a:defRPr sz="1100" kern="1200">
              <a:solidFill>
                <a:schemeClr val="tx1"/>
              </a:solidFill>
              <a:latin typeface="+mn-lt"/>
              <a:ea typeface="+mn-ea"/>
              <a:cs typeface="+mn-cs"/>
            </a:defRPr>
          </a:lvl2pPr>
          <a:lvl3pPr marL="914400" indent="0" algn="l" defTabSz="914400" rtl="0" eaLnBrk="1" latinLnBrk="0" hangingPunct="1">
            <a:defRPr sz="1100" kern="1200">
              <a:solidFill>
                <a:schemeClr val="tx1"/>
              </a:solidFill>
              <a:latin typeface="+mn-lt"/>
              <a:ea typeface="+mn-ea"/>
              <a:cs typeface="+mn-cs"/>
            </a:defRPr>
          </a:lvl3pPr>
          <a:lvl4pPr marL="1371600" indent="0" algn="l" defTabSz="914400" rtl="0" eaLnBrk="1" latinLnBrk="0" hangingPunct="1">
            <a:defRPr sz="1100" kern="1200">
              <a:solidFill>
                <a:schemeClr val="tx1"/>
              </a:solidFill>
              <a:latin typeface="+mn-lt"/>
              <a:ea typeface="+mn-ea"/>
              <a:cs typeface="+mn-cs"/>
            </a:defRPr>
          </a:lvl4pPr>
          <a:lvl5pPr marL="1828800" indent="0" algn="l" defTabSz="914400" rtl="0" eaLnBrk="1" latinLnBrk="0" hangingPunct="1">
            <a:defRPr sz="1100" kern="1200">
              <a:solidFill>
                <a:schemeClr val="tx1"/>
              </a:solidFill>
              <a:latin typeface="+mn-lt"/>
              <a:ea typeface="+mn-ea"/>
              <a:cs typeface="+mn-cs"/>
            </a:defRPr>
          </a:lvl5pPr>
          <a:lvl6pPr marL="2286000" indent="0" algn="l" defTabSz="914400" rtl="0" eaLnBrk="1" latinLnBrk="0" hangingPunct="1">
            <a:defRPr sz="1100" kern="1200">
              <a:solidFill>
                <a:schemeClr val="tx1"/>
              </a:solidFill>
              <a:latin typeface="+mn-lt"/>
              <a:ea typeface="+mn-ea"/>
              <a:cs typeface="+mn-cs"/>
            </a:defRPr>
          </a:lvl6pPr>
          <a:lvl7pPr marL="2743200" indent="0" algn="l" defTabSz="914400" rtl="0" eaLnBrk="1" latinLnBrk="0" hangingPunct="1">
            <a:defRPr sz="1100" kern="1200">
              <a:solidFill>
                <a:schemeClr val="tx1"/>
              </a:solidFill>
              <a:latin typeface="+mn-lt"/>
              <a:ea typeface="+mn-ea"/>
              <a:cs typeface="+mn-cs"/>
            </a:defRPr>
          </a:lvl7pPr>
          <a:lvl8pPr marL="3200400" indent="0" algn="l" defTabSz="914400" rtl="0" eaLnBrk="1" latinLnBrk="0" hangingPunct="1">
            <a:defRPr sz="1100" kern="1200">
              <a:solidFill>
                <a:schemeClr val="tx1"/>
              </a:solidFill>
              <a:latin typeface="+mn-lt"/>
              <a:ea typeface="+mn-ea"/>
              <a:cs typeface="+mn-cs"/>
            </a:defRPr>
          </a:lvl8pPr>
          <a:lvl9pPr marL="3657600" indent="0" algn="l" defTabSz="914400" rtl="0" eaLnBrk="1" latinLnBrk="0" hangingPunct="1">
            <a:defRPr sz="1100" kern="1200">
              <a:solidFill>
                <a:schemeClr val="tx1"/>
              </a:solidFill>
              <a:latin typeface="+mn-lt"/>
              <a:ea typeface="+mn-ea"/>
              <a:cs typeface="+mn-cs"/>
            </a:defRPr>
          </a:lvl9pPr>
        </a:lstStyle>
        <a:p xmlns:a="http://schemas.openxmlformats.org/drawingml/2006/main">
          <a:r>
            <a:rPr lang="de-DE" sz="900" baseline="0" dirty="0"/>
            <a:t>Befragung „Gute Arbeit für Solo-Selbstständige“ 2024, INPUT Consulting</a:t>
          </a:r>
          <a:r>
            <a:rPr lang="de-DE" sz="900" dirty="0"/>
            <a:t>, Haus der Selbstständigen</a:t>
          </a:r>
        </a:p>
      </cdr:txBody>
    </cdr:sp>
  </cdr:relSizeAnchor>
</c:userShapes>
</file>

<file path=ppt/drawings/drawing19.xml><?xml version="1.0" encoding="utf-8"?>
<c:userShapes xmlns:c="http://schemas.openxmlformats.org/drawingml/2006/chart">
  <cdr:relSizeAnchor xmlns:cdr="http://schemas.openxmlformats.org/drawingml/2006/chartDrawing">
    <cdr:from>
      <cdr:x>0.08698</cdr:x>
      <cdr:y>0.91838</cdr:y>
    </cdr:from>
    <cdr:to>
      <cdr:x>0.75553</cdr:x>
      <cdr:y>1</cdr:y>
    </cdr:to>
    <cdr:sp macro="" textlink="">
      <cdr:nvSpPr>
        <cdr:cNvPr id="2" name="Textfeld 1">
          <a:extLst xmlns:a="http://schemas.openxmlformats.org/drawingml/2006/main">
            <a:ext uri="{FF2B5EF4-FFF2-40B4-BE49-F238E27FC236}">
              <a16:creationId xmlns:a16="http://schemas.microsoft.com/office/drawing/2014/main" id="{70D0D925-F2B5-EC8B-E803-6D939F822945}"/>
            </a:ext>
          </a:extLst>
        </cdr:cNvPr>
        <cdr:cNvSpPr txBox="1"/>
      </cdr:nvSpPr>
      <cdr:spPr>
        <a:xfrm xmlns:a="http://schemas.openxmlformats.org/drawingml/2006/main">
          <a:off x="616938" y="3393226"/>
          <a:ext cx="4741798" cy="301579"/>
        </a:xfrm>
        <a:prstGeom xmlns:a="http://schemas.openxmlformats.org/drawingml/2006/main" prst="rect">
          <a:avLst/>
        </a:prstGeom>
      </cdr:spPr>
      <cdr:txBody>
        <a:bodyPr xmlns:a="http://schemas.openxmlformats.org/drawingml/2006/main" wrap="none" rtlCol="0"/>
        <a:lstStyle xmlns:a="http://schemas.openxmlformats.org/drawingml/2006/main">
          <a:defPPr>
            <a:defRPr lang="de-DE"/>
          </a:defPPr>
          <a:lvl1pPr marL="0" indent="0" algn="l" defTabSz="914400" rtl="0" eaLnBrk="1" latinLnBrk="0" hangingPunct="1">
            <a:defRPr sz="1100" kern="1200">
              <a:solidFill>
                <a:schemeClr val="tx1"/>
              </a:solidFill>
              <a:latin typeface="+mn-lt"/>
              <a:ea typeface="+mn-ea"/>
              <a:cs typeface="+mn-cs"/>
            </a:defRPr>
          </a:lvl1pPr>
          <a:lvl2pPr marL="457200" indent="0" algn="l" defTabSz="914400" rtl="0" eaLnBrk="1" latinLnBrk="0" hangingPunct="1">
            <a:defRPr sz="1100" kern="1200">
              <a:solidFill>
                <a:schemeClr val="tx1"/>
              </a:solidFill>
              <a:latin typeface="+mn-lt"/>
              <a:ea typeface="+mn-ea"/>
              <a:cs typeface="+mn-cs"/>
            </a:defRPr>
          </a:lvl2pPr>
          <a:lvl3pPr marL="914400" indent="0" algn="l" defTabSz="914400" rtl="0" eaLnBrk="1" latinLnBrk="0" hangingPunct="1">
            <a:defRPr sz="1100" kern="1200">
              <a:solidFill>
                <a:schemeClr val="tx1"/>
              </a:solidFill>
              <a:latin typeface="+mn-lt"/>
              <a:ea typeface="+mn-ea"/>
              <a:cs typeface="+mn-cs"/>
            </a:defRPr>
          </a:lvl3pPr>
          <a:lvl4pPr marL="1371600" indent="0" algn="l" defTabSz="914400" rtl="0" eaLnBrk="1" latinLnBrk="0" hangingPunct="1">
            <a:defRPr sz="1100" kern="1200">
              <a:solidFill>
                <a:schemeClr val="tx1"/>
              </a:solidFill>
              <a:latin typeface="+mn-lt"/>
              <a:ea typeface="+mn-ea"/>
              <a:cs typeface="+mn-cs"/>
            </a:defRPr>
          </a:lvl4pPr>
          <a:lvl5pPr marL="1828800" indent="0" algn="l" defTabSz="914400" rtl="0" eaLnBrk="1" latinLnBrk="0" hangingPunct="1">
            <a:defRPr sz="1100" kern="1200">
              <a:solidFill>
                <a:schemeClr val="tx1"/>
              </a:solidFill>
              <a:latin typeface="+mn-lt"/>
              <a:ea typeface="+mn-ea"/>
              <a:cs typeface="+mn-cs"/>
            </a:defRPr>
          </a:lvl5pPr>
          <a:lvl6pPr marL="2286000" indent="0" algn="l" defTabSz="914400" rtl="0" eaLnBrk="1" latinLnBrk="0" hangingPunct="1">
            <a:defRPr sz="1100" kern="1200">
              <a:solidFill>
                <a:schemeClr val="tx1"/>
              </a:solidFill>
              <a:latin typeface="+mn-lt"/>
              <a:ea typeface="+mn-ea"/>
              <a:cs typeface="+mn-cs"/>
            </a:defRPr>
          </a:lvl6pPr>
          <a:lvl7pPr marL="2743200" indent="0" algn="l" defTabSz="914400" rtl="0" eaLnBrk="1" latinLnBrk="0" hangingPunct="1">
            <a:defRPr sz="1100" kern="1200">
              <a:solidFill>
                <a:schemeClr val="tx1"/>
              </a:solidFill>
              <a:latin typeface="+mn-lt"/>
              <a:ea typeface="+mn-ea"/>
              <a:cs typeface="+mn-cs"/>
            </a:defRPr>
          </a:lvl7pPr>
          <a:lvl8pPr marL="3200400" indent="0" algn="l" defTabSz="914400" rtl="0" eaLnBrk="1" latinLnBrk="0" hangingPunct="1">
            <a:defRPr sz="1100" kern="1200">
              <a:solidFill>
                <a:schemeClr val="tx1"/>
              </a:solidFill>
              <a:latin typeface="+mn-lt"/>
              <a:ea typeface="+mn-ea"/>
              <a:cs typeface="+mn-cs"/>
            </a:defRPr>
          </a:lvl8pPr>
          <a:lvl9pPr marL="3657600" indent="0" algn="l" defTabSz="914400" rtl="0" eaLnBrk="1" latinLnBrk="0" hangingPunct="1">
            <a:defRPr sz="1100" kern="1200">
              <a:solidFill>
                <a:schemeClr val="tx1"/>
              </a:solidFill>
              <a:latin typeface="+mn-lt"/>
              <a:ea typeface="+mn-ea"/>
              <a:cs typeface="+mn-cs"/>
            </a:defRPr>
          </a:lvl9pPr>
        </a:lstStyle>
        <a:p xmlns:a="http://schemas.openxmlformats.org/drawingml/2006/main">
          <a:r>
            <a:rPr lang="de-DE" sz="900" baseline="0" dirty="0"/>
            <a:t>Befragung „Gute Arbeit für Solo-Selbstständige“ 2024, INPUT Consulting</a:t>
          </a:r>
          <a:r>
            <a:rPr lang="de-DE" sz="900" dirty="0"/>
            <a:t>, Haus der Selbstständigen</a:t>
          </a:r>
        </a:p>
      </cdr:txBody>
    </cdr:sp>
  </cdr:relSizeAnchor>
</c:userShapes>
</file>

<file path=ppt/drawings/drawing20.xml><?xml version="1.0" encoding="utf-8"?>
<c:userShapes xmlns:c="http://schemas.openxmlformats.org/drawingml/2006/chart">
  <cdr:relSizeAnchor xmlns:cdr="http://schemas.openxmlformats.org/drawingml/2006/chartDrawing">
    <cdr:from>
      <cdr:x>0.03458</cdr:x>
      <cdr:y>0.91823</cdr:y>
    </cdr:from>
    <cdr:to>
      <cdr:x>0.71872</cdr:x>
      <cdr:y>1</cdr:y>
    </cdr:to>
    <cdr:sp macro="" textlink="">
      <cdr:nvSpPr>
        <cdr:cNvPr id="2" name="Textfeld 1">
          <a:extLst xmlns:a="http://schemas.openxmlformats.org/drawingml/2006/main">
            <a:ext uri="{FF2B5EF4-FFF2-40B4-BE49-F238E27FC236}">
              <a16:creationId xmlns:a16="http://schemas.microsoft.com/office/drawing/2014/main" id="{70D0D925-F2B5-EC8B-E803-6D939F822945}"/>
            </a:ext>
          </a:extLst>
        </cdr:cNvPr>
        <cdr:cNvSpPr txBox="1"/>
      </cdr:nvSpPr>
      <cdr:spPr>
        <a:xfrm xmlns:a="http://schemas.openxmlformats.org/drawingml/2006/main">
          <a:off x="239658" y="3386351"/>
          <a:ext cx="4741798" cy="301579"/>
        </a:xfrm>
        <a:prstGeom xmlns:a="http://schemas.openxmlformats.org/drawingml/2006/main" prst="rect">
          <a:avLst/>
        </a:prstGeom>
      </cdr:spPr>
      <cdr:txBody>
        <a:bodyPr xmlns:a="http://schemas.openxmlformats.org/drawingml/2006/main" wrap="none" rtlCol="0"/>
        <a:lstStyle xmlns:a="http://schemas.openxmlformats.org/drawingml/2006/main">
          <a:defPPr>
            <a:defRPr lang="de-DE"/>
          </a:defPPr>
          <a:lvl1pPr marL="0" indent="0" algn="l" defTabSz="914400" rtl="0" eaLnBrk="1" latinLnBrk="0" hangingPunct="1">
            <a:defRPr sz="1100" kern="1200">
              <a:solidFill>
                <a:schemeClr val="tx1"/>
              </a:solidFill>
              <a:latin typeface="+mn-lt"/>
              <a:ea typeface="+mn-ea"/>
              <a:cs typeface="+mn-cs"/>
            </a:defRPr>
          </a:lvl1pPr>
          <a:lvl2pPr marL="457200" indent="0" algn="l" defTabSz="914400" rtl="0" eaLnBrk="1" latinLnBrk="0" hangingPunct="1">
            <a:defRPr sz="1100" kern="1200">
              <a:solidFill>
                <a:schemeClr val="tx1"/>
              </a:solidFill>
              <a:latin typeface="+mn-lt"/>
              <a:ea typeface="+mn-ea"/>
              <a:cs typeface="+mn-cs"/>
            </a:defRPr>
          </a:lvl2pPr>
          <a:lvl3pPr marL="914400" indent="0" algn="l" defTabSz="914400" rtl="0" eaLnBrk="1" latinLnBrk="0" hangingPunct="1">
            <a:defRPr sz="1100" kern="1200">
              <a:solidFill>
                <a:schemeClr val="tx1"/>
              </a:solidFill>
              <a:latin typeface="+mn-lt"/>
              <a:ea typeface="+mn-ea"/>
              <a:cs typeface="+mn-cs"/>
            </a:defRPr>
          </a:lvl3pPr>
          <a:lvl4pPr marL="1371600" indent="0" algn="l" defTabSz="914400" rtl="0" eaLnBrk="1" latinLnBrk="0" hangingPunct="1">
            <a:defRPr sz="1100" kern="1200">
              <a:solidFill>
                <a:schemeClr val="tx1"/>
              </a:solidFill>
              <a:latin typeface="+mn-lt"/>
              <a:ea typeface="+mn-ea"/>
              <a:cs typeface="+mn-cs"/>
            </a:defRPr>
          </a:lvl4pPr>
          <a:lvl5pPr marL="1828800" indent="0" algn="l" defTabSz="914400" rtl="0" eaLnBrk="1" latinLnBrk="0" hangingPunct="1">
            <a:defRPr sz="1100" kern="1200">
              <a:solidFill>
                <a:schemeClr val="tx1"/>
              </a:solidFill>
              <a:latin typeface="+mn-lt"/>
              <a:ea typeface="+mn-ea"/>
              <a:cs typeface="+mn-cs"/>
            </a:defRPr>
          </a:lvl5pPr>
          <a:lvl6pPr marL="2286000" indent="0" algn="l" defTabSz="914400" rtl="0" eaLnBrk="1" latinLnBrk="0" hangingPunct="1">
            <a:defRPr sz="1100" kern="1200">
              <a:solidFill>
                <a:schemeClr val="tx1"/>
              </a:solidFill>
              <a:latin typeface="+mn-lt"/>
              <a:ea typeface="+mn-ea"/>
              <a:cs typeface="+mn-cs"/>
            </a:defRPr>
          </a:lvl6pPr>
          <a:lvl7pPr marL="2743200" indent="0" algn="l" defTabSz="914400" rtl="0" eaLnBrk="1" latinLnBrk="0" hangingPunct="1">
            <a:defRPr sz="1100" kern="1200">
              <a:solidFill>
                <a:schemeClr val="tx1"/>
              </a:solidFill>
              <a:latin typeface="+mn-lt"/>
              <a:ea typeface="+mn-ea"/>
              <a:cs typeface="+mn-cs"/>
            </a:defRPr>
          </a:lvl7pPr>
          <a:lvl8pPr marL="3200400" indent="0" algn="l" defTabSz="914400" rtl="0" eaLnBrk="1" latinLnBrk="0" hangingPunct="1">
            <a:defRPr sz="1100" kern="1200">
              <a:solidFill>
                <a:schemeClr val="tx1"/>
              </a:solidFill>
              <a:latin typeface="+mn-lt"/>
              <a:ea typeface="+mn-ea"/>
              <a:cs typeface="+mn-cs"/>
            </a:defRPr>
          </a:lvl8pPr>
          <a:lvl9pPr marL="3657600" indent="0" algn="l" defTabSz="914400" rtl="0" eaLnBrk="1" latinLnBrk="0" hangingPunct="1">
            <a:defRPr sz="1100" kern="1200">
              <a:solidFill>
                <a:schemeClr val="tx1"/>
              </a:solidFill>
              <a:latin typeface="+mn-lt"/>
              <a:ea typeface="+mn-ea"/>
              <a:cs typeface="+mn-cs"/>
            </a:defRPr>
          </a:lvl9pPr>
        </a:lstStyle>
        <a:p xmlns:a="http://schemas.openxmlformats.org/drawingml/2006/main">
          <a:r>
            <a:rPr lang="de-DE" sz="900" baseline="0" dirty="0"/>
            <a:t>Befragung „Gute Arbeit für Solo-Selbstständige“ 2024, INPUT Consulting</a:t>
          </a:r>
          <a:r>
            <a:rPr lang="de-DE" sz="900" dirty="0"/>
            <a:t>, Haus der Selbstständigen</a:t>
          </a:r>
        </a:p>
      </cdr:txBody>
    </cdr:sp>
  </cdr:relSizeAnchor>
</c:userShapes>
</file>

<file path=ppt/drawings/drawing21.xml><?xml version="1.0" encoding="utf-8"?>
<c:userShapes xmlns:c="http://schemas.openxmlformats.org/drawingml/2006/chart">
  <cdr:relSizeAnchor xmlns:cdr="http://schemas.openxmlformats.org/drawingml/2006/chartDrawing">
    <cdr:from>
      <cdr:x>0.08187</cdr:x>
      <cdr:y>0.91412</cdr:y>
    </cdr:from>
    <cdr:to>
      <cdr:x>0.76601</cdr:x>
      <cdr:y>1</cdr:y>
    </cdr:to>
    <cdr:sp macro="" textlink="">
      <cdr:nvSpPr>
        <cdr:cNvPr id="2" name="Textfeld 1">
          <a:extLst xmlns:a="http://schemas.openxmlformats.org/drawingml/2006/main">
            <a:ext uri="{FF2B5EF4-FFF2-40B4-BE49-F238E27FC236}">
              <a16:creationId xmlns:a16="http://schemas.microsoft.com/office/drawing/2014/main" id="{70D0D925-F2B5-EC8B-E803-6D939F822945}"/>
            </a:ext>
          </a:extLst>
        </cdr:cNvPr>
        <cdr:cNvSpPr txBox="1"/>
      </cdr:nvSpPr>
      <cdr:spPr>
        <a:xfrm xmlns:a="http://schemas.openxmlformats.org/drawingml/2006/main">
          <a:off x="567461" y="3209971"/>
          <a:ext cx="4741798" cy="301579"/>
        </a:xfrm>
        <a:prstGeom xmlns:a="http://schemas.openxmlformats.org/drawingml/2006/main" prst="rect">
          <a:avLst/>
        </a:prstGeom>
      </cdr:spPr>
      <cdr:txBody>
        <a:bodyPr xmlns:a="http://schemas.openxmlformats.org/drawingml/2006/main" wrap="none" rtlCol="0"/>
        <a:lstStyle xmlns:a="http://schemas.openxmlformats.org/drawingml/2006/main">
          <a:defPPr>
            <a:defRPr lang="de-DE"/>
          </a:defPPr>
          <a:lvl1pPr marL="0" indent="0" algn="l" defTabSz="914400" rtl="0" eaLnBrk="1" latinLnBrk="0" hangingPunct="1">
            <a:defRPr sz="1100" kern="1200">
              <a:solidFill>
                <a:schemeClr val="tx1"/>
              </a:solidFill>
              <a:latin typeface="+mn-lt"/>
              <a:ea typeface="+mn-ea"/>
              <a:cs typeface="+mn-cs"/>
            </a:defRPr>
          </a:lvl1pPr>
          <a:lvl2pPr marL="457200" indent="0" algn="l" defTabSz="914400" rtl="0" eaLnBrk="1" latinLnBrk="0" hangingPunct="1">
            <a:defRPr sz="1100" kern="1200">
              <a:solidFill>
                <a:schemeClr val="tx1"/>
              </a:solidFill>
              <a:latin typeface="+mn-lt"/>
              <a:ea typeface="+mn-ea"/>
              <a:cs typeface="+mn-cs"/>
            </a:defRPr>
          </a:lvl2pPr>
          <a:lvl3pPr marL="914400" indent="0" algn="l" defTabSz="914400" rtl="0" eaLnBrk="1" latinLnBrk="0" hangingPunct="1">
            <a:defRPr sz="1100" kern="1200">
              <a:solidFill>
                <a:schemeClr val="tx1"/>
              </a:solidFill>
              <a:latin typeface="+mn-lt"/>
              <a:ea typeface="+mn-ea"/>
              <a:cs typeface="+mn-cs"/>
            </a:defRPr>
          </a:lvl3pPr>
          <a:lvl4pPr marL="1371600" indent="0" algn="l" defTabSz="914400" rtl="0" eaLnBrk="1" latinLnBrk="0" hangingPunct="1">
            <a:defRPr sz="1100" kern="1200">
              <a:solidFill>
                <a:schemeClr val="tx1"/>
              </a:solidFill>
              <a:latin typeface="+mn-lt"/>
              <a:ea typeface="+mn-ea"/>
              <a:cs typeface="+mn-cs"/>
            </a:defRPr>
          </a:lvl4pPr>
          <a:lvl5pPr marL="1828800" indent="0" algn="l" defTabSz="914400" rtl="0" eaLnBrk="1" latinLnBrk="0" hangingPunct="1">
            <a:defRPr sz="1100" kern="1200">
              <a:solidFill>
                <a:schemeClr val="tx1"/>
              </a:solidFill>
              <a:latin typeface="+mn-lt"/>
              <a:ea typeface="+mn-ea"/>
              <a:cs typeface="+mn-cs"/>
            </a:defRPr>
          </a:lvl5pPr>
          <a:lvl6pPr marL="2286000" indent="0" algn="l" defTabSz="914400" rtl="0" eaLnBrk="1" latinLnBrk="0" hangingPunct="1">
            <a:defRPr sz="1100" kern="1200">
              <a:solidFill>
                <a:schemeClr val="tx1"/>
              </a:solidFill>
              <a:latin typeface="+mn-lt"/>
              <a:ea typeface="+mn-ea"/>
              <a:cs typeface="+mn-cs"/>
            </a:defRPr>
          </a:lvl6pPr>
          <a:lvl7pPr marL="2743200" indent="0" algn="l" defTabSz="914400" rtl="0" eaLnBrk="1" latinLnBrk="0" hangingPunct="1">
            <a:defRPr sz="1100" kern="1200">
              <a:solidFill>
                <a:schemeClr val="tx1"/>
              </a:solidFill>
              <a:latin typeface="+mn-lt"/>
              <a:ea typeface="+mn-ea"/>
              <a:cs typeface="+mn-cs"/>
            </a:defRPr>
          </a:lvl7pPr>
          <a:lvl8pPr marL="3200400" indent="0" algn="l" defTabSz="914400" rtl="0" eaLnBrk="1" latinLnBrk="0" hangingPunct="1">
            <a:defRPr sz="1100" kern="1200">
              <a:solidFill>
                <a:schemeClr val="tx1"/>
              </a:solidFill>
              <a:latin typeface="+mn-lt"/>
              <a:ea typeface="+mn-ea"/>
              <a:cs typeface="+mn-cs"/>
            </a:defRPr>
          </a:lvl8pPr>
          <a:lvl9pPr marL="3657600" indent="0" algn="l" defTabSz="914400" rtl="0" eaLnBrk="1" latinLnBrk="0" hangingPunct="1">
            <a:defRPr sz="1100" kern="1200">
              <a:solidFill>
                <a:schemeClr val="tx1"/>
              </a:solidFill>
              <a:latin typeface="+mn-lt"/>
              <a:ea typeface="+mn-ea"/>
              <a:cs typeface="+mn-cs"/>
            </a:defRPr>
          </a:lvl9pPr>
        </a:lstStyle>
        <a:p xmlns:a="http://schemas.openxmlformats.org/drawingml/2006/main">
          <a:r>
            <a:rPr lang="de-DE" sz="900" baseline="0" dirty="0"/>
            <a:t>Befragung „Gute Arbeit für Solo-Selbstständige“ 2024, INPUT Consulting</a:t>
          </a:r>
          <a:r>
            <a:rPr lang="de-DE" sz="900" dirty="0"/>
            <a:t>, Haus der Selbstständigen</a:t>
          </a:r>
        </a:p>
      </cdr:txBody>
    </cdr:sp>
  </cdr:relSizeAnchor>
</c:userShapes>
</file>

<file path=ppt/drawings/drawing22.xml><?xml version="1.0" encoding="utf-8"?>
<c:userShapes xmlns:c="http://schemas.openxmlformats.org/drawingml/2006/chart">
  <cdr:relSizeAnchor xmlns:cdr="http://schemas.openxmlformats.org/drawingml/2006/chartDrawing">
    <cdr:from>
      <cdr:x>0.04467</cdr:x>
      <cdr:y>0.91412</cdr:y>
    </cdr:from>
    <cdr:to>
      <cdr:x>0.72694</cdr:x>
      <cdr:y>1</cdr:y>
    </cdr:to>
    <cdr:sp macro="" textlink="">
      <cdr:nvSpPr>
        <cdr:cNvPr id="2" name="Textfeld 1">
          <a:extLst xmlns:a="http://schemas.openxmlformats.org/drawingml/2006/main">
            <a:ext uri="{FF2B5EF4-FFF2-40B4-BE49-F238E27FC236}">
              <a16:creationId xmlns:a16="http://schemas.microsoft.com/office/drawing/2014/main" id="{70D0D925-F2B5-EC8B-E803-6D939F822945}"/>
            </a:ext>
          </a:extLst>
        </cdr:cNvPr>
        <cdr:cNvSpPr txBox="1"/>
      </cdr:nvSpPr>
      <cdr:spPr>
        <a:xfrm xmlns:a="http://schemas.openxmlformats.org/drawingml/2006/main">
          <a:off x="310466" y="3209971"/>
          <a:ext cx="4741798" cy="301579"/>
        </a:xfrm>
        <a:prstGeom xmlns:a="http://schemas.openxmlformats.org/drawingml/2006/main" prst="rect">
          <a:avLst/>
        </a:prstGeom>
      </cdr:spPr>
      <cdr:txBody>
        <a:bodyPr xmlns:a="http://schemas.openxmlformats.org/drawingml/2006/main" wrap="none" rtlCol="0"/>
        <a:lstStyle xmlns:a="http://schemas.openxmlformats.org/drawingml/2006/main">
          <a:defPPr>
            <a:defRPr lang="de-DE"/>
          </a:defPPr>
          <a:lvl1pPr marL="0" indent="0" algn="l" defTabSz="914400" rtl="0" eaLnBrk="1" latinLnBrk="0" hangingPunct="1">
            <a:defRPr sz="1100" kern="1200">
              <a:solidFill>
                <a:schemeClr val="tx1"/>
              </a:solidFill>
              <a:latin typeface="+mn-lt"/>
              <a:ea typeface="+mn-ea"/>
              <a:cs typeface="+mn-cs"/>
            </a:defRPr>
          </a:lvl1pPr>
          <a:lvl2pPr marL="457200" indent="0" algn="l" defTabSz="914400" rtl="0" eaLnBrk="1" latinLnBrk="0" hangingPunct="1">
            <a:defRPr sz="1100" kern="1200">
              <a:solidFill>
                <a:schemeClr val="tx1"/>
              </a:solidFill>
              <a:latin typeface="+mn-lt"/>
              <a:ea typeface="+mn-ea"/>
              <a:cs typeface="+mn-cs"/>
            </a:defRPr>
          </a:lvl2pPr>
          <a:lvl3pPr marL="914400" indent="0" algn="l" defTabSz="914400" rtl="0" eaLnBrk="1" latinLnBrk="0" hangingPunct="1">
            <a:defRPr sz="1100" kern="1200">
              <a:solidFill>
                <a:schemeClr val="tx1"/>
              </a:solidFill>
              <a:latin typeface="+mn-lt"/>
              <a:ea typeface="+mn-ea"/>
              <a:cs typeface="+mn-cs"/>
            </a:defRPr>
          </a:lvl3pPr>
          <a:lvl4pPr marL="1371600" indent="0" algn="l" defTabSz="914400" rtl="0" eaLnBrk="1" latinLnBrk="0" hangingPunct="1">
            <a:defRPr sz="1100" kern="1200">
              <a:solidFill>
                <a:schemeClr val="tx1"/>
              </a:solidFill>
              <a:latin typeface="+mn-lt"/>
              <a:ea typeface="+mn-ea"/>
              <a:cs typeface="+mn-cs"/>
            </a:defRPr>
          </a:lvl4pPr>
          <a:lvl5pPr marL="1828800" indent="0" algn="l" defTabSz="914400" rtl="0" eaLnBrk="1" latinLnBrk="0" hangingPunct="1">
            <a:defRPr sz="1100" kern="1200">
              <a:solidFill>
                <a:schemeClr val="tx1"/>
              </a:solidFill>
              <a:latin typeface="+mn-lt"/>
              <a:ea typeface="+mn-ea"/>
              <a:cs typeface="+mn-cs"/>
            </a:defRPr>
          </a:lvl5pPr>
          <a:lvl6pPr marL="2286000" indent="0" algn="l" defTabSz="914400" rtl="0" eaLnBrk="1" latinLnBrk="0" hangingPunct="1">
            <a:defRPr sz="1100" kern="1200">
              <a:solidFill>
                <a:schemeClr val="tx1"/>
              </a:solidFill>
              <a:latin typeface="+mn-lt"/>
              <a:ea typeface="+mn-ea"/>
              <a:cs typeface="+mn-cs"/>
            </a:defRPr>
          </a:lvl6pPr>
          <a:lvl7pPr marL="2743200" indent="0" algn="l" defTabSz="914400" rtl="0" eaLnBrk="1" latinLnBrk="0" hangingPunct="1">
            <a:defRPr sz="1100" kern="1200">
              <a:solidFill>
                <a:schemeClr val="tx1"/>
              </a:solidFill>
              <a:latin typeface="+mn-lt"/>
              <a:ea typeface="+mn-ea"/>
              <a:cs typeface="+mn-cs"/>
            </a:defRPr>
          </a:lvl7pPr>
          <a:lvl8pPr marL="3200400" indent="0" algn="l" defTabSz="914400" rtl="0" eaLnBrk="1" latinLnBrk="0" hangingPunct="1">
            <a:defRPr sz="1100" kern="1200">
              <a:solidFill>
                <a:schemeClr val="tx1"/>
              </a:solidFill>
              <a:latin typeface="+mn-lt"/>
              <a:ea typeface="+mn-ea"/>
              <a:cs typeface="+mn-cs"/>
            </a:defRPr>
          </a:lvl8pPr>
          <a:lvl9pPr marL="3657600" indent="0" algn="l" defTabSz="914400" rtl="0" eaLnBrk="1" latinLnBrk="0" hangingPunct="1">
            <a:defRPr sz="1100" kern="1200">
              <a:solidFill>
                <a:schemeClr val="tx1"/>
              </a:solidFill>
              <a:latin typeface="+mn-lt"/>
              <a:ea typeface="+mn-ea"/>
              <a:cs typeface="+mn-cs"/>
            </a:defRPr>
          </a:lvl9pPr>
        </a:lstStyle>
        <a:p xmlns:a="http://schemas.openxmlformats.org/drawingml/2006/main">
          <a:r>
            <a:rPr lang="de-DE" sz="900" baseline="0" dirty="0"/>
            <a:t>Befragung „Gute Arbeit für Solo-Selbstständige“ 2024, INPUT Consulting</a:t>
          </a:r>
          <a:r>
            <a:rPr lang="de-DE" sz="900" dirty="0"/>
            <a:t>, Haus der Selbstständigen</a:t>
          </a:r>
        </a:p>
      </cdr:txBody>
    </cdr:sp>
  </cdr:relSizeAnchor>
</c:userShapes>
</file>

<file path=ppt/drawings/drawing23.xml><?xml version="1.0" encoding="utf-8"?>
<c:userShapes xmlns:c="http://schemas.openxmlformats.org/drawingml/2006/chart">
  <cdr:relSizeAnchor xmlns:cdr="http://schemas.openxmlformats.org/drawingml/2006/chartDrawing">
    <cdr:from>
      <cdr:x>0.07037</cdr:x>
      <cdr:y>0.91412</cdr:y>
    </cdr:from>
    <cdr:to>
      <cdr:x>0.76308</cdr:x>
      <cdr:y>1</cdr:y>
    </cdr:to>
    <cdr:sp macro="" textlink="">
      <cdr:nvSpPr>
        <cdr:cNvPr id="2" name="Textfeld 1">
          <a:extLst xmlns:a="http://schemas.openxmlformats.org/drawingml/2006/main">
            <a:ext uri="{FF2B5EF4-FFF2-40B4-BE49-F238E27FC236}">
              <a16:creationId xmlns:a16="http://schemas.microsoft.com/office/drawing/2014/main" id="{70D0D925-F2B5-EC8B-E803-6D939F822945}"/>
            </a:ext>
          </a:extLst>
        </cdr:cNvPr>
        <cdr:cNvSpPr txBox="1"/>
      </cdr:nvSpPr>
      <cdr:spPr>
        <a:xfrm xmlns:a="http://schemas.openxmlformats.org/drawingml/2006/main">
          <a:off x="481736" y="3209971"/>
          <a:ext cx="4741798" cy="301579"/>
        </a:xfrm>
        <a:prstGeom xmlns:a="http://schemas.openxmlformats.org/drawingml/2006/main" prst="rect">
          <a:avLst/>
        </a:prstGeom>
      </cdr:spPr>
      <cdr:txBody>
        <a:bodyPr xmlns:a="http://schemas.openxmlformats.org/drawingml/2006/main" wrap="none" rtlCol="0"/>
        <a:lstStyle xmlns:a="http://schemas.openxmlformats.org/drawingml/2006/main">
          <a:defPPr>
            <a:defRPr lang="de-DE"/>
          </a:defPPr>
          <a:lvl1pPr marL="0" indent="0" algn="l" defTabSz="914400" rtl="0" eaLnBrk="1" latinLnBrk="0" hangingPunct="1">
            <a:defRPr sz="1100" kern="1200">
              <a:solidFill>
                <a:schemeClr val="tx1"/>
              </a:solidFill>
              <a:latin typeface="+mn-lt"/>
              <a:ea typeface="+mn-ea"/>
              <a:cs typeface="+mn-cs"/>
            </a:defRPr>
          </a:lvl1pPr>
          <a:lvl2pPr marL="457200" indent="0" algn="l" defTabSz="914400" rtl="0" eaLnBrk="1" latinLnBrk="0" hangingPunct="1">
            <a:defRPr sz="1100" kern="1200">
              <a:solidFill>
                <a:schemeClr val="tx1"/>
              </a:solidFill>
              <a:latin typeface="+mn-lt"/>
              <a:ea typeface="+mn-ea"/>
              <a:cs typeface="+mn-cs"/>
            </a:defRPr>
          </a:lvl2pPr>
          <a:lvl3pPr marL="914400" indent="0" algn="l" defTabSz="914400" rtl="0" eaLnBrk="1" latinLnBrk="0" hangingPunct="1">
            <a:defRPr sz="1100" kern="1200">
              <a:solidFill>
                <a:schemeClr val="tx1"/>
              </a:solidFill>
              <a:latin typeface="+mn-lt"/>
              <a:ea typeface="+mn-ea"/>
              <a:cs typeface="+mn-cs"/>
            </a:defRPr>
          </a:lvl3pPr>
          <a:lvl4pPr marL="1371600" indent="0" algn="l" defTabSz="914400" rtl="0" eaLnBrk="1" latinLnBrk="0" hangingPunct="1">
            <a:defRPr sz="1100" kern="1200">
              <a:solidFill>
                <a:schemeClr val="tx1"/>
              </a:solidFill>
              <a:latin typeface="+mn-lt"/>
              <a:ea typeface="+mn-ea"/>
              <a:cs typeface="+mn-cs"/>
            </a:defRPr>
          </a:lvl4pPr>
          <a:lvl5pPr marL="1828800" indent="0" algn="l" defTabSz="914400" rtl="0" eaLnBrk="1" latinLnBrk="0" hangingPunct="1">
            <a:defRPr sz="1100" kern="1200">
              <a:solidFill>
                <a:schemeClr val="tx1"/>
              </a:solidFill>
              <a:latin typeface="+mn-lt"/>
              <a:ea typeface="+mn-ea"/>
              <a:cs typeface="+mn-cs"/>
            </a:defRPr>
          </a:lvl5pPr>
          <a:lvl6pPr marL="2286000" indent="0" algn="l" defTabSz="914400" rtl="0" eaLnBrk="1" latinLnBrk="0" hangingPunct="1">
            <a:defRPr sz="1100" kern="1200">
              <a:solidFill>
                <a:schemeClr val="tx1"/>
              </a:solidFill>
              <a:latin typeface="+mn-lt"/>
              <a:ea typeface="+mn-ea"/>
              <a:cs typeface="+mn-cs"/>
            </a:defRPr>
          </a:lvl6pPr>
          <a:lvl7pPr marL="2743200" indent="0" algn="l" defTabSz="914400" rtl="0" eaLnBrk="1" latinLnBrk="0" hangingPunct="1">
            <a:defRPr sz="1100" kern="1200">
              <a:solidFill>
                <a:schemeClr val="tx1"/>
              </a:solidFill>
              <a:latin typeface="+mn-lt"/>
              <a:ea typeface="+mn-ea"/>
              <a:cs typeface="+mn-cs"/>
            </a:defRPr>
          </a:lvl7pPr>
          <a:lvl8pPr marL="3200400" indent="0" algn="l" defTabSz="914400" rtl="0" eaLnBrk="1" latinLnBrk="0" hangingPunct="1">
            <a:defRPr sz="1100" kern="1200">
              <a:solidFill>
                <a:schemeClr val="tx1"/>
              </a:solidFill>
              <a:latin typeface="+mn-lt"/>
              <a:ea typeface="+mn-ea"/>
              <a:cs typeface="+mn-cs"/>
            </a:defRPr>
          </a:lvl8pPr>
          <a:lvl9pPr marL="3657600" indent="0" algn="l" defTabSz="914400" rtl="0" eaLnBrk="1" latinLnBrk="0" hangingPunct="1">
            <a:defRPr sz="1100" kern="1200">
              <a:solidFill>
                <a:schemeClr val="tx1"/>
              </a:solidFill>
              <a:latin typeface="+mn-lt"/>
              <a:ea typeface="+mn-ea"/>
              <a:cs typeface="+mn-cs"/>
            </a:defRPr>
          </a:lvl9pPr>
        </a:lstStyle>
        <a:p xmlns:a="http://schemas.openxmlformats.org/drawingml/2006/main">
          <a:r>
            <a:rPr lang="de-DE" sz="900" baseline="0" dirty="0"/>
            <a:t>Befragung „Gute Arbeit für Solo-Selbstständige“ 2024, INPUT Consulting</a:t>
          </a:r>
          <a:r>
            <a:rPr lang="de-DE" sz="900" dirty="0"/>
            <a:t>, Haus der Selbstständigen</a:t>
          </a:r>
        </a:p>
      </cdr:txBody>
    </cdr:sp>
  </cdr:relSizeAnchor>
</c:userShapes>
</file>

<file path=ppt/drawings/drawing24.xml><?xml version="1.0" encoding="utf-8"?>
<c:userShapes xmlns:c="http://schemas.openxmlformats.org/drawingml/2006/chart">
  <cdr:relSizeAnchor xmlns:cdr="http://schemas.openxmlformats.org/drawingml/2006/chartDrawing">
    <cdr:from>
      <cdr:x>0.04216</cdr:x>
      <cdr:y>0.87009</cdr:y>
    </cdr:from>
    <cdr:to>
      <cdr:x>0.87434</cdr:x>
      <cdr:y>1</cdr:y>
    </cdr:to>
    <cdr:sp macro="" textlink="">
      <cdr:nvSpPr>
        <cdr:cNvPr id="3" name="Textfeld 1">
          <a:extLst xmlns:a="http://schemas.openxmlformats.org/drawingml/2006/main">
            <a:ext uri="{FF2B5EF4-FFF2-40B4-BE49-F238E27FC236}">
              <a16:creationId xmlns:a16="http://schemas.microsoft.com/office/drawing/2014/main" id="{70D0D925-F2B5-EC8B-E803-6D939F822945}"/>
            </a:ext>
          </a:extLst>
        </cdr:cNvPr>
        <cdr:cNvSpPr txBox="1"/>
      </cdr:nvSpPr>
      <cdr:spPr>
        <a:xfrm xmlns:a="http://schemas.openxmlformats.org/drawingml/2006/main">
          <a:off x="240255" y="2019860"/>
          <a:ext cx="4741798" cy="301579"/>
        </a:xfrm>
        <a:prstGeom xmlns:a="http://schemas.openxmlformats.org/drawingml/2006/main" prst="rect">
          <a:avLst/>
        </a:prstGeom>
      </cdr:spPr>
      <cdr:txBody>
        <a:bodyPr xmlns:a="http://schemas.openxmlformats.org/drawingml/2006/main" wrap="none" rtlCol="0"/>
        <a:lstStyle xmlns:a="http://schemas.openxmlformats.org/drawingml/2006/main">
          <a:defPPr>
            <a:defRPr lang="de-DE"/>
          </a:defPPr>
          <a:lvl1pPr marL="0" indent="0" algn="l" defTabSz="914400" rtl="0" eaLnBrk="1" latinLnBrk="0" hangingPunct="1">
            <a:defRPr sz="1100" kern="1200">
              <a:solidFill>
                <a:schemeClr val="tx1"/>
              </a:solidFill>
              <a:latin typeface="+mn-lt"/>
              <a:ea typeface="+mn-ea"/>
              <a:cs typeface="+mn-cs"/>
            </a:defRPr>
          </a:lvl1pPr>
          <a:lvl2pPr marL="457200" indent="0" algn="l" defTabSz="914400" rtl="0" eaLnBrk="1" latinLnBrk="0" hangingPunct="1">
            <a:defRPr sz="1100" kern="1200">
              <a:solidFill>
                <a:schemeClr val="tx1"/>
              </a:solidFill>
              <a:latin typeface="+mn-lt"/>
              <a:ea typeface="+mn-ea"/>
              <a:cs typeface="+mn-cs"/>
            </a:defRPr>
          </a:lvl2pPr>
          <a:lvl3pPr marL="914400" indent="0" algn="l" defTabSz="914400" rtl="0" eaLnBrk="1" latinLnBrk="0" hangingPunct="1">
            <a:defRPr sz="1100" kern="1200">
              <a:solidFill>
                <a:schemeClr val="tx1"/>
              </a:solidFill>
              <a:latin typeface="+mn-lt"/>
              <a:ea typeface="+mn-ea"/>
              <a:cs typeface="+mn-cs"/>
            </a:defRPr>
          </a:lvl3pPr>
          <a:lvl4pPr marL="1371600" indent="0" algn="l" defTabSz="914400" rtl="0" eaLnBrk="1" latinLnBrk="0" hangingPunct="1">
            <a:defRPr sz="1100" kern="1200">
              <a:solidFill>
                <a:schemeClr val="tx1"/>
              </a:solidFill>
              <a:latin typeface="+mn-lt"/>
              <a:ea typeface="+mn-ea"/>
              <a:cs typeface="+mn-cs"/>
            </a:defRPr>
          </a:lvl4pPr>
          <a:lvl5pPr marL="1828800" indent="0" algn="l" defTabSz="914400" rtl="0" eaLnBrk="1" latinLnBrk="0" hangingPunct="1">
            <a:defRPr sz="1100" kern="1200">
              <a:solidFill>
                <a:schemeClr val="tx1"/>
              </a:solidFill>
              <a:latin typeface="+mn-lt"/>
              <a:ea typeface="+mn-ea"/>
              <a:cs typeface="+mn-cs"/>
            </a:defRPr>
          </a:lvl5pPr>
          <a:lvl6pPr marL="2286000" indent="0" algn="l" defTabSz="914400" rtl="0" eaLnBrk="1" latinLnBrk="0" hangingPunct="1">
            <a:defRPr sz="1100" kern="1200">
              <a:solidFill>
                <a:schemeClr val="tx1"/>
              </a:solidFill>
              <a:latin typeface="+mn-lt"/>
              <a:ea typeface="+mn-ea"/>
              <a:cs typeface="+mn-cs"/>
            </a:defRPr>
          </a:lvl6pPr>
          <a:lvl7pPr marL="2743200" indent="0" algn="l" defTabSz="914400" rtl="0" eaLnBrk="1" latinLnBrk="0" hangingPunct="1">
            <a:defRPr sz="1100" kern="1200">
              <a:solidFill>
                <a:schemeClr val="tx1"/>
              </a:solidFill>
              <a:latin typeface="+mn-lt"/>
              <a:ea typeface="+mn-ea"/>
              <a:cs typeface="+mn-cs"/>
            </a:defRPr>
          </a:lvl7pPr>
          <a:lvl8pPr marL="3200400" indent="0" algn="l" defTabSz="914400" rtl="0" eaLnBrk="1" latinLnBrk="0" hangingPunct="1">
            <a:defRPr sz="1100" kern="1200">
              <a:solidFill>
                <a:schemeClr val="tx1"/>
              </a:solidFill>
              <a:latin typeface="+mn-lt"/>
              <a:ea typeface="+mn-ea"/>
              <a:cs typeface="+mn-cs"/>
            </a:defRPr>
          </a:lvl8pPr>
          <a:lvl9pPr marL="3657600" indent="0" algn="l" defTabSz="914400" rtl="0" eaLnBrk="1" latinLnBrk="0" hangingPunct="1">
            <a:defRPr sz="1100" kern="1200">
              <a:solidFill>
                <a:schemeClr val="tx1"/>
              </a:solidFill>
              <a:latin typeface="+mn-lt"/>
              <a:ea typeface="+mn-ea"/>
              <a:cs typeface="+mn-cs"/>
            </a:defRPr>
          </a:lvl9pPr>
        </a:lstStyle>
        <a:p xmlns:a="http://schemas.openxmlformats.org/drawingml/2006/main">
          <a:r>
            <a:rPr lang="de-DE" sz="900" baseline="0" dirty="0"/>
            <a:t>Befragung „Gute Arbeit für Solo-Selbstständige“ 2024, INPUT Consulting</a:t>
          </a:r>
          <a:r>
            <a:rPr lang="de-DE" sz="900" dirty="0"/>
            <a:t>, Haus der Selbstständigen</a:t>
          </a:r>
        </a:p>
      </cdr:txBody>
    </cdr:sp>
  </cdr:relSizeAnchor>
</c:userShapes>
</file>

<file path=ppt/drawings/drawing25.xml><?xml version="1.0" encoding="utf-8"?>
<c:userShapes xmlns:c="http://schemas.openxmlformats.org/drawingml/2006/chart">
  <cdr:relSizeAnchor xmlns:cdr="http://schemas.openxmlformats.org/drawingml/2006/chartDrawing">
    <cdr:from>
      <cdr:x>0.02236</cdr:x>
      <cdr:y>0.89795</cdr:y>
    </cdr:from>
    <cdr:to>
      <cdr:x>0.82843</cdr:x>
      <cdr:y>1</cdr:y>
    </cdr:to>
    <cdr:sp macro="" textlink="">
      <cdr:nvSpPr>
        <cdr:cNvPr id="3" name="Textfeld 1">
          <a:extLst xmlns:a="http://schemas.openxmlformats.org/drawingml/2006/main">
            <a:ext uri="{FF2B5EF4-FFF2-40B4-BE49-F238E27FC236}">
              <a16:creationId xmlns:a16="http://schemas.microsoft.com/office/drawing/2014/main" id="{70D0D925-F2B5-EC8B-E803-6D939F822945}"/>
            </a:ext>
          </a:extLst>
        </cdr:cNvPr>
        <cdr:cNvSpPr txBox="1"/>
      </cdr:nvSpPr>
      <cdr:spPr>
        <a:xfrm xmlns:a="http://schemas.openxmlformats.org/drawingml/2006/main">
          <a:off x="131551" y="2653757"/>
          <a:ext cx="4741798" cy="301579"/>
        </a:xfrm>
        <a:prstGeom xmlns:a="http://schemas.openxmlformats.org/drawingml/2006/main" prst="rect">
          <a:avLst/>
        </a:prstGeom>
      </cdr:spPr>
      <cdr:txBody>
        <a:bodyPr xmlns:a="http://schemas.openxmlformats.org/drawingml/2006/main" wrap="none" rtlCol="0"/>
        <a:lstStyle xmlns:a="http://schemas.openxmlformats.org/drawingml/2006/main">
          <a:defPPr>
            <a:defRPr lang="de-DE"/>
          </a:defPPr>
          <a:lvl1pPr marL="0" indent="0" algn="l" defTabSz="914400" rtl="0" eaLnBrk="1" latinLnBrk="0" hangingPunct="1">
            <a:defRPr sz="1100" kern="1200">
              <a:solidFill>
                <a:schemeClr val="tx1"/>
              </a:solidFill>
              <a:latin typeface="+mn-lt"/>
              <a:ea typeface="+mn-ea"/>
              <a:cs typeface="+mn-cs"/>
            </a:defRPr>
          </a:lvl1pPr>
          <a:lvl2pPr marL="457200" indent="0" algn="l" defTabSz="914400" rtl="0" eaLnBrk="1" latinLnBrk="0" hangingPunct="1">
            <a:defRPr sz="1100" kern="1200">
              <a:solidFill>
                <a:schemeClr val="tx1"/>
              </a:solidFill>
              <a:latin typeface="+mn-lt"/>
              <a:ea typeface="+mn-ea"/>
              <a:cs typeface="+mn-cs"/>
            </a:defRPr>
          </a:lvl2pPr>
          <a:lvl3pPr marL="914400" indent="0" algn="l" defTabSz="914400" rtl="0" eaLnBrk="1" latinLnBrk="0" hangingPunct="1">
            <a:defRPr sz="1100" kern="1200">
              <a:solidFill>
                <a:schemeClr val="tx1"/>
              </a:solidFill>
              <a:latin typeface="+mn-lt"/>
              <a:ea typeface="+mn-ea"/>
              <a:cs typeface="+mn-cs"/>
            </a:defRPr>
          </a:lvl3pPr>
          <a:lvl4pPr marL="1371600" indent="0" algn="l" defTabSz="914400" rtl="0" eaLnBrk="1" latinLnBrk="0" hangingPunct="1">
            <a:defRPr sz="1100" kern="1200">
              <a:solidFill>
                <a:schemeClr val="tx1"/>
              </a:solidFill>
              <a:latin typeface="+mn-lt"/>
              <a:ea typeface="+mn-ea"/>
              <a:cs typeface="+mn-cs"/>
            </a:defRPr>
          </a:lvl4pPr>
          <a:lvl5pPr marL="1828800" indent="0" algn="l" defTabSz="914400" rtl="0" eaLnBrk="1" latinLnBrk="0" hangingPunct="1">
            <a:defRPr sz="1100" kern="1200">
              <a:solidFill>
                <a:schemeClr val="tx1"/>
              </a:solidFill>
              <a:latin typeface="+mn-lt"/>
              <a:ea typeface="+mn-ea"/>
              <a:cs typeface="+mn-cs"/>
            </a:defRPr>
          </a:lvl5pPr>
          <a:lvl6pPr marL="2286000" indent="0" algn="l" defTabSz="914400" rtl="0" eaLnBrk="1" latinLnBrk="0" hangingPunct="1">
            <a:defRPr sz="1100" kern="1200">
              <a:solidFill>
                <a:schemeClr val="tx1"/>
              </a:solidFill>
              <a:latin typeface="+mn-lt"/>
              <a:ea typeface="+mn-ea"/>
              <a:cs typeface="+mn-cs"/>
            </a:defRPr>
          </a:lvl6pPr>
          <a:lvl7pPr marL="2743200" indent="0" algn="l" defTabSz="914400" rtl="0" eaLnBrk="1" latinLnBrk="0" hangingPunct="1">
            <a:defRPr sz="1100" kern="1200">
              <a:solidFill>
                <a:schemeClr val="tx1"/>
              </a:solidFill>
              <a:latin typeface="+mn-lt"/>
              <a:ea typeface="+mn-ea"/>
              <a:cs typeface="+mn-cs"/>
            </a:defRPr>
          </a:lvl7pPr>
          <a:lvl8pPr marL="3200400" indent="0" algn="l" defTabSz="914400" rtl="0" eaLnBrk="1" latinLnBrk="0" hangingPunct="1">
            <a:defRPr sz="1100" kern="1200">
              <a:solidFill>
                <a:schemeClr val="tx1"/>
              </a:solidFill>
              <a:latin typeface="+mn-lt"/>
              <a:ea typeface="+mn-ea"/>
              <a:cs typeface="+mn-cs"/>
            </a:defRPr>
          </a:lvl8pPr>
          <a:lvl9pPr marL="3657600" indent="0" algn="l" defTabSz="914400" rtl="0" eaLnBrk="1" latinLnBrk="0" hangingPunct="1">
            <a:defRPr sz="1100" kern="1200">
              <a:solidFill>
                <a:schemeClr val="tx1"/>
              </a:solidFill>
              <a:latin typeface="+mn-lt"/>
              <a:ea typeface="+mn-ea"/>
              <a:cs typeface="+mn-cs"/>
            </a:defRPr>
          </a:lvl9pPr>
        </a:lstStyle>
        <a:p xmlns:a="http://schemas.openxmlformats.org/drawingml/2006/main">
          <a:r>
            <a:rPr lang="de-DE" sz="900" baseline="0" dirty="0"/>
            <a:t>Befragung „Gute Arbeit für Solo-Selbstständige“ 2024, INPUT Consulting</a:t>
          </a:r>
          <a:r>
            <a:rPr lang="de-DE" sz="900" dirty="0"/>
            <a:t>, Haus der Selbstständigen</a:t>
          </a:r>
        </a:p>
      </cdr:txBody>
    </cdr:sp>
  </cdr:relSizeAnchor>
</c:userShapes>
</file>

<file path=ppt/drawings/drawing26.xml><?xml version="1.0" encoding="utf-8"?>
<c:userShapes xmlns:c="http://schemas.openxmlformats.org/drawingml/2006/chart">
  <cdr:relSizeAnchor xmlns:cdr="http://schemas.openxmlformats.org/drawingml/2006/chartDrawing">
    <cdr:from>
      <cdr:x>0.02438</cdr:x>
      <cdr:y>0.84287</cdr:y>
    </cdr:from>
    <cdr:to>
      <cdr:x>0.8169</cdr:x>
      <cdr:y>1</cdr:y>
    </cdr:to>
    <cdr:sp macro="" textlink="">
      <cdr:nvSpPr>
        <cdr:cNvPr id="3" name="Textfeld 1">
          <a:extLst xmlns:a="http://schemas.openxmlformats.org/drawingml/2006/main">
            <a:ext uri="{FF2B5EF4-FFF2-40B4-BE49-F238E27FC236}">
              <a16:creationId xmlns:a16="http://schemas.microsoft.com/office/drawing/2014/main" id="{70D0D925-F2B5-EC8B-E803-6D939F822945}"/>
            </a:ext>
          </a:extLst>
        </cdr:cNvPr>
        <cdr:cNvSpPr txBox="1"/>
      </cdr:nvSpPr>
      <cdr:spPr>
        <a:xfrm xmlns:a="http://schemas.openxmlformats.org/drawingml/2006/main">
          <a:off x="145872" y="1617709"/>
          <a:ext cx="4741798" cy="301579"/>
        </a:xfrm>
        <a:prstGeom xmlns:a="http://schemas.openxmlformats.org/drawingml/2006/main" prst="rect">
          <a:avLst/>
        </a:prstGeom>
      </cdr:spPr>
      <cdr:txBody>
        <a:bodyPr xmlns:a="http://schemas.openxmlformats.org/drawingml/2006/main" wrap="none" rtlCol="0"/>
        <a:lstStyle xmlns:a="http://schemas.openxmlformats.org/drawingml/2006/main">
          <a:defPPr>
            <a:defRPr lang="de-DE"/>
          </a:defPPr>
          <a:lvl1pPr marL="0" indent="0" algn="l" defTabSz="914400" rtl="0" eaLnBrk="1" latinLnBrk="0" hangingPunct="1">
            <a:defRPr sz="1100" kern="1200">
              <a:solidFill>
                <a:schemeClr val="tx1"/>
              </a:solidFill>
              <a:latin typeface="+mn-lt"/>
              <a:ea typeface="+mn-ea"/>
              <a:cs typeface="+mn-cs"/>
            </a:defRPr>
          </a:lvl1pPr>
          <a:lvl2pPr marL="457200" indent="0" algn="l" defTabSz="914400" rtl="0" eaLnBrk="1" latinLnBrk="0" hangingPunct="1">
            <a:defRPr sz="1100" kern="1200">
              <a:solidFill>
                <a:schemeClr val="tx1"/>
              </a:solidFill>
              <a:latin typeface="+mn-lt"/>
              <a:ea typeface="+mn-ea"/>
              <a:cs typeface="+mn-cs"/>
            </a:defRPr>
          </a:lvl2pPr>
          <a:lvl3pPr marL="914400" indent="0" algn="l" defTabSz="914400" rtl="0" eaLnBrk="1" latinLnBrk="0" hangingPunct="1">
            <a:defRPr sz="1100" kern="1200">
              <a:solidFill>
                <a:schemeClr val="tx1"/>
              </a:solidFill>
              <a:latin typeface="+mn-lt"/>
              <a:ea typeface="+mn-ea"/>
              <a:cs typeface="+mn-cs"/>
            </a:defRPr>
          </a:lvl3pPr>
          <a:lvl4pPr marL="1371600" indent="0" algn="l" defTabSz="914400" rtl="0" eaLnBrk="1" latinLnBrk="0" hangingPunct="1">
            <a:defRPr sz="1100" kern="1200">
              <a:solidFill>
                <a:schemeClr val="tx1"/>
              </a:solidFill>
              <a:latin typeface="+mn-lt"/>
              <a:ea typeface="+mn-ea"/>
              <a:cs typeface="+mn-cs"/>
            </a:defRPr>
          </a:lvl4pPr>
          <a:lvl5pPr marL="1828800" indent="0" algn="l" defTabSz="914400" rtl="0" eaLnBrk="1" latinLnBrk="0" hangingPunct="1">
            <a:defRPr sz="1100" kern="1200">
              <a:solidFill>
                <a:schemeClr val="tx1"/>
              </a:solidFill>
              <a:latin typeface="+mn-lt"/>
              <a:ea typeface="+mn-ea"/>
              <a:cs typeface="+mn-cs"/>
            </a:defRPr>
          </a:lvl5pPr>
          <a:lvl6pPr marL="2286000" indent="0" algn="l" defTabSz="914400" rtl="0" eaLnBrk="1" latinLnBrk="0" hangingPunct="1">
            <a:defRPr sz="1100" kern="1200">
              <a:solidFill>
                <a:schemeClr val="tx1"/>
              </a:solidFill>
              <a:latin typeface="+mn-lt"/>
              <a:ea typeface="+mn-ea"/>
              <a:cs typeface="+mn-cs"/>
            </a:defRPr>
          </a:lvl6pPr>
          <a:lvl7pPr marL="2743200" indent="0" algn="l" defTabSz="914400" rtl="0" eaLnBrk="1" latinLnBrk="0" hangingPunct="1">
            <a:defRPr sz="1100" kern="1200">
              <a:solidFill>
                <a:schemeClr val="tx1"/>
              </a:solidFill>
              <a:latin typeface="+mn-lt"/>
              <a:ea typeface="+mn-ea"/>
              <a:cs typeface="+mn-cs"/>
            </a:defRPr>
          </a:lvl7pPr>
          <a:lvl8pPr marL="3200400" indent="0" algn="l" defTabSz="914400" rtl="0" eaLnBrk="1" latinLnBrk="0" hangingPunct="1">
            <a:defRPr sz="1100" kern="1200">
              <a:solidFill>
                <a:schemeClr val="tx1"/>
              </a:solidFill>
              <a:latin typeface="+mn-lt"/>
              <a:ea typeface="+mn-ea"/>
              <a:cs typeface="+mn-cs"/>
            </a:defRPr>
          </a:lvl8pPr>
          <a:lvl9pPr marL="3657600" indent="0" algn="l" defTabSz="914400" rtl="0" eaLnBrk="1" latinLnBrk="0" hangingPunct="1">
            <a:defRPr sz="1100" kern="1200">
              <a:solidFill>
                <a:schemeClr val="tx1"/>
              </a:solidFill>
              <a:latin typeface="+mn-lt"/>
              <a:ea typeface="+mn-ea"/>
              <a:cs typeface="+mn-cs"/>
            </a:defRPr>
          </a:lvl9pPr>
        </a:lstStyle>
        <a:p xmlns:a="http://schemas.openxmlformats.org/drawingml/2006/main">
          <a:r>
            <a:rPr lang="de-DE" sz="900" baseline="0" dirty="0"/>
            <a:t>Befragung „Gute Arbeit für Solo-Selbstständige“ 2024, INPUT Consulting</a:t>
          </a:r>
          <a:r>
            <a:rPr lang="de-DE" sz="900" dirty="0"/>
            <a:t>, Haus der Selbstständigen</a:t>
          </a:r>
        </a:p>
      </cdr:txBody>
    </cdr:sp>
  </cdr:relSizeAnchor>
</c:userShapes>
</file>

<file path=ppt/drawings/drawing27.xml><?xml version="1.0" encoding="utf-8"?>
<c:userShapes xmlns:c="http://schemas.openxmlformats.org/drawingml/2006/chart">
  <cdr:relSizeAnchor xmlns:cdr="http://schemas.openxmlformats.org/drawingml/2006/chartDrawing">
    <cdr:from>
      <cdr:x>0.03042</cdr:x>
      <cdr:y>0.89006</cdr:y>
    </cdr:from>
    <cdr:to>
      <cdr:x>0.80883</cdr:x>
      <cdr:y>1</cdr:y>
    </cdr:to>
    <cdr:sp macro="" textlink="">
      <cdr:nvSpPr>
        <cdr:cNvPr id="3" name="Textfeld 1">
          <a:extLst xmlns:a="http://schemas.openxmlformats.org/drawingml/2006/main">
            <a:ext uri="{FF2B5EF4-FFF2-40B4-BE49-F238E27FC236}">
              <a16:creationId xmlns:a16="http://schemas.microsoft.com/office/drawing/2014/main" id="{70D0D925-F2B5-EC8B-E803-6D939F822945}"/>
            </a:ext>
          </a:extLst>
        </cdr:cNvPr>
        <cdr:cNvSpPr txBox="1"/>
      </cdr:nvSpPr>
      <cdr:spPr>
        <a:xfrm xmlns:a="http://schemas.openxmlformats.org/drawingml/2006/main">
          <a:off x="185305" y="2441621"/>
          <a:ext cx="4741798" cy="301579"/>
        </a:xfrm>
        <a:prstGeom xmlns:a="http://schemas.openxmlformats.org/drawingml/2006/main" prst="rect">
          <a:avLst/>
        </a:prstGeom>
      </cdr:spPr>
      <cdr:txBody>
        <a:bodyPr xmlns:a="http://schemas.openxmlformats.org/drawingml/2006/main" wrap="none" rtlCol="0"/>
        <a:lstStyle xmlns:a="http://schemas.openxmlformats.org/drawingml/2006/main">
          <a:defPPr>
            <a:defRPr lang="de-DE"/>
          </a:defPPr>
          <a:lvl1pPr marL="0" indent="0" algn="l" defTabSz="914400" rtl="0" eaLnBrk="1" latinLnBrk="0" hangingPunct="1">
            <a:defRPr sz="1100" kern="1200">
              <a:solidFill>
                <a:schemeClr val="tx1"/>
              </a:solidFill>
              <a:latin typeface="+mn-lt"/>
              <a:ea typeface="+mn-ea"/>
              <a:cs typeface="+mn-cs"/>
            </a:defRPr>
          </a:lvl1pPr>
          <a:lvl2pPr marL="457200" indent="0" algn="l" defTabSz="914400" rtl="0" eaLnBrk="1" latinLnBrk="0" hangingPunct="1">
            <a:defRPr sz="1100" kern="1200">
              <a:solidFill>
                <a:schemeClr val="tx1"/>
              </a:solidFill>
              <a:latin typeface="+mn-lt"/>
              <a:ea typeface="+mn-ea"/>
              <a:cs typeface="+mn-cs"/>
            </a:defRPr>
          </a:lvl2pPr>
          <a:lvl3pPr marL="914400" indent="0" algn="l" defTabSz="914400" rtl="0" eaLnBrk="1" latinLnBrk="0" hangingPunct="1">
            <a:defRPr sz="1100" kern="1200">
              <a:solidFill>
                <a:schemeClr val="tx1"/>
              </a:solidFill>
              <a:latin typeface="+mn-lt"/>
              <a:ea typeface="+mn-ea"/>
              <a:cs typeface="+mn-cs"/>
            </a:defRPr>
          </a:lvl3pPr>
          <a:lvl4pPr marL="1371600" indent="0" algn="l" defTabSz="914400" rtl="0" eaLnBrk="1" latinLnBrk="0" hangingPunct="1">
            <a:defRPr sz="1100" kern="1200">
              <a:solidFill>
                <a:schemeClr val="tx1"/>
              </a:solidFill>
              <a:latin typeface="+mn-lt"/>
              <a:ea typeface="+mn-ea"/>
              <a:cs typeface="+mn-cs"/>
            </a:defRPr>
          </a:lvl4pPr>
          <a:lvl5pPr marL="1828800" indent="0" algn="l" defTabSz="914400" rtl="0" eaLnBrk="1" latinLnBrk="0" hangingPunct="1">
            <a:defRPr sz="1100" kern="1200">
              <a:solidFill>
                <a:schemeClr val="tx1"/>
              </a:solidFill>
              <a:latin typeface="+mn-lt"/>
              <a:ea typeface="+mn-ea"/>
              <a:cs typeface="+mn-cs"/>
            </a:defRPr>
          </a:lvl5pPr>
          <a:lvl6pPr marL="2286000" indent="0" algn="l" defTabSz="914400" rtl="0" eaLnBrk="1" latinLnBrk="0" hangingPunct="1">
            <a:defRPr sz="1100" kern="1200">
              <a:solidFill>
                <a:schemeClr val="tx1"/>
              </a:solidFill>
              <a:latin typeface="+mn-lt"/>
              <a:ea typeface="+mn-ea"/>
              <a:cs typeface="+mn-cs"/>
            </a:defRPr>
          </a:lvl6pPr>
          <a:lvl7pPr marL="2743200" indent="0" algn="l" defTabSz="914400" rtl="0" eaLnBrk="1" latinLnBrk="0" hangingPunct="1">
            <a:defRPr sz="1100" kern="1200">
              <a:solidFill>
                <a:schemeClr val="tx1"/>
              </a:solidFill>
              <a:latin typeface="+mn-lt"/>
              <a:ea typeface="+mn-ea"/>
              <a:cs typeface="+mn-cs"/>
            </a:defRPr>
          </a:lvl7pPr>
          <a:lvl8pPr marL="3200400" indent="0" algn="l" defTabSz="914400" rtl="0" eaLnBrk="1" latinLnBrk="0" hangingPunct="1">
            <a:defRPr sz="1100" kern="1200">
              <a:solidFill>
                <a:schemeClr val="tx1"/>
              </a:solidFill>
              <a:latin typeface="+mn-lt"/>
              <a:ea typeface="+mn-ea"/>
              <a:cs typeface="+mn-cs"/>
            </a:defRPr>
          </a:lvl8pPr>
          <a:lvl9pPr marL="3657600" indent="0" algn="l" defTabSz="914400" rtl="0" eaLnBrk="1" latinLnBrk="0" hangingPunct="1">
            <a:defRPr sz="1100" kern="1200">
              <a:solidFill>
                <a:schemeClr val="tx1"/>
              </a:solidFill>
              <a:latin typeface="+mn-lt"/>
              <a:ea typeface="+mn-ea"/>
              <a:cs typeface="+mn-cs"/>
            </a:defRPr>
          </a:lvl9pPr>
        </a:lstStyle>
        <a:p xmlns:a="http://schemas.openxmlformats.org/drawingml/2006/main">
          <a:r>
            <a:rPr lang="de-DE" sz="900" baseline="0" dirty="0"/>
            <a:t>Befragung „Gute Arbeit für Solo-Selbstständige“ 2024, INPUT Consulting</a:t>
          </a:r>
          <a:r>
            <a:rPr lang="de-DE" sz="900" dirty="0"/>
            <a:t>, Haus der Selbstständigen</a:t>
          </a:r>
        </a:p>
      </cdr:txBody>
    </cdr:sp>
  </cdr:relSizeAnchor>
</c:userShapes>
</file>

<file path=ppt/drawings/drawing28.xml><?xml version="1.0" encoding="utf-8"?>
<c:userShapes xmlns:c="http://schemas.openxmlformats.org/drawingml/2006/chart">
  <cdr:relSizeAnchor xmlns:cdr="http://schemas.openxmlformats.org/drawingml/2006/chartDrawing">
    <cdr:from>
      <cdr:x>0</cdr:x>
      <cdr:y>0.91643</cdr:y>
    </cdr:from>
    <cdr:to>
      <cdr:x>0.56394</cdr:x>
      <cdr:y>1</cdr:y>
    </cdr:to>
    <cdr:sp macro="" textlink="">
      <cdr:nvSpPr>
        <cdr:cNvPr id="2" name="Textfeld 1">
          <a:extLst xmlns:a="http://schemas.openxmlformats.org/drawingml/2006/main">
            <a:ext uri="{FF2B5EF4-FFF2-40B4-BE49-F238E27FC236}">
              <a16:creationId xmlns:a16="http://schemas.microsoft.com/office/drawing/2014/main" id="{4F356415-C7EE-7F15-E381-810AE850E5A7}"/>
            </a:ext>
          </a:extLst>
        </cdr:cNvPr>
        <cdr:cNvSpPr txBox="1"/>
      </cdr:nvSpPr>
      <cdr:spPr>
        <a:xfrm xmlns:a="http://schemas.openxmlformats.org/drawingml/2006/main">
          <a:off x="0" y="3028949"/>
          <a:ext cx="3486129" cy="276225"/>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de-DE" sz="900" baseline="0" dirty="0"/>
            <a:t>Befragung „Gute Arbeit für Solo-Selbstständige“ 2024,</a:t>
          </a:r>
          <a:r>
            <a:rPr lang="de-DE" sz="900" dirty="0"/>
            <a:t> INPUT Consulting, Haus der Selbstständigen</a:t>
          </a:r>
        </a:p>
      </cdr:txBody>
    </cdr:sp>
  </cdr:relSizeAnchor>
</c:userShapes>
</file>

<file path=ppt/drawings/drawing29.xml><?xml version="1.0" encoding="utf-8"?>
<c:userShapes xmlns:c="http://schemas.openxmlformats.org/drawingml/2006/chart">
  <cdr:relSizeAnchor xmlns:cdr="http://schemas.openxmlformats.org/drawingml/2006/chartDrawing">
    <cdr:from>
      <cdr:x>0.05545</cdr:x>
      <cdr:y>0</cdr:y>
    </cdr:from>
    <cdr:to>
      <cdr:x>0.50407</cdr:x>
      <cdr:y>0.07185</cdr:y>
    </cdr:to>
    <cdr:sp macro="" textlink="">
      <cdr:nvSpPr>
        <cdr:cNvPr id="2" name="Textfeld 1">
          <a:extLst xmlns:a="http://schemas.openxmlformats.org/drawingml/2006/main">
            <a:ext uri="{FF2B5EF4-FFF2-40B4-BE49-F238E27FC236}">
              <a16:creationId xmlns:a16="http://schemas.microsoft.com/office/drawing/2014/main" id="{AE36686D-0116-C86D-7C60-E72589FBD75A}"/>
            </a:ext>
          </a:extLst>
        </cdr:cNvPr>
        <cdr:cNvSpPr txBox="1"/>
      </cdr:nvSpPr>
      <cdr:spPr>
        <a:xfrm xmlns:a="http://schemas.openxmlformats.org/drawingml/2006/main">
          <a:off x="690418" y="0"/>
          <a:ext cx="5585596" cy="32384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de-DE" sz="1200" b="1" dirty="0">
              <a:solidFill>
                <a:schemeClr val="bg1">
                  <a:lumMod val="65000"/>
                </a:schemeClr>
              </a:solidFill>
            </a:rPr>
            <a:t>Was motiviert Sie, selbstständig zu sein?</a:t>
          </a:r>
        </a:p>
      </cdr:txBody>
    </cdr:sp>
  </cdr:relSizeAnchor>
  <cdr:relSizeAnchor xmlns:cdr="http://schemas.openxmlformats.org/drawingml/2006/chartDrawing">
    <cdr:from>
      <cdr:x>0.02447</cdr:x>
      <cdr:y>0.89222</cdr:y>
    </cdr:from>
    <cdr:to>
      <cdr:x>0.18108</cdr:x>
      <cdr:y>1</cdr:y>
    </cdr:to>
    <cdr:sp macro="" textlink="">
      <cdr:nvSpPr>
        <cdr:cNvPr id="3" name="Textfeld 2">
          <a:extLst xmlns:a="http://schemas.openxmlformats.org/drawingml/2006/main">
            <a:ext uri="{FF2B5EF4-FFF2-40B4-BE49-F238E27FC236}">
              <a16:creationId xmlns:a16="http://schemas.microsoft.com/office/drawing/2014/main" id="{49E53AE7-9EE1-59C7-2410-CDE1F51651CD}"/>
            </a:ext>
          </a:extLst>
        </cdr:cNvPr>
        <cdr:cNvSpPr txBox="1"/>
      </cdr:nvSpPr>
      <cdr:spPr>
        <a:xfrm xmlns:a="http://schemas.openxmlformats.org/drawingml/2006/main">
          <a:off x="142876" y="3548063"/>
          <a:ext cx="914400" cy="42862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de-DE" sz="1100"/>
        </a:p>
      </cdr:txBody>
    </cdr:sp>
  </cdr:relSizeAnchor>
  <cdr:relSizeAnchor xmlns:cdr="http://schemas.openxmlformats.org/drawingml/2006/chartDrawing">
    <cdr:from>
      <cdr:x>0.05545</cdr:x>
      <cdr:y>0.89461</cdr:y>
    </cdr:from>
    <cdr:to>
      <cdr:x>0.65251</cdr:x>
      <cdr:y>1</cdr:y>
    </cdr:to>
    <cdr:sp macro="" textlink="">
      <cdr:nvSpPr>
        <cdr:cNvPr id="4" name="Textfeld 3">
          <a:extLst xmlns:a="http://schemas.openxmlformats.org/drawingml/2006/main">
            <a:ext uri="{FF2B5EF4-FFF2-40B4-BE49-F238E27FC236}">
              <a16:creationId xmlns:a16="http://schemas.microsoft.com/office/drawing/2014/main" id="{090B594F-3190-6CA6-C905-2AC3B2A9F244}"/>
            </a:ext>
          </a:extLst>
        </cdr:cNvPr>
        <cdr:cNvSpPr txBox="1"/>
      </cdr:nvSpPr>
      <cdr:spPr>
        <a:xfrm xmlns:a="http://schemas.openxmlformats.org/drawingml/2006/main">
          <a:off x="690418" y="4032261"/>
          <a:ext cx="7433766" cy="47502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de-DE" sz="900" dirty="0"/>
            <a:t>Dargestellt ist die</a:t>
          </a:r>
          <a:r>
            <a:rPr lang="de-DE" sz="900" baseline="0" dirty="0"/>
            <a:t> Antwortkategorie "ja", Mehrfachnennungen möglich</a:t>
          </a:r>
        </a:p>
        <a:p xmlns:a="http://schemas.openxmlformats.org/drawingml/2006/main">
          <a:r>
            <a:rPr lang="de-DE" sz="900" baseline="0" dirty="0"/>
            <a:t>Befragung "Gute Arbeit für Solo-Selbstständige“ 2024, INPUT Consulting</a:t>
          </a:r>
          <a:endParaRPr lang="de-DE" sz="900" dirty="0"/>
        </a:p>
      </cdr:txBody>
    </cdr:sp>
  </cdr:relSizeAnchor>
  <cdr:relSizeAnchor xmlns:cdr="http://schemas.openxmlformats.org/drawingml/2006/chartDrawing">
    <cdr:from>
      <cdr:x>0.44894</cdr:x>
      <cdr:y>0.93309</cdr:y>
    </cdr:from>
    <cdr:to>
      <cdr:x>0.82978</cdr:x>
      <cdr:y>1</cdr:y>
    </cdr:to>
    <cdr:sp macro="" textlink="">
      <cdr:nvSpPr>
        <cdr:cNvPr id="5" name="Textfeld 1">
          <a:extLst xmlns:a="http://schemas.openxmlformats.org/drawingml/2006/main">
            <a:ext uri="{FF2B5EF4-FFF2-40B4-BE49-F238E27FC236}">
              <a16:creationId xmlns:a16="http://schemas.microsoft.com/office/drawing/2014/main" id="{70D0D925-F2B5-EC8B-E803-6D939F822945}"/>
            </a:ext>
          </a:extLst>
        </cdr:cNvPr>
        <cdr:cNvSpPr txBox="1"/>
      </cdr:nvSpPr>
      <cdr:spPr>
        <a:xfrm xmlns:a="http://schemas.openxmlformats.org/drawingml/2006/main">
          <a:off x="5589524" y="4205705"/>
          <a:ext cx="4741798" cy="301579"/>
        </a:xfrm>
        <a:prstGeom xmlns:a="http://schemas.openxmlformats.org/drawingml/2006/main" prst="rect">
          <a:avLst/>
        </a:prstGeom>
      </cdr:spPr>
      <cdr:txBody>
        <a:bodyPr xmlns:a="http://schemas.openxmlformats.org/drawingml/2006/main" wrap="none" rtlCol="0"/>
        <a:lstStyle xmlns:a="http://schemas.openxmlformats.org/drawingml/2006/main">
          <a:defPPr>
            <a:defRPr lang="de-DE"/>
          </a:defPPr>
          <a:lvl1pPr marL="0" indent="0" algn="l" defTabSz="914400" rtl="0" eaLnBrk="1" latinLnBrk="0" hangingPunct="1">
            <a:defRPr sz="1100" kern="1200">
              <a:solidFill>
                <a:schemeClr val="tx1"/>
              </a:solidFill>
              <a:latin typeface="+mn-lt"/>
              <a:ea typeface="+mn-ea"/>
              <a:cs typeface="+mn-cs"/>
            </a:defRPr>
          </a:lvl1pPr>
          <a:lvl2pPr marL="457200" indent="0" algn="l" defTabSz="914400" rtl="0" eaLnBrk="1" latinLnBrk="0" hangingPunct="1">
            <a:defRPr sz="1100" kern="1200">
              <a:solidFill>
                <a:schemeClr val="tx1"/>
              </a:solidFill>
              <a:latin typeface="+mn-lt"/>
              <a:ea typeface="+mn-ea"/>
              <a:cs typeface="+mn-cs"/>
            </a:defRPr>
          </a:lvl2pPr>
          <a:lvl3pPr marL="914400" indent="0" algn="l" defTabSz="914400" rtl="0" eaLnBrk="1" latinLnBrk="0" hangingPunct="1">
            <a:defRPr sz="1100" kern="1200">
              <a:solidFill>
                <a:schemeClr val="tx1"/>
              </a:solidFill>
              <a:latin typeface="+mn-lt"/>
              <a:ea typeface="+mn-ea"/>
              <a:cs typeface="+mn-cs"/>
            </a:defRPr>
          </a:lvl3pPr>
          <a:lvl4pPr marL="1371600" indent="0" algn="l" defTabSz="914400" rtl="0" eaLnBrk="1" latinLnBrk="0" hangingPunct="1">
            <a:defRPr sz="1100" kern="1200">
              <a:solidFill>
                <a:schemeClr val="tx1"/>
              </a:solidFill>
              <a:latin typeface="+mn-lt"/>
              <a:ea typeface="+mn-ea"/>
              <a:cs typeface="+mn-cs"/>
            </a:defRPr>
          </a:lvl4pPr>
          <a:lvl5pPr marL="1828800" indent="0" algn="l" defTabSz="914400" rtl="0" eaLnBrk="1" latinLnBrk="0" hangingPunct="1">
            <a:defRPr sz="1100" kern="1200">
              <a:solidFill>
                <a:schemeClr val="tx1"/>
              </a:solidFill>
              <a:latin typeface="+mn-lt"/>
              <a:ea typeface="+mn-ea"/>
              <a:cs typeface="+mn-cs"/>
            </a:defRPr>
          </a:lvl5pPr>
          <a:lvl6pPr marL="2286000" indent="0" algn="l" defTabSz="914400" rtl="0" eaLnBrk="1" latinLnBrk="0" hangingPunct="1">
            <a:defRPr sz="1100" kern="1200">
              <a:solidFill>
                <a:schemeClr val="tx1"/>
              </a:solidFill>
              <a:latin typeface="+mn-lt"/>
              <a:ea typeface="+mn-ea"/>
              <a:cs typeface="+mn-cs"/>
            </a:defRPr>
          </a:lvl6pPr>
          <a:lvl7pPr marL="2743200" indent="0" algn="l" defTabSz="914400" rtl="0" eaLnBrk="1" latinLnBrk="0" hangingPunct="1">
            <a:defRPr sz="1100" kern="1200">
              <a:solidFill>
                <a:schemeClr val="tx1"/>
              </a:solidFill>
              <a:latin typeface="+mn-lt"/>
              <a:ea typeface="+mn-ea"/>
              <a:cs typeface="+mn-cs"/>
            </a:defRPr>
          </a:lvl7pPr>
          <a:lvl8pPr marL="3200400" indent="0" algn="l" defTabSz="914400" rtl="0" eaLnBrk="1" latinLnBrk="0" hangingPunct="1">
            <a:defRPr sz="1100" kern="1200">
              <a:solidFill>
                <a:schemeClr val="tx1"/>
              </a:solidFill>
              <a:latin typeface="+mn-lt"/>
              <a:ea typeface="+mn-ea"/>
              <a:cs typeface="+mn-cs"/>
            </a:defRPr>
          </a:lvl8pPr>
          <a:lvl9pPr marL="3657600" indent="0" algn="l" defTabSz="914400" rtl="0" eaLnBrk="1" latinLnBrk="0" hangingPunct="1">
            <a:defRPr sz="1100" kern="1200">
              <a:solidFill>
                <a:schemeClr val="tx1"/>
              </a:solidFill>
              <a:latin typeface="+mn-lt"/>
              <a:ea typeface="+mn-ea"/>
              <a:cs typeface="+mn-cs"/>
            </a:defRPr>
          </a:lvl9pPr>
        </a:lstStyle>
        <a:p xmlns:a="http://schemas.openxmlformats.org/drawingml/2006/main">
          <a:r>
            <a:rPr lang="de-DE" sz="900" baseline="0" dirty="0"/>
            <a:t>Befragung „Gute Arbeit für Solo-Selbstständige“ 2024, INPUT Consulting</a:t>
          </a:r>
          <a:r>
            <a:rPr lang="de-DE" sz="900" dirty="0"/>
            <a:t>, Haus der Selbstständigen</a:t>
          </a:r>
        </a:p>
      </cdr:txBody>
    </cdr:sp>
  </cdr:relSizeAnchor>
</c:userShapes>
</file>

<file path=ppt/drawings/drawing30.xml><?xml version="1.0" encoding="utf-8"?>
<c:userShapes xmlns:c="http://schemas.openxmlformats.org/drawingml/2006/chart">
  <cdr:relSizeAnchor xmlns:cdr="http://schemas.openxmlformats.org/drawingml/2006/chartDrawing">
    <cdr:from>
      <cdr:x>0.09642</cdr:x>
      <cdr:y>0.02612</cdr:y>
    </cdr:from>
    <cdr:to>
      <cdr:x>0.90193</cdr:x>
      <cdr:y>0.09662</cdr:y>
    </cdr:to>
    <cdr:sp macro="" textlink="">
      <cdr:nvSpPr>
        <cdr:cNvPr id="2" name="Textfeld 1">
          <a:extLst xmlns:a="http://schemas.openxmlformats.org/drawingml/2006/main">
            <a:ext uri="{FF2B5EF4-FFF2-40B4-BE49-F238E27FC236}">
              <a16:creationId xmlns:a16="http://schemas.microsoft.com/office/drawing/2014/main" id="{DB14E3CF-5BCC-A9AE-1BEB-FD29774948E8}"/>
            </a:ext>
          </a:extLst>
        </cdr:cNvPr>
        <cdr:cNvSpPr txBox="1"/>
      </cdr:nvSpPr>
      <cdr:spPr>
        <a:xfrm xmlns:a="http://schemas.openxmlformats.org/drawingml/2006/main">
          <a:off x="542379" y="117061"/>
          <a:ext cx="4530951" cy="315911"/>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de-DE" sz="1400" kern="1200" dirty="0"/>
            <a:t>Wie zufrieden sind Sie insgesamt mit Ihrer Selbstständigkeit?</a:t>
          </a:r>
        </a:p>
      </cdr:txBody>
    </cdr:sp>
  </cdr:relSizeAnchor>
  <cdr:relSizeAnchor xmlns:cdr="http://schemas.openxmlformats.org/drawingml/2006/chartDrawing">
    <cdr:from>
      <cdr:x>0.1156</cdr:x>
      <cdr:y>0.9327</cdr:y>
    </cdr:from>
    <cdr:to>
      <cdr:x>0.95859</cdr:x>
      <cdr:y>1</cdr:y>
    </cdr:to>
    <cdr:sp macro="" textlink="">
      <cdr:nvSpPr>
        <cdr:cNvPr id="4" name="Textfeld 1">
          <a:extLst xmlns:a="http://schemas.openxmlformats.org/drawingml/2006/main">
            <a:ext uri="{FF2B5EF4-FFF2-40B4-BE49-F238E27FC236}">
              <a16:creationId xmlns:a16="http://schemas.microsoft.com/office/drawing/2014/main" id="{70D0D925-F2B5-EC8B-E803-6D939F822945}"/>
            </a:ext>
          </a:extLst>
        </cdr:cNvPr>
        <cdr:cNvSpPr txBox="1"/>
      </cdr:nvSpPr>
      <cdr:spPr>
        <a:xfrm xmlns:a="http://schemas.openxmlformats.org/drawingml/2006/main">
          <a:off x="650235" y="4179430"/>
          <a:ext cx="4741798" cy="301579"/>
        </a:xfrm>
        <a:prstGeom xmlns:a="http://schemas.openxmlformats.org/drawingml/2006/main" prst="rect">
          <a:avLst/>
        </a:prstGeom>
      </cdr:spPr>
      <cdr:txBody>
        <a:bodyPr xmlns:a="http://schemas.openxmlformats.org/drawingml/2006/main" wrap="none" rtlCol="0"/>
        <a:lstStyle xmlns:a="http://schemas.openxmlformats.org/drawingml/2006/main">
          <a:defPPr>
            <a:defRPr lang="de-DE"/>
          </a:defPPr>
          <a:lvl1pPr marL="0" indent="0" algn="l" defTabSz="914400" rtl="0" eaLnBrk="1" latinLnBrk="0" hangingPunct="1">
            <a:defRPr sz="1100" kern="1200">
              <a:solidFill>
                <a:schemeClr val="tx1"/>
              </a:solidFill>
              <a:latin typeface="+mn-lt"/>
              <a:ea typeface="+mn-ea"/>
              <a:cs typeface="+mn-cs"/>
            </a:defRPr>
          </a:lvl1pPr>
          <a:lvl2pPr marL="457200" indent="0" algn="l" defTabSz="914400" rtl="0" eaLnBrk="1" latinLnBrk="0" hangingPunct="1">
            <a:defRPr sz="1100" kern="1200">
              <a:solidFill>
                <a:schemeClr val="tx1"/>
              </a:solidFill>
              <a:latin typeface="+mn-lt"/>
              <a:ea typeface="+mn-ea"/>
              <a:cs typeface="+mn-cs"/>
            </a:defRPr>
          </a:lvl2pPr>
          <a:lvl3pPr marL="914400" indent="0" algn="l" defTabSz="914400" rtl="0" eaLnBrk="1" latinLnBrk="0" hangingPunct="1">
            <a:defRPr sz="1100" kern="1200">
              <a:solidFill>
                <a:schemeClr val="tx1"/>
              </a:solidFill>
              <a:latin typeface="+mn-lt"/>
              <a:ea typeface="+mn-ea"/>
              <a:cs typeface="+mn-cs"/>
            </a:defRPr>
          </a:lvl3pPr>
          <a:lvl4pPr marL="1371600" indent="0" algn="l" defTabSz="914400" rtl="0" eaLnBrk="1" latinLnBrk="0" hangingPunct="1">
            <a:defRPr sz="1100" kern="1200">
              <a:solidFill>
                <a:schemeClr val="tx1"/>
              </a:solidFill>
              <a:latin typeface="+mn-lt"/>
              <a:ea typeface="+mn-ea"/>
              <a:cs typeface="+mn-cs"/>
            </a:defRPr>
          </a:lvl4pPr>
          <a:lvl5pPr marL="1828800" indent="0" algn="l" defTabSz="914400" rtl="0" eaLnBrk="1" latinLnBrk="0" hangingPunct="1">
            <a:defRPr sz="1100" kern="1200">
              <a:solidFill>
                <a:schemeClr val="tx1"/>
              </a:solidFill>
              <a:latin typeface="+mn-lt"/>
              <a:ea typeface="+mn-ea"/>
              <a:cs typeface="+mn-cs"/>
            </a:defRPr>
          </a:lvl5pPr>
          <a:lvl6pPr marL="2286000" indent="0" algn="l" defTabSz="914400" rtl="0" eaLnBrk="1" latinLnBrk="0" hangingPunct="1">
            <a:defRPr sz="1100" kern="1200">
              <a:solidFill>
                <a:schemeClr val="tx1"/>
              </a:solidFill>
              <a:latin typeface="+mn-lt"/>
              <a:ea typeface="+mn-ea"/>
              <a:cs typeface="+mn-cs"/>
            </a:defRPr>
          </a:lvl6pPr>
          <a:lvl7pPr marL="2743200" indent="0" algn="l" defTabSz="914400" rtl="0" eaLnBrk="1" latinLnBrk="0" hangingPunct="1">
            <a:defRPr sz="1100" kern="1200">
              <a:solidFill>
                <a:schemeClr val="tx1"/>
              </a:solidFill>
              <a:latin typeface="+mn-lt"/>
              <a:ea typeface="+mn-ea"/>
              <a:cs typeface="+mn-cs"/>
            </a:defRPr>
          </a:lvl7pPr>
          <a:lvl8pPr marL="3200400" indent="0" algn="l" defTabSz="914400" rtl="0" eaLnBrk="1" latinLnBrk="0" hangingPunct="1">
            <a:defRPr sz="1100" kern="1200">
              <a:solidFill>
                <a:schemeClr val="tx1"/>
              </a:solidFill>
              <a:latin typeface="+mn-lt"/>
              <a:ea typeface="+mn-ea"/>
              <a:cs typeface="+mn-cs"/>
            </a:defRPr>
          </a:lvl8pPr>
          <a:lvl9pPr marL="3657600" indent="0" algn="l" defTabSz="914400" rtl="0" eaLnBrk="1" latinLnBrk="0" hangingPunct="1">
            <a:defRPr sz="1100" kern="1200">
              <a:solidFill>
                <a:schemeClr val="tx1"/>
              </a:solidFill>
              <a:latin typeface="+mn-lt"/>
              <a:ea typeface="+mn-ea"/>
              <a:cs typeface="+mn-cs"/>
            </a:defRPr>
          </a:lvl9pPr>
        </a:lstStyle>
        <a:p xmlns:a="http://schemas.openxmlformats.org/drawingml/2006/main">
          <a:r>
            <a:rPr lang="de-DE" sz="900" baseline="0" dirty="0"/>
            <a:t>Befragung „Gute Arbeit für Solo-Selbstständige“ 2024, INPUT Consulting</a:t>
          </a:r>
          <a:r>
            <a:rPr lang="de-DE" sz="900" dirty="0"/>
            <a:t>, Haus der Selbstständigen</a:t>
          </a:r>
        </a:p>
      </cdr:txBody>
    </cdr:sp>
  </cdr:relSizeAnchor>
</c:userShapes>
</file>

<file path=ppt/drawings/drawing31.xml><?xml version="1.0" encoding="utf-8"?>
<c:userShapes xmlns:c="http://schemas.openxmlformats.org/drawingml/2006/chart">
  <cdr:relSizeAnchor xmlns:cdr="http://schemas.openxmlformats.org/drawingml/2006/chartDrawing">
    <cdr:from>
      <cdr:x>0.01786</cdr:x>
      <cdr:y>0.82839</cdr:y>
    </cdr:from>
    <cdr:to>
      <cdr:x>0.93806</cdr:x>
      <cdr:y>1</cdr:y>
    </cdr:to>
    <cdr:sp macro="" textlink="">
      <cdr:nvSpPr>
        <cdr:cNvPr id="3" name="Textfeld 1">
          <a:extLst xmlns:a="http://schemas.openxmlformats.org/drawingml/2006/main">
            <a:ext uri="{FF2B5EF4-FFF2-40B4-BE49-F238E27FC236}">
              <a16:creationId xmlns:a16="http://schemas.microsoft.com/office/drawing/2014/main" id="{70D0D925-F2B5-EC8B-E803-6D939F822945}"/>
            </a:ext>
          </a:extLst>
        </cdr:cNvPr>
        <cdr:cNvSpPr txBox="1"/>
      </cdr:nvSpPr>
      <cdr:spPr>
        <a:xfrm xmlns:a="http://schemas.openxmlformats.org/drawingml/2006/main">
          <a:off x="92049" y="1455783"/>
          <a:ext cx="4741798" cy="301579"/>
        </a:xfrm>
        <a:prstGeom xmlns:a="http://schemas.openxmlformats.org/drawingml/2006/main" prst="rect">
          <a:avLst/>
        </a:prstGeom>
      </cdr:spPr>
      <cdr:txBody>
        <a:bodyPr xmlns:a="http://schemas.openxmlformats.org/drawingml/2006/main" wrap="none" rtlCol="0"/>
        <a:lstStyle xmlns:a="http://schemas.openxmlformats.org/drawingml/2006/main">
          <a:defPPr>
            <a:defRPr lang="de-DE"/>
          </a:defPPr>
          <a:lvl1pPr marL="0" indent="0" algn="l" defTabSz="914400" rtl="0" eaLnBrk="1" latinLnBrk="0" hangingPunct="1">
            <a:defRPr sz="1100" kern="1200">
              <a:solidFill>
                <a:schemeClr val="tx1"/>
              </a:solidFill>
              <a:latin typeface="+mn-lt"/>
              <a:ea typeface="+mn-ea"/>
              <a:cs typeface="+mn-cs"/>
            </a:defRPr>
          </a:lvl1pPr>
          <a:lvl2pPr marL="457200" indent="0" algn="l" defTabSz="914400" rtl="0" eaLnBrk="1" latinLnBrk="0" hangingPunct="1">
            <a:defRPr sz="1100" kern="1200">
              <a:solidFill>
                <a:schemeClr val="tx1"/>
              </a:solidFill>
              <a:latin typeface="+mn-lt"/>
              <a:ea typeface="+mn-ea"/>
              <a:cs typeface="+mn-cs"/>
            </a:defRPr>
          </a:lvl2pPr>
          <a:lvl3pPr marL="914400" indent="0" algn="l" defTabSz="914400" rtl="0" eaLnBrk="1" latinLnBrk="0" hangingPunct="1">
            <a:defRPr sz="1100" kern="1200">
              <a:solidFill>
                <a:schemeClr val="tx1"/>
              </a:solidFill>
              <a:latin typeface="+mn-lt"/>
              <a:ea typeface="+mn-ea"/>
              <a:cs typeface="+mn-cs"/>
            </a:defRPr>
          </a:lvl3pPr>
          <a:lvl4pPr marL="1371600" indent="0" algn="l" defTabSz="914400" rtl="0" eaLnBrk="1" latinLnBrk="0" hangingPunct="1">
            <a:defRPr sz="1100" kern="1200">
              <a:solidFill>
                <a:schemeClr val="tx1"/>
              </a:solidFill>
              <a:latin typeface="+mn-lt"/>
              <a:ea typeface="+mn-ea"/>
              <a:cs typeface="+mn-cs"/>
            </a:defRPr>
          </a:lvl4pPr>
          <a:lvl5pPr marL="1828800" indent="0" algn="l" defTabSz="914400" rtl="0" eaLnBrk="1" latinLnBrk="0" hangingPunct="1">
            <a:defRPr sz="1100" kern="1200">
              <a:solidFill>
                <a:schemeClr val="tx1"/>
              </a:solidFill>
              <a:latin typeface="+mn-lt"/>
              <a:ea typeface="+mn-ea"/>
              <a:cs typeface="+mn-cs"/>
            </a:defRPr>
          </a:lvl5pPr>
          <a:lvl6pPr marL="2286000" indent="0" algn="l" defTabSz="914400" rtl="0" eaLnBrk="1" latinLnBrk="0" hangingPunct="1">
            <a:defRPr sz="1100" kern="1200">
              <a:solidFill>
                <a:schemeClr val="tx1"/>
              </a:solidFill>
              <a:latin typeface="+mn-lt"/>
              <a:ea typeface="+mn-ea"/>
              <a:cs typeface="+mn-cs"/>
            </a:defRPr>
          </a:lvl6pPr>
          <a:lvl7pPr marL="2743200" indent="0" algn="l" defTabSz="914400" rtl="0" eaLnBrk="1" latinLnBrk="0" hangingPunct="1">
            <a:defRPr sz="1100" kern="1200">
              <a:solidFill>
                <a:schemeClr val="tx1"/>
              </a:solidFill>
              <a:latin typeface="+mn-lt"/>
              <a:ea typeface="+mn-ea"/>
              <a:cs typeface="+mn-cs"/>
            </a:defRPr>
          </a:lvl7pPr>
          <a:lvl8pPr marL="3200400" indent="0" algn="l" defTabSz="914400" rtl="0" eaLnBrk="1" latinLnBrk="0" hangingPunct="1">
            <a:defRPr sz="1100" kern="1200">
              <a:solidFill>
                <a:schemeClr val="tx1"/>
              </a:solidFill>
              <a:latin typeface="+mn-lt"/>
              <a:ea typeface="+mn-ea"/>
              <a:cs typeface="+mn-cs"/>
            </a:defRPr>
          </a:lvl8pPr>
          <a:lvl9pPr marL="3657600" indent="0" algn="l" defTabSz="914400" rtl="0" eaLnBrk="1" latinLnBrk="0" hangingPunct="1">
            <a:defRPr sz="1100" kern="1200">
              <a:solidFill>
                <a:schemeClr val="tx1"/>
              </a:solidFill>
              <a:latin typeface="+mn-lt"/>
              <a:ea typeface="+mn-ea"/>
              <a:cs typeface="+mn-cs"/>
            </a:defRPr>
          </a:lvl9pPr>
        </a:lstStyle>
        <a:p xmlns:a="http://schemas.openxmlformats.org/drawingml/2006/main">
          <a:r>
            <a:rPr lang="de-DE" sz="900" baseline="0" dirty="0"/>
            <a:t>Befragung „Gute Arbeit für Solo-Selbstständige“ 2024, INPUT Consulting</a:t>
          </a:r>
          <a:r>
            <a:rPr lang="de-DE" sz="900" dirty="0"/>
            <a:t>, Haus der Selbstständigen</a:t>
          </a:r>
        </a:p>
      </cdr:txBody>
    </cdr:sp>
  </cdr:relSizeAnchor>
</c:userShapes>
</file>

<file path=ppt/drawings/drawing32.xml><?xml version="1.0" encoding="utf-8"?>
<c:userShapes xmlns:c="http://schemas.openxmlformats.org/drawingml/2006/chart">
  <cdr:relSizeAnchor xmlns:cdr="http://schemas.openxmlformats.org/drawingml/2006/chartDrawing">
    <cdr:from>
      <cdr:x>0.02219</cdr:x>
      <cdr:y>0.0279</cdr:y>
    </cdr:from>
    <cdr:to>
      <cdr:x>0.95972</cdr:x>
      <cdr:y>0.16643</cdr:y>
    </cdr:to>
    <cdr:sp macro="" textlink="">
      <cdr:nvSpPr>
        <cdr:cNvPr id="2" name="Textfeld 1">
          <a:extLst xmlns:a="http://schemas.openxmlformats.org/drawingml/2006/main">
            <a:ext uri="{FF2B5EF4-FFF2-40B4-BE49-F238E27FC236}">
              <a16:creationId xmlns:a16="http://schemas.microsoft.com/office/drawing/2014/main" id="{DB14E3CF-5BCC-A9AE-1BEB-FD29774948E8}"/>
            </a:ext>
          </a:extLst>
        </cdr:cNvPr>
        <cdr:cNvSpPr txBox="1"/>
      </cdr:nvSpPr>
      <cdr:spPr>
        <a:xfrm xmlns:a="http://schemas.openxmlformats.org/drawingml/2006/main">
          <a:off x="120689" y="93394"/>
          <a:ext cx="5099011" cy="46381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de-DE" sz="1100" kern="1200" dirty="0"/>
            <a:t>Meinen Sie, dass Sie unter den derzeitigen Anforderungen Ihre jetzigen Tätigkeit bis zum</a:t>
          </a:r>
        </a:p>
        <a:p xmlns:a="http://schemas.openxmlformats.org/drawingml/2006/main">
          <a:r>
            <a:rPr lang="de-DE" sz="1100" kern="1200" dirty="0"/>
            <a:t>gesetzlichen </a:t>
          </a:r>
          <a:r>
            <a:rPr lang="de-DE" kern="1200" dirty="0"/>
            <a:t>R</a:t>
          </a:r>
          <a:r>
            <a:rPr lang="de-DE" sz="1100" kern="1200" dirty="0"/>
            <a:t>entenalter ohne Einschränkung ausüben können?</a:t>
          </a:r>
        </a:p>
      </cdr:txBody>
    </cdr:sp>
  </cdr:relSizeAnchor>
  <cdr:relSizeAnchor xmlns:cdr="http://schemas.openxmlformats.org/drawingml/2006/chartDrawing">
    <cdr:from>
      <cdr:x>0.06407</cdr:x>
      <cdr:y>0.90992</cdr:y>
    </cdr:from>
    <cdr:to>
      <cdr:x>0.93593</cdr:x>
      <cdr:y>1</cdr:y>
    </cdr:to>
    <cdr:sp macro="" textlink="">
      <cdr:nvSpPr>
        <cdr:cNvPr id="4" name="Textfeld 1">
          <a:extLst xmlns:a="http://schemas.openxmlformats.org/drawingml/2006/main">
            <a:ext uri="{FF2B5EF4-FFF2-40B4-BE49-F238E27FC236}">
              <a16:creationId xmlns:a16="http://schemas.microsoft.com/office/drawing/2014/main" id="{70D0D925-F2B5-EC8B-E803-6D939F822945}"/>
            </a:ext>
          </a:extLst>
        </cdr:cNvPr>
        <cdr:cNvSpPr txBox="1"/>
      </cdr:nvSpPr>
      <cdr:spPr>
        <a:xfrm xmlns:a="http://schemas.openxmlformats.org/drawingml/2006/main">
          <a:off x="348488" y="3046459"/>
          <a:ext cx="4741798" cy="301579"/>
        </a:xfrm>
        <a:prstGeom xmlns:a="http://schemas.openxmlformats.org/drawingml/2006/main" prst="rect">
          <a:avLst/>
        </a:prstGeom>
      </cdr:spPr>
      <cdr:txBody>
        <a:bodyPr xmlns:a="http://schemas.openxmlformats.org/drawingml/2006/main" wrap="none" rtlCol="0"/>
        <a:lstStyle xmlns:a="http://schemas.openxmlformats.org/drawingml/2006/main">
          <a:defPPr>
            <a:defRPr lang="de-DE"/>
          </a:defPPr>
          <a:lvl1pPr marL="0" indent="0" algn="l" defTabSz="914400" rtl="0" eaLnBrk="1" latinLnBrk="0" hangingPunct="1">
            <a:defRPr sz="1100" kern="1200">
              <a:solidFill>
                <a:schemeClr val="tx1"/>
              </a:solidFill>
              <a:latin typeface="+mn-lt"/>
              <a:ea typeface="+mn-ea"/>
              <a:cs typeface="+mn-cs"/>
            </a:defRPr>
          </a:lvl1pPr>
          <a:lvl2pPr marL="457200" indent="0" algn="l" defTabSz="914400" rtl="0" eaLnBrk="1" latinLnBrk="0" hangingPunct="1">
            <a:defRPr sz="1100" kern="1200">
              <a:solidFill>
                <a:schemeClr val="tx1"/>
              </a:solidFill>
              <a:latin typeface="+mn-lt"/>
              <a:ea typeface="+mn-ea"/>
              <a:cs typeface="+mn-cs"/>
            </a:defRPr>
          </a:lvl2pPr>
          <a:lvl3pPr marL="914400" indent="0" algn="l" defTabSz="914400" rtl="0" eaLnBrk="1" latinLnBrk="0" hangingPunct="1">
            <a:defRPr sz="1100" kern="1200">
              <a:solidFill>
                <a:schemeClr val="tx1"/>
              </a:solidFill>
              <a:latin typeface="+mn-lt"/>
              <a:ea typeface="+mn-ea"/>
              <a:cs typeface="+mn-cs"/>
            </a:defRPr>
          </a:lvl3pPr>
          <a:lvl4pPr marL="1371600" indent="0" algn="l" defTabSz="914400" rtl="0" eaLnBrk="1" latinLnBrk="0" hangingPunct="1">
            <a:defRPr sz="1100" kern="1200">
              <a:solidFill>
                <a:schemeClr val="tx1"/>
              </a:solidFill>
              <a:latin typeface="+mn-lt"/>
              <a:ea typeface="+mn-ea"/>
              <a:cs typeface="+mn-cs"/>
            </a:defRPr>
          </a:lvl4pPr>
          <a:lvl5pPr marL="1828800" indent="0" algn="l" defTabSz="914400" rtl="0" eaLnBrk="1" latinLnBrk="0" hangingPunct="1">
            <a:defRPr sz="1100" kern="1200">
              <a:solidFill>
                <a:schemeClr val="tx1"/>
              </a:solidFill>
              <a:latin typeface="+mn-lt"/>
              <a:ea typeface="+mn-ea"/>
              <a:cs typeface="+mn-cs"/>
            </a:defRPr>
          </a:lvl5pPr>
          <a:lvl6pPr marL="2286000" indent="0" algn="l" defTabSz="914400" rtl="0" eaLnBrk="1" latinLnBrk="0" hangingPunct="1">
            <a:defRPr sz="1100" kern="1200">
              <a:solidFill>
                <a:schemeClr val="tx1"/>
              </a:solidFill>
              <a:latin typeface="+mn-lt"/>
              <a:ea typeface="+mn-ea"/>
              <a:cs typeface="+mn-cs"/>
            </a:defRPr>
          </a:lvl6pPr>
          <a:lvl7pPr marL="2743200" indent="0" algn="l" defTabSz="914400" rtl="0" eaLnBrk="1" latinLnBrk="0" hangingPunct="1">
            <a:defRPr sz="1100" kern="1200">
              <a:solidFill>
                <a:schemeClr val="tx1"/>
              </a:solidFill>
              <a:latin typeface="+mn-lt"/>
              <a:ea typeface="+mn-ea"/>
              <a:cs typeface="+mn-cs"/>
            </a:defRPr>
          </a:lvl7pPr>
          <a:lvl8pPr marL="3200400" indent="0" algn="l" defTabSz="914400" rtl="0" eaLnBrk="1" latinLnBrk="0" hangingPunct="1">
            <a:defRPr sz="1100" kern="1200">
              <a:solidFill>
                <a:schemeClr val="tx1"/>
              </a:solidFill>
              <a:latin typeface="+mn-lt"/>
              <a:ea typeface="+mn-ea"/>
              <a:cs typeface="+mn-cs"/>
            </a:defRPr>
          </a:lvl8pPr>
          <a:lvl9pPr marL="3657600" indent="0" algn="l" defTabSz="914400" rtl="0" eaLnBrk="1" latinLnBrk="0" hangingPunct="1">
            <a:defRPr sz="1100" kern="1200">
              <a:solidFill>
                <a:schemeClr val="tx1"/>
              </a:solidFill>
              <a:latin typeface="+mn-lt"/>
              <a:ea typeface="+mn-ea"/>
              <a:cs typeface="+mn-cs"/>
            </a:defRPr>
          </a:lvl9pPr>
        </a:lstStyle>
        <a:p xmlns:a="http://schemas.openxmlformats.org/drawingml/2006/main">
          <a:r>
            <a:rPr lang="de-DE" sz="900" baseline="0" dirty="0"/>
            <a:t>Befragung „Gute Arbeit für Solo-Selbstständige“ 2024, INPUT Consulting</a:t>
          </a:r>
          <a:r>
            <a:rPr lang="de-DE" sz="900" dirty="0"/>
            <a:t>, Haus der Selbstständigen</a:t>
          </a:r>
        </a:p>
      </cdr:txBody>
    </cdr:sp>
  </cdr:relSizeAnchor>
</c:userShapes>
</file>

<file path=ppt/drawings/drawing33.xml><?xml version="1.0" encoding="utf-8"?>
<c:userShapes xmlns:c="http://schemas.openxmlformats.org/drawingml/2006/chart">
  <cdr:relSizeAnchor xmlns:cdr="http://schemas.openxmlformats.org/drawingml/2006/chartDrawing">
    <cdr:from>
      <cdr:x>0.06135</cdr:x>
      <cdr:y>0.80634</cdr:y>
    </cdr:from>
    <cdr:to>
      <cdr:x>0.98155</cdr:x>
      <cdr:y>1</cdr:y>
    </cdr:to>
    <cdr:sp macro="" textlink="">
      <cdr:nvSpPr>
        <cdr:cNvPr id="3" name="Textfeld 1">
          <a:extLst xmlns:a="http://schemas.openxmlformats.org/drawingml/2006/main">
            <a:ext uri="{FF2B5EF4-FFF2-40B4-BE49-F238E27FC236}">
              <a16:creationId xmlns:a16="http://schemas.microsoft.com/office/drawing/2014/main" id="{70D0D925-F2B5-EC8B-E803-6D939F822945}"/>
            </a:ext>
          </a:extLst>
        </cdr:cNvPr>
        <cdr:cNvSpPr txBox="1"/>
      </cdr:nvSpPr>
      <cdr:spPr>
        <a:xfrm xmlns:a="http://schemas.openxmlformats.org/drawingml/2006/main">
          <a:off x="316144" y="1255679"/>
          <a:ext cx="4741814" cy="301579"/>
        </a:xfrm>
        <a:prstGeom xmlns:a="http://schemas.openxmlformats.org/drawingml/2006/main" prst="rect">
          <a:avLst/>
        </a:prstGeom>
      </cdr:spPr>
      <cdr:txBody>
        <a:bodyPr xmlns:a="http://schemas.openxmlformats.org/drawingml/2006/main" wrap="none" rtlCol="0" anchor="b"/>
        <a:lstStyle xmlns:a="http://schemas.openxmlformats.org/drawingml/2006/main">
          <a:defPPr>
            <a:defRPr lang="de-DE"/>
          </a:defPPr>
          <a:lvl1pPr marL="0" indent="0" algn="l" defTabSz="914400" rtl="0" eaLnBrk="1" latinLnBrk="0" hangingPunct="1">
            <a:defRPr sz="1100" kern="1200">
              <a:solidFill>
                <a:schemeClr val="tx1"/>
              </a:solidFill>
              <a:latin typeface="+mn-lt"/>
              <a:ea typeface="+mn-ea"/>
              <a:cs typeface="+mn-cs"/>
            </a:defRPr>
          </a:lvl1pPr>
          <a:lvl2pPr marL="457200" indent="0" algn="l" defTabSz="914400" rtl="0" eaLnBrk="1" latinLnBrk="0" hangingPunct="1">
            <a:defRPr sz="1100" kern="1200">
              <a:solidFill>
                <a:schemeClr val="tx1"/>
              </a:solidFill>
              <a:latin typeface="+mn-lt"/>
              <a:ea typeface="+mn-ea"/>
              <a:cs typeface="+mn-cs"/>
            </a:defRPr>
          </a:lvl2pPr>
          <a:lvl3pPr marL="914400" indent="0" algn="l" defTabSz="914400" rtl="0" eaLnBrk="1" latinLnBrk="0" hangingPunct="1">
            <a:defRPr sz="1100" kern="1200">
              <a:solidFill>
                <a:schemeClr val="tx1"/>
              </a:solidFill>
              <a:latin typeface="+mn-lt"/>
              <a:ea typeface="+mn-ea"/>
              <a:cs typeface="+mn-cs"/>
            </a:defRPr>
          </a:lvl3pPr>
          <a:lvl4pPr marL="1371600" indent="0" algn="l" defTabSz="914400" rtl="0" eaLnBrk="1" latinLnBrk="0" hangingPunct="1">
            <a:defRPr sz="1100" kern="1200">
              <a:solidFill>
                <a:schemeClr val="tx1"/>
              </a:solidFill>
              <a:latin typeface="+mn-lt"/>
              <a:ea typeface="+mn-ea"/>
              <a:cs typeface="+mn-cs"/>
            </a:defRPr>
          </a:lvl4pPr>
          <a:lvl5pPr marL="1828800" indent="0" algn="l" defTabSz="914400" rtl="0" eaLnBrk="1" latinLnBrk="0" hangingPunct="1">
            <a:defRPr sz="1100" kern="1200">
              <a:solidFill>
                <a:schemeClr val="tx1"/>
              </a:solidFill>
              <a:latin typeface="+mn-lt"/>
              <a:ea typeface="+mn-ea"/>
              <a:cs typeface="+mn-cs"/>
            </a:defRPr>
          </a:lvl5pPr>
          <a:lvl6pPr marL="2286000" indent="0" algn="l" defTabSz="914400" rtl="0" eaLnBrk="1" latinLnBrk="0" hangingPunct="1">
            <a:defRPr sz="1100" kern="1200">
              <a:solidFill>
                <a:schemeClr val="tx1"/>
              </a:solidFill>
              <a:latin typeface="+mn-lt"/>
              <a:ea typeface="+mn-ea"/>
              <a:cs typeface="+mn-cs"/>
            </a:defRPr>
          </a:lvl6pPr>
          <a:lvl7pPr marL="2743200" indent="0" algn="l" defTabSz="914400" rtl="0" eaLnBrk="1" latinLnBrk="0" hangingPunct="1">
            <a:defRPr sz="1100" kern="1200">
              <a:solidFill>
                <a:schemeClr val="tx1"/>
              </a:solidFill>
              <a:latin typeface="+mn-lt"/>
              <a:ea typeface="+mn-ea"/>
              <a:cs typeface="+mn-cs"/>
            </a:defRPr>
          </a:lvl7pPr>
          <a:lvl8pPr marL="3200400" indent="0" algn="l" defTabSz="914400" rtl="0" eaLnBrk="1" latinLnBrk="0" hangingPunct="1">
            <a:defRPr sz="1100" kern="1200">
              <a:solidFill>
                <a:schemeClr val="tx1"/>
              </a:solidFill>
              <a:latin typeface="+mn-lt"/>
              <a:ea typeface="+mn-ea"/>
              <a:cs typeface="+mn-cs"/>
            </a:defRPr>
          </a:lvl8pPr>
          <a:lvl9pPr marL="3657600" indent="0" algn="l" defTabSz="914400" rtl="0" eaLnBrk="1" latinLnBrk="0" hangingPunct="1">
            <a:defRPr sz="1100" kern="1200">
              <a:solidFill>
                <a:schemeClr val="tx1"/>
              </a:solidFill>
              <a:latin typeface="+mn-lt"/>
              <a:ea typeface="+mn-ea"/>
              <a:cs typeface="+mn-cs"/>
            </a:defRPr>
          </a:lvl9pPr>
        </a:lstStyle>
        <a:p xmlns:a="http://schemas.openxmlformats.org/drawingml/2006/main">
          <a:r>
            <a:rPr lang="de-DE" sz="900" baseline="0" dirty="0"/>
            <a:t>Befragung „Gute Arbeit für Solo-Selbstständige“ 2024, INPUT Consulting</a:t>
          </a:r>
          <a:r>
            <a:rPr lang="de-DE" sz="900" dirty="0"/>
            <a:t>, Haus der Selbstständigen</a:t>
          </a:r>
        </a:p>
      </cdr:txBody>
    </cdr:sp>
  </cdr:relSizeAnchor>
</c:userShapes>
</file>

<file path=ppt/drawings/drawing34.xml><?xml version="1.0" encoding="utf-8"?>
<c:userShapes xmlns:c="http://schemas.openxmlformats.org/drawingml/2006/chart">
  <cdr:relSizeAnchor xmlns:cdr="http://schemas.openxmlformats.org/drawingml/2006/chartDrawing">
    <cdr:from>
      <cdr:x>0.08735</cdr:x>
      <cdr:y>0.83292</cdr:y>
    </cdr:from>
    <cdr:to>
      <cdr:x>0.91265</cdr:x>
      <cdr:y>1</cdr:y>
    </cdr:to>
    <cdr:sp macro="" textlink="">
      <cdr:nvSpPr>
        <cdr:cNvPr id="3" name="Textfeld 1">
          <a:extLst xmlns:a="http://schemas.openxmlformats.org/drawingml/2006/main">
            <a:ext uri="{FF2B5EF4-FFF2-40B4-BE49-F238E27FC236}">
              <a16:creationId xmlns:a16="http://schemas.microsoft.com/office/drawing/2014/main" id="{70D0D925-F2B5-EC8B-E803-6D939F822945}"/>
            </a:ext>
          </a:extLst>
        </cdr:cNvPr>
        <cdr:cNvSpPr txBox="1"/>
      </cdr:nvSpPr>
      <cdr:spPr>
        <a:xfrm xmlns:a="http://schemas.openxmlformats.org/drawingml/2006/main">
          <a:off x="501841" y="1503409"/>
          <a:ext cx="4741798" cy="301579"/>
        </a:xfrm>
        <a:prstGeom xmlns:a="http://schemas.openxmlformats.org/drawingml/2006/main" prst="rect">
          <a:avLst/>
        </a:prstGeom>
      </cdr:spPr>
      <cdr:txBody>
        <a:bodyPr xmlns:a="http://schemas.openxmlformats.org/drawingml/2006/main" wrap="none" rtlCol="0"/>
        <a:lstStyle xmlns:a="http://schemas.openxmlformats.org/drawingml/2006/main">
          <a:defPPr>
            <a:defRPr lang="de-DE"/>
          </a:defPPr>
          <a:lvl1pPr marL="0" indent="0" algn="l" defTabSz="914400" rtl="0" eaLnBrk="1" latinLnBrk="0" hangingPunct="1">
            <a:defRPr sz="1100" kern="1200">
              <a:solidFill>
                <a:schemeClr val="tx1"/>
              </a:solidFill>
              <a:latin typeface="+mn-lt"/>
              <a:ea typeface="+mn-ea"/>
              <a:cs typeface="+mn-cs"/>
            </a:defRPr>
          </a:lvl1pPr>
          <a:lvl2pPr marL="457200" indent="0" algn="l" defTabSz="914400" rtl="0" eaLnBrk="1" latinLnBrk="0" hangingPunct="1">
            <a:defRPr sz="1100" kern="1200">
              <a:solidFill>
                <a:schemeClr val="tx1"/>
              </a:solidFill>
              <a:latin typeface="+mn-lt"/>
              <a:ea typeface="+mn-ea"/>
              <a:cs typeface="+mn-cs"/>
            </a:defRPr>
          </a:lvl2pPr>
          <a:lvl3pPr marL="914400" indent="0" algn="l" defTabSz="914400" rtl="0" eaLnBrk="1" latinLnBrk="0" hangingPunct="1">
            <a:defRPr sz="1100" kern="1200">
              <a:solidFill>
                <a:schemeClr val="tx1"/>
              </a:solidFill>
              <a:latin typeface="+mn-lt"/>
              <a:ea typeface="+mn-ea"/>
              <a:cs typeface="+mn-cs"/>
            </a:defRPr>
          </a:lvl3pPr>
          <a:lvl4pPr marL="1371600" indent="0" algn="l" defTabSz="914400" rtl="0" eaLnBrk="1" latinLnBrk="0" hangingPunct="1">
            <a:defRPr sz="1100" kern="1200">
              <a:solidFill>
                <a:schemeClr val="tx1"/>
              </a:solidFill>
              <a:latin typeface="+mn-lt"/>
              <a:ea typeface="+mn-ea"/>
              <a:cs typeface="+mn-cs"/>
            </a:defRPr>
          </a:lvl4pPr>
          <a:lvl5pPr marL="1828800" indent="0" algn="l" defTabSz="914400" rtl="0" eaLnBrk="1" latinLnBrk="0" hangingPunct="1">
            <a:defRPr sz="1100" kern="1200">
              <a:solidFill>
                <a:schemeClr val="tx1"/>
              </a:solidFill>
              <a:latin typeface="+mn-lt"/>
              <a:ea typeface="+mn-ea"/>
              <a:cs typeface="+mn-cs"/>
            </a:defRPr>
          </a:lvl5pPr>
          <a:lvl6pPr marL="2286000" indent="0" algn="l" defTabSz="914400" rtl="0" eaLnBrk="1" latinLnBrk="0" hangingPunct="1">
            <a:defRPr sz="1100" kern="1200">
              <a:solidFill>
                <a:schemeClr val="tx1"/>
              </a:solidFill>
              <a:latin typeface="+mn-lt"/>
              <a:ea typeface="+mn-ea"/>
              <a:cs typeface="+mn-cs"/>
            </a:defRPr>
          </a:lvl6pPr>
          <a:lvl7pPr marL="2743200" indent="0" algn="l" defTabSz="914400" rtl="0" eaLnBrk="1" latinLnBrk="0" hangingPunct="1">
            <a:defRPr sz="1100" kern="1200">
              <a:solidFill>
                <a:schemeClr val="tx1"/>
              </a:solidFill>
              <a:latin typeface="+mn-lt"/>
              <a:ea typeface="+mn-ea"/>
              <a:cs typeface="+mn-cs"/>
            </a:defRPr>
          </a:lvl7pPr>
          <a:lvl8pPr marL="3200400" indent="0" algn="l" defTabSz="914400" rtl="0" eaLnBrk="1" latinLnBrk="0" hangingPunct="1">
            <a:defRPr sz="1100" kern="1200">
              <a:solidFill>
                <a:schemeClr val="tx1"/>
              </a:solidFill>
              <a:latin typeface="+mn-lt"/>
              <a:ea typeface="+mn-ea"/>
              <a:cs typeface="+mn-cs"/>
            </a:defRPr>
          </a:lvl8pPr>
          <a:lvl9pPr marL="3657600" indent="0" algn="l" defTabSz="914400" rtl="0" eaLnBrk="1" latinLnBrk="0" hangingPunct="1">
            <a:defRPr sz="1100" kern="1200">
              <a:solidFill>
                <a:schemeClr val="tx1"/>
              </a:solidFill>
              <a:latin typeface="+mn-lt"/>
              <a:ea typeface="+mn-ea"/>
              <a:cs typeface="+mn-cs"/>
            </a:defRPr>
          </a:lvl9pPr>
        </a:lstStyle>
        <a:p xmlns:a="http://schemas.openxmlformats.org/drawingml/2006/main">
          <a:r>
            <a:rPr lang="de-DE" sz="900" baseline="0" dirty="0"/>
            <a:t>Befragung „Gute Arbeit für Solo-Selbstständige“ 2024, INPUT Consulting</a:t>
          </a:r>
          <a:r>
            <a:rPr lang="de-DE" sz="900" dirty="0"/>
            <a:t>, Haus der Selbstständigen</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4F9ED289-7972-4291-8364-33E0AEDA1804}"/>
              </a:ext>
            </a:extLst>
          </p:cNvPr>
          <p:cNvSpPr>
            <a:spLocks noGrp="1"/>
          </p:cNvSpPr>
          <p:nvPr>
            <p:ph type="hdr" sz="quarter"/>
          </p:nvPr>
        </p:nvSpPr>
        <p:spPr>
          <a:xfrm>
            <a:off x="0" y="0"/>
            <a:ext cx="3078428" cy="513508"/>
          </a:xfrm>
          <a:prstGeom prst="rect">
            <a:avLst/>
          </a:prstGeom>
        </p:spPr>
        <p:txBody>
          <a:bodyPr vert="horz" lIns="94832" tIns="47416" rIns="94832" bIns="47416" rtlCol="0"/>
          <a:lstStyle>
            <a:lvl1pPr algn="l">
              <a:defRPr sz="1200"/>
            </a:lvl1pPr>
          </a:lstStyle>
          <a:p>
            <a:endParaRPr lang="de-DE"/>
          </a:p>
        </p:txBody>
      </p:sp>
      <p:sp>
        <p:nvSpPr>
          <p:cNvPr id="3" name="Datumsplatzhalter 2">
            <a:extLst>
              <a:ext uri="{FF2B5EF4-FFF2-40B4-BE49-F238E27FC236}">
                <a16:creationId xmlns:a16="http://schemas.microsoft.com/office/drawing/2014/main" id="{324431EF-732A-446D-8B34-6C8D6ED4B517}"/>
              </a:ext>
            </a:extLst>
          </p:cNvPr>
          <p:cNvSpPr>
            <a:spLocks noGrp="1"/>
          </p:cNvSpPr>
          <p:nvPr>
            <p:ph type="dt" sz="quarter" idx="1"/>
          </p:nvPr>
        </p:nvSpPr>
        <p:spPr>
          <a:xfrm>
            <a:off x="4023991" y="0"/>
            <a:ext cx="3078428" cy="513508"/>
          </a:xfrm>
          <a:prstGeom prst="rect">
            <a:avLst/>
          </a:prstGeom>
        </p:spPr>
        <p:txBody>
          <a:bodyPr vert="horz" lIns="94832" tIns="47416" rIns="94832" bIns="47416" rtlCol="0"/>
          <a:lstStyle>
            <a:lvl1pPr algn="r">
              <a:defRPr sz="1200"/>
            </a:lvl1pPr>
          </a:lstStyle>
          <a:p>
            <a:fld id="{CE1A2878-3086-4271-B07D-2C4754114B37}" type="datetimeFigureOut">
              <a:rPr lang="de-DE" smtClean="0"/>
              <a:pPr/>
              <a:t>25.11.2025</a:t>
            </a:fld>
            <a:endParaRPr lang="de-DE"/>
          </a:p>
        </p:txBody>
      </p:sp>
      <p:sp>
        <p:nvSpPr>
          <p:cNvPr id="4" name="Fußzeilenplatzhalter 3">
            <a:extLst>
              <a:ext uri="{FF2B5EF4-FFF2-40B4-BE49-F238E27FC236}">
                <a16:creationId xmlns:a16="http://schemas.microsoft.com/office/drawing/2014/main" id="{9B883069-EBBE-45A8-AA5A-21CD3F71C3E6}"/>
              </a:ext>
            </a:extLst>
          </p:cNvPr>
          <p:cNvSpPr>
            <a:spLocks noGrp="1"/>
          </p:cNvSpPr>
          <p:nvPr>
            <p:ph type="ftr" sz="quarter" idx="2"/>
          </p:nvPr>
        </p:nvSpPr>
        <p:spPr>
          <a:xfrm>
            <a:off x="0" y="9721108"/>
            <a:ext cx="3078428" cy="513507"/>
          </a:xfrm>
          <a:prstGeom prst="rect">
            <a:avLst/>
          </a:prstGeom>
        </p:spPr>
        <p:txBody>
          <a:bodyPr vert="horz" lIns="94832" tIns="47416" rIns="94832" bIns="47416"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6FA08669-36DD-4DD6-AC01-DD0243BF9FCD}"/>
              </a:ext>
            </a:extLst>
          </p:cNvPr>
          <p:cNvSpPr>
            <a:spLocks noGrp="1"/>
          </p:cNvSpPr>
          <p:nvPr>
            <p:ph type="sldNum" sz="quarter" idx="3"/>
          </p:nvPr>
        </p:nvSpPr>
        <p:spPr>
          <a:xfrm>
            <a:off x="4023991" y="9721108"/>
            <a:ext cx="3078428" cy="513507"/>
          </a:xfrm>
          <a:prstGeom prst="rect">
            <a:avLst/>
          </a:prstGeom>
        </p:spPr>
        <p:txBody>
          <a:bodyPr vert="horz" lIns="94832" tIns="47416" rIns="94832" bIns="47416" rtlCol="0" anchor="b"/>
          <a:lstStyle>
            <a:lvl1pPr algn="r">
              <a:defRPr sz="1200"/>
            </a:lvl1pPr>
          </a:lstStyle>
          <a:p>
            <a:fld id="{2C5A4758-69A9-4C22-BF6C-54CC4A411E40}" type="slidenum">
              <a:rPr lang="de-DE" smtClean="0"/>
              <a:pPr/>
              <a:t>‹Nr.›</a:t>
            </a:fld>
            <a:endParaRPr lang="de-DE"/>
          </a:p>
        </p:txBody>
      </p:sp>
    </p:spTree>
    <p:extLst>
      <p:ext uri="{BB962C8B-B14F-4D97-AF65-F5344CB8AC3E}">
        <p14:creationId xmlns:p14="http://schemas.microsoft.com/office/powerpoint/2010/main" val="3798428182"/>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3078428" cy="511731"/>
          </a:xfrm>
          <a:prstGeom prst="rect">
            <a:avLst/>
          </a:prstGeom>
        </p:spPr>
        <p:txBody>
          <a:bodyPr vert="horz" lIns="94832" tIns="47416" rIns="94832" bIns="47416" rtlCol="0"/>
          <a:lstStyle>
            <a:lvl1pPr algn="l">
              <a:defRPr sz="1200"/>
            </a:lvl1pPr>
          </a:lstStyle>
          <a:p>
            <a:endParaRPr lang="de-DE"/>
          </a:p>
        </p:txBody>
      </p:sp>
      <p:sp>
        <p:nvSpPr>
          <p:cNvPr id="3" name="Datumsplatzhalter 2"/>
          <p:cNvSpPr>
            <a:spLocks noGrp="1"/>
          </p:cNvSpPr>
          <p:nvPr>
            <p:ph type="dt" idx="1"/>
          </p:nvPr>
        </p:nvSpPr>
        <p:spPr>
          <a:xfrm>
            <a:off x="4023991" y="1"/>
            <a:ext cx="3078428" cy="511731"/>
          </a:xfrm>
          <a:prstGeom prst="rect">
            <a:avLst/>
          </a:prstGeom>
        </p:spPr>
        <p:txBody>
          <a:bodyPr vert="horz" lIns="94832" tIns="47416" rIns="94832" bIns="47416" rtlCol="0"/>
          <a:lstStyle>
            <a:lvl1pPr algn="r">
              <a:defRPr sz="1200"/>
            </a:lvl1pPr>
          </a:lstStyle>
          <a:p>
            <a:fld id="{9115046E-3709-42E8-8159-BA81C45E9037}" type="datetimeFigureOut">
              <a:rPr lang="de-DE" smtClean="0"/>
              <a:pPr/>
              <a:t>25.11.2025</a:t>
            </a:fld>
            <a:endParaRPr lang="de-DE"/>
          </a:p>
        </p:txBody>
      </p:sp>
      <p:sp>
        <p:nvSpPr>
          <p:cNvPr id="4" name="Folienbildplatzhalter 3"/>
          <p:cNvSpPr>
            <a:spLocks noGrp="1" noRot="1" noChangeAspect="1"/>
          </p:cNvSpPr>
          <p:nvPr>
            <p:ph type="sldImg" idx="2"/>
          </p:nvPr>
        </p:nvSpPr>
        <p:spPr>
          <a:xfrm>
            <a:off x="141288" y="768350"/>
            <a:ext cx="6821487" cy="3836988"/>
          </a:xfrm>
          <a:prstGeom prst="rect">
            <a:avLst/>
          </a:prstGeom>
          <a:noFill/>
          <a:ln w="12700">
            <a:solidFill>
              <a:prstClr val="black"/>
            </a:solidFill>
          </a:ln>
        </p:spPr>
        <p:txBody>
          <a:bodyPr vert="horz" lIns="94832" tIns="47416" rIns="94832" bIns="47416" rtlCol="0" anchor="ctr"/>
          <a:lstStyle/>
          <a:p>
            <a:endParaRPr lang="de-DE"/>
          </a:p>
        </p:txBody>
      </p:sp>
      <p:sp>
        <p:nvSpPr>
          <p:cNvPr id="5" name="Notizenplatzhalter 4"/>
          <p:cNvSpPr>
            <a:spLocks noGrp="1"/>
          </p:cNvSpPr>
          <p:nvPr>
            <p:ph type="body" sz="quarter" idx="3"/>
          </p:nvPr>
        </p:nvSpPr>
        <p:spPr>
          <a:xfrm>
            <a:off x="710407" y="4861442"/>
            <a:ext cx="5683250" cy="4605576"/>
          </a:xfrm>
          <a:prstGeom prst="rect">
            <a:avLst/>
          </a:prstGeom>
        </p:spPr>
        <p:txBody>
          <a:bodyPr vert="horz" lIns="94832" tIns="47416" rIns="94832" bIns="47416"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721107"/>
            <a:ext cx="3078428" cy="511731"/>
          </a:xfrm>
          <a:prstGeom prst="rect">
            <a:avLst/>
          </a:prstGeom>
        </p:spPr>
        <p:txBody>
          <a:bodyPr vert="horz" lIns="94832" tIns="47416" rIns="94832" bIns="47416" rtlCol="0" anchor="b"/>
          <a:lstStyle>
            <a:lvl1pPr algn="l">
              <a:defRPr sz="1200"/>
            </a:lvl1pPr>
          </a:lstStyle>
          <a:p>
            <a:endParaRPr lang="de-DE"/>
          </a:p>
        </p:txBody>
      </p:sp>
      <p:sp>
        <p:nvSpPr>
          <p:cNvPr id="7" name="Foliennummernplatzhalter 6"/>
          <p:cNvSpPr>
            <a:spLocks noGrp="1"/>
          </p:cNvSpPr>
          <p:nvPr>
            <p:ph type="sldNum" sz="quarter" idx="5"/>
          </p:nvPr>
        </p:nvSpPr>
        <p:spPr>
          <a:xfrm>
            <a:off x="4023991" y="9721107"/>
            <a:ext cx="3078428" cy="511731"/>
          </a:xfrm>
          <a:prstGeom prst="rect">
            <a:avLst/>
          </a:prstGeom>
        </p:spPr>
        <p:txBody>
          <a:bodyPr vert="horz" lIns="94832" tIns="47416" rIns="94832" bIns="47416" rtlCol="0" anchor="b"/>
          <a:lstStyle>
            <a:lvl1pPr algn="r">
              <a:defRPr sz="1200"/>
            </a:lvl1pPr>
          </a:lstStyle>
          <a:p>
            <a:fld id="{B05C74F2-9147-44EE-B0D8-B4814D72F10A}" type="slidenum">
              <a:rPr lang="de-DE" smtClean="0"/>
              <a:pPr/>
              <a:t>‹Nr.›</a:t>
            </a:fld>
            <a:endParaRPr lang="de-DE"/>
          </a:p>
        </p:txBody>
      </p:sp>
    </p:spTree>
    <p:extLst>
      <p:ext uri="{BB962C8B-B14F-4D97-AF65-F5344CB8AC3E}">
        <p14:creationId xmlns:p14="http://schemas.microsoft.com/office/powerpoint/2010/main" val="3770126075"/>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iki.hausderselbststaendigen.info/wiki/arbeit-und-gesundheit/umfrage-gute-arbeit/umfrage.html"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hausderselbststaendigen.info/wp-content/uploads/2025/01/eine_statusfrage_erwerbshybriditaet-im_kontext-_der_solo-selbststaendigkeit.pdf" TargetMode="External"/><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hyperlink" Target="https://selbststaendigen.info/suche-im-ratgeber/?lnk=h40ec1d035e6fe"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3" Type="http://schemas.openxmlformats.org/officeDocument/2006/relationships/hyperlink" Target="https://index-gute-arbeit.dgb.de/" TargetMode="External"/><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3" Type="http://schemas.openxmlformats.org/officeDocument/2006/relationships/hyperlink" Target="https://wiki.hausderselbststaendigen.info/wiki/arbeit-und-gesundheit/umfrage-gute-arbeit/umfrage.html" TargetMode="External"/><Relationship Id="rId2" Type="http://schemas.openxmlformats.org/officeDocument/2006/relationships/slide" Target="../slides/slide81.xml"/><Relationship Id="rId1" Type="http://schemas.openxmlformats.org/officeDocument/2006/relationships/notesMaster" Target="../notesMasters/notesMaster1.xml"/><Relationship Id="rId4" Type="http://schemas.openxmlformats.org/officeDocument/2006/relationships/hyperlink" Target="https://hausderselbststaendigen.info/kalender/" TargetMode="Externa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100">
                <a:latin typeface="+mj-lt"/>
              </a:rPr>
              <a:t>Diese Präsentation ist im Rahmen der Praxiswerkstatt „Reden wir über Gute Arbeit – Ergebnisse der Erhebung: Arbeitsbedingungen aus der Sicht von Solo-Selbstständigen“ entstanden und wurde zur Information und Weiterverwendung für Interessengemeinschaften von Solo-Selbstständigen aufbereitet. Die Nutzungsbedingungen finden Sie auf Folie 80. </a:t>
            </a:r>
          </a:p>
          <a:p>
            <a:r>
              <a:rPr lang="de-DE" sz="1100">
                <a:latin typeface="+mj-lt"/>
              </a:rPr>
              <a:t>Alle Informationen zur Erhebung und ihren Hintergründen sowie weitere Ergebnisse und Materialien finden Sie auf unserer </a:t>
            </a:r>
            <a:r>
              <a:rPr lang="de-DE" sz="1100" u="sng">
                <a:solidFill>
                  <a:srgbClr val="0563C1"/>
                </a:solidFill>
                <a:effectLst/>
                <a:latin typeface="+mj-lt"/>
                <a:ea typeface="Calibri" panose="020F0502020204030204" pitchFamily="34" charset="0"/>
                <a:hlinkClick r:id="rId3"/>
              </a:rPr>
              <a:t>Plattform</a:t>
            </a:r>
            <a:r>
              <a:rPr lang="de-DE" sz="1100" u="sng">
                <a:solidFill>
                  <a:srgbClr val="0563C1"/>
                </a:solidFill>
                <a:effectLst/>
                <a:latin typeface="+mj-lt"/>
                <a:ea typeface="Calibri" panose="020F0502020204030204" pitchFamily="34" charset="0"/>
              </a:rPr>
              <a:t>.</a:t>
            </a:r>
            <a:endParaRPr lang="de-DE" sz="1100">
              <a:latin typeface="+mj-lt"/>
            </a:endParaRPr>
          </a:p>
        </p:txBody>
      </p:sp>
    </p:spTree>
    <p:extLst>
      <p:ext uri="{BB962C8B-B14F-4D97-AF65-F5344CB8AC3E}">
        <p14:creationId xmlns:p14="http://schemas.microsoft.com/office/powerpoint/2010/main" val="11823503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1100"/>
          </a:p>
        </p:txBody>
      </p:sp>
    </p:spTree>
    <p:extLst>
      <p:ext uri="{BB962C8B-B14F-4D97-AF65-F5344CB8AC3E}">
        <p14:creationId xmlns:p14="http://schemas.microsoft.com/office/powerpoint/2010/main" val="12939765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Tree>
    <p:extLst>
      <p:ext uri="{BB962C8B-B14F-4D97-AF65-F5344CB8AC3E}">
        <p14:creationId xmlns:p14="http://schemas.microsoft.com/office/powerpoint/2010/main" val="37243222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1100">
              <a:latin typeface="Calibri" panose="020F0502020204030204" pitchFamily="34" charset="0"/>
            </a:endParaRPr>
          </a:p>
        </p:txBody>
      </p:sp>
    </p:spTree>
    <p:extLst>
      <p:ext uri="{BB962C8B-B14F-4D97-AF65-F5344CB8AC3E}">
        <p14:creationId xmlns:p14="http://schemas.microsoft.com/office/powerpoint/2010/main" val="16841939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489AA6-5034-0171-A3CA-ED01D8566C5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539926C-E96D-BACA-5EEF-28853B143AD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FD599D9E-5B7A-B402-48FB-E47D264D5B3A}"/>
              </a:ext>
            </a:extLst>
          </p:cNvPr>
          <p:cNvSpPr>
            <a:spLocks noGrp="1"/>
          </p:cNvSpPr>
          <p:nvPr>
            <p:ph type="body" idx="1"/>
          </p:nvPr>
        </p:nvSpPr>
        <p:spPr/>
        <p:txBody>
          <a:bodyPr/>
          <a:lstStyle/>
          <a:p>
            <a:endParaRPr lang="de-DE" sz="1100"/>
          </a:p>
        </p:txBody>
      </p:sp>
    </p:spTree>
    <p:extLst>
      <p:ext uri="{BB962C8B-B14F-4D97-AF65-F5344CB8AC3E}">
        <p14:creationId xmlns:p14="http://schemas.microsoft.com/office/powerpoint/2010/main" val="10518478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100" dirty="0">
                <a:latin typeface="+mn-lt"/>
              </a:rPr>
              <a:t>Wir haben die Teilnehmenden nach den Berufen gefragt, die sie ausüben, mit dem Ziel, berufsgruppenspezifische Aussagen zur erlebten Arbeitsqualität machen zu können.</a:t>
            </a:r>
          </a:p>
          <a:p>
            <a:r>
              <a:rPr lang="de-DE" sz="1100" dirty="0">
                <a:latin typeface="+mn-lt"/>
              </a:rPr>
              <a:t>Die Berufsbezeichnungen und Berufsgruppen stammen aus der Klassifikation der Berufe, die von der Bundesagentur für Arbeit erstellt wurde und mehrere 1000 Berufe umfasst.</a:t>
            </a:r>
          </a:p>
          <a:p>
            <a:r>
              <a:rPr lang="de-DE" sz="1100" dirty="0">
                <a:latin typeface="+mn-lt"/>
              </a:rPr>
              <a:t>Um auf statistisch auswertbare und aussagekräftige Berufsgruppen mit circa mindestens 100 Befragten zu kommen, haben wir </a:t>
            </a:r>
            <a:r>
              <a:rPr kumimoji="0" lang="de-DE" sz="1100" b="0" i="0" u="none" strike="noStrike" kern="1200" cap="none" spc="0" normalizeH="0" baseline="0" noProof="0" dirty="0">
                <a:ln>
                  <a:noFill/>
                </a:ln>
                <a:solidFill>
                  <a:prstClr val="black"/>
                </a:solidFill>
                <a:effectLst/>
                <a:uLnTx/>
                <a:uFillTx/>
                <a:latin typeface="+mn-lt"/>
                <a:ea typeface="+mn-ea"/>
                <a:cs typeface="+mn-cs"/>
              </a:rPr>
              <a:t>Berufsgruppen und Berufshauptgruppen (</a:t>
            </a:r>
            <a:r>
              <a:rPr kumimoji="0" lang="de-DE" sz="1100" b="0" i="0" u="none" strike="noStrike" kern="1200" cap="none" spc="0" normalizeH="0" baseline="0" noProof="0" dirty="0" err="1">
                <a:ln>
                  <a:noFill/>
                </a:ln>
                <a:solidFill>
                  <a:prstClr val="black"/>
                </a:solidFill>
                <a:effectLst/>
                <a:uLnTx/>
                <a:uFillTx/>
                <a:latin typeface="+mn-lt"/>
                <a:ea typeface="+mn-ea"/>
                <a:cs typeface="+mn-cs"/>
              </a:rPr>
              <a:t>KldB</a:t>
            </a:r>
            <a:r>
              <a:rPr kumimoji="0" lang="de-DE" sz="1100" b="0" i="0" u="none" strike="noStrike" kern="1200" cap="none" spc="0" normalizeH="0" baseline="0" noProof="0" dirty="0">
                <a:ln>
                  <a:noFill/>
                </a:ln>
                <a:solidFill>
                  <a:prstClr val="black"/>
                </a:solidFill>
                <a:effectLst/>
                <a:uLnTx/>
                <a:uFillTx/>
                <a:latin typeface="+mn-lt"/>
                <a:ea typeface="+mn-ea"/>
                <a:cs typeface="+mn-cs"/>
              </a:rPr>
              <a:t> 2- bzw. 3-Steller)</a:t>
            </a:r>
            <a:r>
              <a:rPr lang="de-DE" sz="1100" dirty="0">
                <a:latin typeface="+mn-lt"/>
              </a:rPr>
              <a:t> teilweise neu zusammengefasst.</a:t>
            </a:r>
          </a:p>
          <a:p>
            <a:r>
              <a:rPr lang="de-DE" sz="1100" dirty="0">
                <a:latin typeface="+mn-lt"/>
              </a:rPr>
              <a:t>Das sehen Sie auf der Folie.</a:t>
            </a:r>
          </a:p>
          <a:p>
            <a:r>
              <a:rPr lang="de-DE" sz="1100" dirty="0">
                <a:latin typeface="+mn-lt"/>
              </a:rPr>
              <a:t>Die Berufsgruppen erfassen 80,5% der Befragten. (Ursprünglich stand hier 94% - da hatte sich ein Fehler in der Berechnung eingeschlichen, der nachträglich </a:t>
            </a:r>
            <a:r>
              <a:rPr lang="de-DE" sz="1100">
                <a:latin typeface="+mn-lt"/>
              </a:rPr>
              <a:t>korrigiert wurde.)</a:t>
            </a:r>
          </a:p>
          <a:p>
            <a:endParaRPr lang="de-DE" dirty="0"/>
          </a:p>
        </p:txBody>
      </p:sp>
    </p:spTree>
    <p:extLst>
      <p:ext uri="{BB962C8B-B14F-4D97-AF65-F5344CB8AC3E}">
        <p14:creationId xmlns:p14="http://schemas.microsoft.com/office/powerpoint/2010/main" val="25769321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810451-A1F8-FCE9-8E16-47CC691C133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E095353-B72F-D4C2-0F57-54EE35AF417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9FEDBE9D-822A-E040-41BD-6BE1F223338C}"/>
              </a:ext>
            </a:extLst>
          </p:cNvPr>
          <p:cNvSpPr>
            <a:spLocks noGrp="1"/>
          </p:cNvSpPr>
          <p:nvPr>
            <p:ph type="body" idx="1"/>
          </p:nvPr>
        </p:nvSpPr>
        <p:spPr/>
        <p:txBody>
          <a:bodyPr/>
          <a:lstStyle/>
          <a:p>
            <a:endParaRPr lang="de-DE" sz="1100"/>
          </a:p>
        </p:txBody>
      </p:sp>
    </p:spTree>
    <p:extLst>
      <p:ext uri="{BB962C8B-B14F-4D97-AF65-F5344CB8AC3E}">
        <p14:creationId xmlns:p14="http://schemas.microsoft.com/office/powerpoint/2010/main" val="28245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90BF1-0BB5-0B17-8819-3D5C76A8B35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F4B9D46-4823-0C1E-E3DF-79B2D161F08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1A7498C-B0B1-4C56-95D5-24FEDB5863A3}"/>
              </a:ext>
            </a:extLst>
          </p:cNvPr>
          <p:cNvSpPr>
            <a:spLocks noGrp="1"/>
          </p:cNvSpPr>
          <p:nvPr>
            <p:ph type="body" idx="1"/>
          </p:nvPr>
        </p:nvSpPr>
        <p:spPr/>
        <p:txBody>
          <a:bodyPr/>
          <a:lstStyle/>
          <a:p>
            <a:endParaRPr lang="de-DE" sz="1100"/>
          </a:p>
        </p:txBody>
      </p:sp>
    </p:spTree>
    <p:extLst>
      <p:ext uri="{BB962C8B-B14F-4D97-AF65-F5344CB8AC3E}">
        <p14:creationId xmlns:p14="http://schemas.microsoft.com/office/powerpoint/2010/main" val="30521369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E98C4-30DD-99CF-4CEF-4C6B95A9FA3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23055BB-AB4B-BBC4-8402-69523D1A48F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F9F66F60-ACE6-7F06-767D-F2DA5155B3C3}"/>
              </a:ext>
            </a:extLst>
          </p:cNvPr>
          <p:cNvSpPr>
            <a:spLocks noGrp="1"/>
          </p:cNvSpPr>
          <p:nvPr>
            <p:ph type="body" idx="1"/>
          </p:nvPr>
        </p:nvSpPr>
        <p:spPr/>
        <p:txBody>
          <a:bodyPr/>
          <a:lstStyle/>
          <a:p>
            <a:endParaRPr lang="de-DE" sz="1100"/>
          </a:p>
        </p:txBody>
      </p:sp>
    </p:spTree>
    <p:extLst>
      <p:ext uri="{BB962C8B-B14F-4D97-AF65-F5344CB8AC3E}">
        <p14:creationId xmlns:p14="http://schemas.microsoft.com/office/powerpoint/2010/main" val="33482801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70224-DF52-F390-5415-CAB991E177C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E07C9DF-145E-B13A-BA28-16B90A41170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E0C31DB-FC7E-1791-E4A6-F5CA5DE3BE09}"/>
              </a:ext>
            </a:extLst>
          </p:cNvPr>
          <p:cNvSpPr>
            <a:spLocks noGrp="1"/>
          </p:cNvSpPr>
          <p:nvPr>
            <p:ph type="body" idx="1"/>
          </p:nvPr>
        </p:nvSpPr>
        <p:spPr/>
        <p:txBody>
          <a:bodyPr/>
          <a:lstStyle/>
          <a:p>
            <a:endParaRPr lang="de-DE" sz="1100"/>
          </a:p>
        </p:txBody>
      </p:sp>
    </p:spTree>
    <p:extLst>
      <p:ext uri="{BB962C8B-B14F-4D97-AF65-F5344CB8AC3E}">
        <p14:creationId xmlns:p14="http://schemas.microsoft.com/office/powerpoint/2010/main" val="33661726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80D0D0-8B50-91C3-709D-075653CBCAE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261AF21-6B2C-F4AA-4293-8A7D23063F9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EC4D29D-CB5A-E292-8C03-89EC642AA267}"/>
              </a:ext>
            </a:extLst>
          </p:cNvPr>
          <p:cNvSpPr>
            <a:spLocks noGrp="1"/>
          </p:cNvSpPr>
          <p:nvPr>
            <p:ph type="body" idx="1"/>
          </p:nvPr>
        </p:nvSpPr>
        <p:spPr/>
        <p:txBody>
          <a:bodyPr/>
          <a:lstStyle/>
          <a:p>
            <a:endParaRPr lang="de-DE" sz="1100"/>
          </a:p>
        </p:txBody>
      </p:sp>
    </p:spTree>
    <p:extLst>
      <p:ext uri="{BB962C8B-B14F-4D97-AF65-F5344CB8AC3E}">
        <p14:creationId xmlns:p14="http://schemas.microsoft.com/office/powerpoint/2010/main" val="31498193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AE83C-43E7-B259-8C33-1D7E6B8DE5D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F590967-87C2-BD92-5028-B9D8844C6CA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FEBD736-2C7F-CD48-E784-4B5994FA0CDA}"/>
              </a:ext>
            </a:extLst>
          </p:cNvPr>
          <p:cNvSpPr>
            <a:spLocks noGrp="1"/>
          </p:cNvSpPr>
          <p:nvPr>
            <p:ph type="body" idx="1"/>
          </p:nvPr>
        </p:nvSpPr>
        <p:spPr/>
        <p:txBody>
          <a:bodyPr/>
          <a:lstStyle/>
          <a:p>
            <a:endParaRPr lang="de-DE" sz="1100"/>
          </a:p>
        </p:txBody>
      </p:sp>
    </p:spTree>
    <p:extLst>
      <p:ext uri="{BB962C8B-B14F-4D97-AF65-F5344CB8AC3E}">
        <p14:creationId xmlns:p14="http://schemas.microsoft.com/office/powerpoint/2010/main" val="11839070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90B297-F0F4-F154-7F77-5EE54D6D9BC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38C453B-E8B4-DA09-D5C6-80A6D1B1CCA9}"/>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71A86EC-1F9C-468C-0D93-8485DB8AC97E}"/>
              </a:ext>
            </a:extLst>
          </p:cNvPr>
          <p:cNvSpPr>
            <a:spLocks noGrp="1"/>
          </p:cNvSpPr>
          <p:nvPr>
            <p:ph type="body" idx="1"/>
          </p:nvPr>
        </p:nvSpPr>
        <p:spPr/>
        <p:txBody>
          <a:bodyPr/>
          <a:lstStyle/>
          <a:p>
            <a:endParaRPr lang="de-DE" sz="1100"/>
          </a:p>
        </p:txBody>
      </p:sp>
    </p:spTree>
    <p:extLst>
      <p:ext uri="{BB962C8B-B14F-4D97-AF65-F5344CB8AC3E}">
        <p14:creationId xmlns:p14="http://schemas.microsoft.com/office/powerpoint/2010/main" val="17925268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249C2-89FB-4FB7-9E77-A9309C8FE93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B12721E-E56C-7D58-CD35-5B6A3503BC0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F779BB3-B487-08B6-CE58-D2F088B510E6}"/>
              </a:ext>
            </a:extLst>
          </p:cNvPr>
          <p:cNvSpPr>
            <a:spLocks noGrp="1"/>
          </p:cNvSpPr>
          <p:nvPr>
            <p:ph type="body" idx="1"/>
          </p:nvPr>
        </p:nvSpPr>
        <p:spPr/>
        <p:txBody>
          <a:bodyPr/>
          <a:lstStyle/>
          <a:p>
            <a:endParaRPr lang="de-DE" sz="1100"/>
          </a:p>
        </p:txBody>
      </p:sp>
    </p:spTree>
    <p:extLst>
      <p:ext uri="{BB962C8B-B14F-4D97-AF65-F5344CB8AC3E}">
        <p14:creationId xmlns:p14="http://schemas.microsoft.com/office/powerpoint/2010/main" val="20113777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524C28-E727-3CE7-84E7-4F05B332FF3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0A8013F-1A56-8A3B-F185-B1357AE92246}"/>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D238975-3284-BB98-4055-C74962C10AFE}"/>
              </a:ext>
            </a:extLst>
          </p:cNvPr>
          <p:cNvSpPr>
            <a:spLocks noGrp="1"/>
          </p:cNvSpPr>
          <p:nvPr>
            <p:ph type="body" idx="1"/>
          </p:nvPr>
        </p:nvSpPr>
        <p:spPr/>
        <p:txBody>
          <a:bodyPr/>
          <a:lstStyle/>
          <a:p>
            <a:endParaRPr lang="de-DE"/>
          </a:p>
        </p:txBody>
      </p:sp>
    </p:spTree>
    <p:extLst>
      <p:ext uri="{BB962C8B-B14F-4D97-AF65-F5344CB8AC3E}">
        <p14:creationId xmlns:p14="http://schemas.microsoft.com/office/powerpoint/2010/main" val="19414047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15000"/>
              </a:lnSpc>
              <a:spcBef>
                <a:spcPts val="0"/>
              </a:spcBef>
              <a:spcAft>
                <a:spcPts val="830"/>
              </a:spcAft>
              <a:buClrTx/>
              <a:buSzTx/>
              <a:buFontTx/>
              <a:buNone/>
              <a:tabLst/>
              <a:defRPr/>
            </a:pPr>
            <a:r>
              <a:rPr lang="de-DE" sz="1100"/>
              <a:t>*Um zu bestimmen, ob Befragungsteilnehmende im Haupt- oder Nebenerwerb solo-selbstständig tätig sind, haben wir sie nach ihrem Krankenversicherungsstatus gefragt (siehe Folie 25). Für die Festlegung des Versicherungsstatus ist für die Krankenversicherung relevant, in welcher Erwerbstätigkeit die Einnahmen bzw. Einkommen finanziell bedeutender sind. Überwiegen die Einnahmen aus der selbstständigen Tätigkeit werden die betreffenden Personen als Selbstständige versichert (freiwillig gesetzlich, privat, über die KSK) und gelten in der Umfrage als hauptberuflich. Überwiegen die Einnahmen aus der abhängigen Beschäftigung bzw. Mini- oder </a:t>
            </a:r>
            <a:r>
              <a:rPr lang="de-DE" sz="1100" err="1"/>
              <a:t>Midijob</a:t>
            </a:r>
            <a:r>
              <a:rPr lang="de-DE" sz="1100"/>
              <a:t> werden die betreffenden Personen über ihr Anstellungsverhältnis gesetzlich oder privat versichert. Darüber hinaus können sie familienversichert, als Rentner*in oder Student*in versichert sein. In diesen Fällen gelten sie in der Umfrage als nebenberuflich. (siehe: </a:t>
            </a:r>
            <a:r>
              <a:rPr lang="de-DE" sz="1100">
                <a:hlinkClick r:id="rId3"/>
              </a:rPr>
              <a:t>Expertise</a:t>
            </a:r>
            <a:r>
              <a:rPr lang="de-DE" sz="1100"/>
              <a:t> und </a:t>
            </a:r>
            <a:r>
              <a:rPr lang="de-DE" sz="1100">
                <a:hlinkClick r:id="rId4"/>
              </a:rPr>
              <a:t>Ratgeber Solo-Selbstständige</a:t>
            </a:r>
            <a:r>
              <a:rPr lang="de-DE" sz="1100"/>
              <a:t>)</a:t>
            </a:r>
          </a:p>
          <a:p>
            <a:pPr>
              <a:lnSpc>
                <a:spcPct val="115000"/>
              </a:lnSpc>
              <a:spcAft>
                <a:spcPts val="830"/>
              </a:spcAft>
            </a:pPr>
            <a:endParaRPr lang="de-DE" sz="1100"/>
          </a:p>
        </p:txBody>
      </p:sp>
    </p:spTree>
    <p:extLst>
      <p:ext uri="{BB962C8B-B14F-4D97-AF65-F5344CB8AC3E}">
        <p14:creationId xmlns:p14="http://schemas.microsoft.com/office/powerpoint/2010/main" val="3595840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07000"/>
              </a:lnSpc>
              <a:spcAft>
                <a:spcPts val="830"/>
              </a:spcAft>
            </a:pPr>
            <a:endParaRPr lang="de-DE" sz="1100">
              <a:latin typeface="+mn-l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1329232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F87C5A-DA9B-099F-FBE9-C9FEF7413BC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0CE3846-63B0-01AD-833D-B0AC5DE1366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8EA8D84-A278-58B2-B9E0-1E5F8FCB173E}"/>
              </a:ext>
            </a:extLst>
          </p:cNvPr>
          <p:cNvSpPr>
            <a:spLocks noGrp="1"/>
          </p:cNvSpPr>
          <p:nvPr>
            <p:ph type="body" idx="1"/>
          </p:nvPr>
        </p:nvSpPr>
        <p:spPr/>
        <p:txBody>
          <a:bodyPr/>
          <a:lstStyle/>
          <a:p>
            <a:pPr>
              <a:lnSpc>
                <a:spcPct val="107000"/>
              </a:lnSpc>
              <a:spcAft>
                <a:spcPts val="830"/>
              </a:spcAft>
            </a:pPr>
            <a:endParaRPr lang="de-DE" sz="1100" i="0"/>
          </a:p>
        </p:txBody>
      </p:sp>
    </p:spTree>
    <p:extLst>
      <p:ext uri="{BB962C8B-B14F-4D97-AF65-F5344CB8AC3E}">
        <p14:creationId xmlns:p14="http://schemas.microsoft.com/office/powerpoint/2010/main" val="31761514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FB8B9-EA2B-E5CD-C53F-1B348EFF57B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A2D1676-5167-81A2-9C39-91D14EE76A3A}"/>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2B7FD274-2B9E-0089-6A69-F0E6B9C268ED}"/>
              </a:ext>
            </a:extLst>
          </p:cNvPr>
          <p:cNvSpPr>
            <a:spLocks noGrp="1"/>
          </p:cNvSpPr>
          <p:nvPr>
            <p:ph type="body" idx="1"/>
          </p:nvPr>
        </p:nvSpPr>
        <p:spPr/>
        <p:txBody>
          <a:bodyPr/>
          <a:lstStyle/>
          <a:p>
            <a:pPr>
              <a:lnSpc>
                <a:spcPct val="107000"/>
              </a:lnSpc>
              <a:spcAft>
                <a:spcPts val="830"/>
              </a:spcAft>
            </a:pPr>
            <a:endParaRPr lang="de-DE" sz="1100" i="0"/>
          </a:p>
        </p:txBody>
      </p:sp>
    </p:spTree>
    <p:extLst>
      <p:ext uri="{BB962C8B-B14F-4D97-AF65-F5344CB8AC3E}">
        <p14:creationId xmlns:p14="http://schemas.microsoft.com/office/powerpoint/2010/main" val="11012350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1100"/>
          </a:p>
        </p:txBody>
      </p:sp>
    </p:spTree>
    <p:extLst>
      <p:ext uri="{BB962C8B-B14F-4D97-AF65-F5344CB8AC3E}">
        <p14:creationId xmlns:p14="http://schemas.microsoft.com/office/powerpoint/2010/main" val="16955399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A03152-1324-BB97-08E4-3BFF62EDD1E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28ADE88-93CE-0DC5-3781-65419928A74F}"/>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E6EA0D3C-744B-8A46-C6CA-DFFB176B3173}"/>
              </a:ext>
            </a:extLst>
          </p:cNvPr>
          <p:cNvSpPr>
            <a:spLocks noGrp="1"/>
          </p:cNvSpPr>
          <p:nvPr>
            <p:ph type="body" idx="1"/>
          </p:nvPr>
        </p:nvSpPr>
        <p:spPr/>
        <p:txBody>
          <a:bodyPr/>
          <a:lstStyle/>
          <a:p>
            <a:endParaRPr lang="de-DE" sz="1100" i="0"/>
          </a:p>
        </p:txBody>
      </p:sp>
    </p:spTree>
    <p:extLst>
      <p:ext uri="{BB962C8B-B14F-4D97-AF65-F5344CB8AC3E}">
        <p14:creationId xmlns:p14="http://schemas.microsoft.com/office/powerpoint/2010/main" val="21772498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0A3A34-ED2A-9571-7669-EDD30518A13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E9A1895-BD92-3B7B-73E8-DE23D1FB1D61}"/>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9DE5AEE7-FAF8-D1B0-AD6A-F800A15D6C92}"/>
              </a:ext>
            </a:extLst>
          </p:cNvPr>
          <p:cNvSpPr>
            <a:spLocks noGrp="1"/>
          </p:cNvSpPr>
          <p:nvPr>
            <p:ph type="body" idx="1"/>
          </p:nvPr>
        </p:nvSpPr>
        <p:spPr/>
        <p:txBody>
          <a:bodyPr/>
          <a:lstStyle/>
          <a:p>
            <a:pPr>
              <a:lnSpc>
                <a:spcPct val="115000"/>
              </a:lnSpc>
              <a:spcAft>
                <a:spcPts val="830"/>
              </a:spcAft>
            </a:pPr>
            <a:endParaRPr lang="de-DE" sz="1100"/>
          </a:p>
        </p:txBody>
      </p:sp>
    </p:spTree>
    <p:extLst>
      <p:ext uri="{BB962C8B-B14F-4D97-AF65-F5344CB8AC3E}">
        <p14:creationId xmlns:p14="http://schemas.microsoft.com/office/powerpoint/2010/main" val="31585141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02657-3665-2DDA-B719-C68AF5E1AA2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77521AD-06E4-25F5-1EEA-E65F27F48DA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15B77A9-D383-8E8C-034B-8D8C32490385}"/>
              </a:ext>
            </a:extLst>
          </p:cNvPr>
          <p:cNvSpPr>
            <a:spLocks noGrp="1"/>
          </p:cNvSpPr>
          <p:nvPr>
            <p:ph type="body" idx="1"/>
          </p:nvPr>
        </p:nvSpPr>
        <p:spPr/>
        <p:txBody>
          <a:bodyPr/>
          <a:lstStyle/>
          <a:p>
            <a:pPr>
              <a:lnSpc>
                <a:spcPct val="115000"/>
              </a:lnSpc>
              <a:spcAft>
                <a:spcPts val="830"/>
              </a:spcAft>
            </a:pPr>
            <a:endParaRPr lang="de-DE" sz="1100"/>
          </a:p>
        </p:txBody>
      </p:sp>
    </p:spTree>
    <p:extLst>
      <p:ext uri="{BB962C8B-B14F-4D97-AF65-F5344CB8AC3E}">
        <p14:creationId xmlns:p14="http://schemas.microsoft.com/office/powerpoint/2010/main" val="37853531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20639-957C-59BE-0ED3-C902603196A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25AD25D-B914-805E-3EA3-1D65C0462C09}"/>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2F5AA855-033E-32F3-BFEE-957549933FDF}"/>
              </a:ext>
            </a:extLst>
          </p:cNvPr>
          <p:cNvSpPr>
            <a:spLocks noGrp="1"/>
          </p:cNvSpPr>
          <p:nvPr>
            <p:ph type="body" idx="1"/>
          </p:nvPr>
        </p:nvSpPr>
        <p:spPr/>
        <p:txBody>
          <a:bodyPr/>
          <a:lstStyle/>
          <a:p>
            <a:pPr algn="just">
              <a:lnSpc>
                <a:spcPct val="107000"/>
              </a:lnSpc>
              <a:spcAft>
                <a:spcPts val="830"/>
              </a:spcAft>
            </a:pPr>
            <a:endParaRPr lang="de-DE" sz="1100" kern="100">
              <a:latin typeface="+mn-lt"/>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25692434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F8D0B-C9A5-17CD-EAA7-A4EDD5F01C1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E41FFE0-155F-B0B8-53C3-3E96C1609FA9}"/>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0AC46AB-5178-6D87-D572-EEDECD233985}"/>
              </a:ext>
            </a:extLst>
          </p:cNvPr>
          <p:cNvSpPr>
            <a:spLocks noGrp="1"/>
          </p:cNvSpPr>
          <p:nvPr>
            <p:ph type="body" idx="1"/>
          </p:nvPr>
        </p:nvSpPr>
        <p:spPr/>
        <p:txBody>
          <a:bodyPr/>
          <a:lstStyle/>
          <a:p>
            <a:pPr algn="just">
              <a:lnSpc>
                <a:spcPct val="107000"/>
              </a:lnSpc>
              <a:spcAft>
                <a:spcPts val="830"/>
              </a:spcAft>
            </a:pPr>
            <a:endParaRPr lang="de-DE" sz="1100" kern="100">
              <a:latin typeface="+mj-lt"/>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7948688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5D853-B58C-9B56-3F85-51DE7EBF7D6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092A943-6FB1-A804-09AB-2E12866DA25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DC1B255-2FAE-56B2-63B9-C61C6D3F4903}"/>
              </a:ext>
            </a:extLst>
          </p:cNvPr>
          <p:cNvSpPr>
            <a:spLocks noGrp="1"/>
          </p:cNvSpPr>
          <p:nvPr>
            <p:ph type="body" idx="1"/>
          </p:nvPr>
        </p:nvSpPr>
        <p:spPr/>
        <p:txBody>
          <a:bodyPr/>
          <a:lstStyle/>
          <a:p>
            <a:pPr algn="just">
              <a:lnSpc>
                <a:spcPct val="107000"/>
              </a:lnSpc>
              <a:spcAft>
                <a:spcPts val="830"/>
              </a:spcAft>
            </a:pPr>
            <a:endParaRPr lang="de-DE" sz="1100" kern="100">
              <a:latin typeface="+mn-lt"/>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12441398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1100"/>
          </a:p>
        </p:txBody>
      </p:sp>
    </p:spTree>
    <p:extLst>
      <p:ext uri="{BB962C8B-B14F-4D97-AF65-F5344CB8AC3E}">
        <p14:creationId xmlns:p14="http://schemas.microsoft.com/office/powerpoint/2010/main" val="18703224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8B86E0-8295-F525-9231-E23A4F36485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1D6317C-F43D-72ED-0165-1FB483DAD02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4BAB93D-3CF6-0446-3102-67F46AAAFD2D}"/>
              </a:ext>
            </a:extLst>
          </p:cNvPr>
          <p:cNvSpPr>
            <a:spLocks noGrp="1"/>
          </p:cNvSpPr>
          <p:nvPr>
            <p:ph type="body" idx="1"/>
          </p:nvPr>
        </p:nvSpPr>
        <p:spPr/>
        <p:txBody>
          <a:bodyPr/>
          <a:lstStyle/>
          <a:p>
            <a:endParaRPr lang="de-DE" sz="1100"/>
          </a:p>
        </p:txBody>
      </p:sp>
    </p:spTree>
    <p:extLst>
      <p:ext uri="{BB962C8B-B14F-4D97-AF65-F5344CB8AC3E}">
        <p14:creationId xmlns:p14="http://schemas.microsoft.com/office/powerpoint/2010/main" val="21123717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E8C092-59DE-CF80-6B4E-5FC9E79A5A3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C19CA68-C47F-9738-35A9-608351D2445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688067AB-1BAE-399A-71CA-4A12231EA81B}"/>
              </a:ext>
            </a:extLst>
          </p:cNvPr>
          <p:cNvSpPr>
            <a:spLocks noGrp="1"/>
          </p:cNvSpPr>
          <p:nvPr>
            <p:ph type="body" idx="1"/>
          </p:nvPr>
        </p:nvSpPr>
        <p:spPr/>
        <p:txBody>
          <a:bodyPr/>
          <a:lstStyle/>
          <a:p>
            <a:endParaRPr lang="de-DE" sz="1100"/>
          </a:p>
        </p:txBody>
      </p:sp>
    </p:spTree>
    <p:extLst>
      <p:ext uri="{BB962C8B-B14F-4D97-AF65-F5344CB8AC3E}">
        <p14:creationId xmlns:p14="http://schemas.microsoft.com/office/powerpoint/2010/main" val="25607276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420D68-E196-1325-7593-BA904FD28D9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CE84AD2-7008-0377-537D-78D97096CB0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C8049C7-55E1-80B2-6E9A-5AD1AFB34EE3}"/>
              </a:ext>
            </a:extLst>
          </p:cNvPr>
          <p:cNvSpPr>
            <a:spLocks noGrp="1"/>
          </p:cNvSpPr>
          <p:nvPr>
            <p:ph type="body" idx="1"/>
          </p:nvPr>
        </p:nvSpPr>
        <p:spPr/>
        <p:txBody>
          <a:bodyPr/>
          <a:lstStyle/>
          <a:p>
            <a:endParaRPr lang="de-DE" sz="1100"/>
          </a:p>
        </p:txBody>
      </p:sp>
    </p:spTree>
    <p:extLst>
      <p:ext uri="{BB962C8B-B14F-4D97-AF65-F5344CB8AC3E}">
        <p14:creationId xmlns:p14="http://schemas.microsoft.com/office/powerpoint/2010/main" val="31815509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1100"/>
          </a:p>
        </p:txBody>
      </p:sp>
    </p:spTree>
    <p:extLst>
      <p:ext uri="{BB962C8B-B14F-4D97-AF65-F5344CB8AC3E}">
        <p14:creationId xmlns:p14="http://schemas.microsoft.com/office/powerpoint/2010/main" val="39714417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35988E-F976-255C-9FC7-67C7A2C169C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0735537-FF8D-B957-DCB0-0F0B57F9C69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3CFB3D8-6475-BEB2-9C81-545AFF32C748}"/>
              </a:ext>
            </a:extLst>
          </p:cNvPr>
          <p:cNvSpPr>
            <a:spLocks noGrp="1"/>
          </p:cNvSpPr>
          <p:nvPr>
            <p:ph type="body" idx="1"/>
          </p:nvPr>
        </p:nvSpPr>
        <p:spPr/>
        <p:txBody>
          <a:bodyPr/>
          <a:lstStyle/>
          <a:p>
            <a:endParaRPr lang="de-DE" sz="1100"/>
          </a:p>
        </p:txBody>
      </p:sp>
    </p:spTree>
    <p:extLst>
      <p:ext uri="{BB962C8B-B14F-4D97-AF65-F5344CB8AC3E}">
        <p14:creationId xmlns:p14="http://schemas.microsoft.com/office/powerpoint/2010/main" val="40592194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48324">
              <a:lnSpc>
                <a:spcPct val="115000"/>
              </a:lnSpc>
              <a:defRPr/>
            </a:pPr>
            <a:r>
              <a:rPr lang="de-DE" sz="1100" kern="100">
                <a:latin typeface="+mn-lt"/>
                <a:ea typeface="Aptos" panose="020B0004020202020204" pitchFamily="34" charset="0"/>
                <a:cs typeface="Times New Roman" panose="02020603050405020304" pitchFamily="18" charset="0"/>
              </a:rPr>
              <a:t>Als </a:t>
            </a:r>
            <a:r>
              <a:rPr lang="de-DE" sz="1100" b="1" kern="100">
                <a:latin typeface="+mn-lt"/>
                <a:ea typeface="Aptos" panose="020B0004020202020204" pitchFamily="34" charset="0"/>
                <a:cs typeface="Times New Roman" panose="02020603050405020304" pitchFamily="18" charset="0"/>
              </a:rPr>
              <a:t>Belastungen</a:t>
            </a:r>
            <a:r>
              <a:rPr lang="de-DE" sz="1100" kern="100">
                <a:latin typeface="+mn-lt"/>
                <a:ea typeface="Aptos" panose="020B0004020202020204" pitchFamily="34" charset="0"/>
                <a:cs typeface="Times New Roman" panose="02020603050405020304" pitchFamily="18" charset="0"/>
              </a:rPr>
              <a:t> oder Stressoren werden Merkmale der Arbeit und Anforderungen aus der Arbeit bezeichnet, die mit hoher Wahrscheinlichkeit Stress auslösend und gesundheitsgefährdend wirken. </a:t>
            </a:r>
            <a:r>
              <a:rPr lang="de-DE" sz="1100" b="1" kern="100">
                <a:latin typeface="+mn-lt"/>
                <a:ea typeface="Aptos" panose="020B0004020202020204" pitchFamily="34" charset="0"/>
                <a:cs typeface="Times New Roman" panose="02020603050405020304" pitchFamily="18" charset="0"/>
              </a:rPr>
              <a:t>Ressourcen</a:t>
            </a:r>
            <a:r>
              <a:rPr lang="de-DE" sz="1100" kern="100">
                <a:latin typeface="+mn-lt"/>
                <a:ea typeface="Aptos" panose="020B0004020202020204" pitchFamily="34" charset="0"/>
                <a:cs typeface="Times New Roman" panose="02020603050405020304" pitchFamily="18" charset="0"/>
              </a:rPr>
              <a:t> sind alle Gegebenheiten, die eine entlastende, kompensatorische und stressmindernde, gesundheitsschützende oder -förderliche Wirkung haben - Möglichkeiten, die einem Menschen zur Verfügung stehen, um mit den verschiedenen Anforderungen umzugehen. </a:t>
            </a:r>
          </a:p>
          <a:p>
            <a:pPr>
              <a:lnSpc>
                <a:spcPct val="200000"/>
              </a:lnSpc>
              <a:spcAft>
                <a:spcPts val="830"/>
              </a:spcAft>
            </a:pPr>
            <a:r>
              <a:rPr lang="de-DE" sz="1100" kern="100">
                <a:latin typeface="+mn-lt"/>
                <a:ea typeface="Aptos" panose="020B0004020202020204" pitchFamily="34" charset="0"/>
                <a:cs typeface="Times New Roman" panose="02020603050405020304" pitchFamily="18" charset="0"/>
              </a:rPr>
              <a:t>Wenn das </a:t>
            </a:r>
            <a:r>
              <a:rPr lang="de-DE" sz="1100" b="1" kern="100">
                <a:latin typeface="+mn-lt"/>
                <a:ea typeface="Aptos" panose="020B0004020202020204" pitchFamily="34" charset="0"/>
                <a:cs typeface="Times New Roman" panose="02020603050405020304" pitchFamily="18" charset="0"/>
              </a:rPr>
              <a:t>Verhältnis von Belastungen und Ressourcen</a:t>
            </a:r>
            <a:r>
              <a:rPr lang="de-DE" sz="1100" kern="100">
                <a:latin typeface="+mn-lt"/>
                <a:ea typeface="Aptos" panose="020B0004020202020204" pitchFamily="34" charset="0"/>
                <a:cs typeface="Times New Roman" panose="02020603050405020304" pitchFamily="18" charset="0"/>
              </a:rPr>
              <a:t> stimmt und die Anforderungen der Arbeit bewältigt werden können, trägt Arbeit zu Zufriedenheit, Wohlbefinden und Gesundheit bei. Auf ein wahrgenommenes </a:t>
            </a:r>
            <a:r>
              <a:rPr lang="de-DE" sz="1100" b="1" kern="100">
                <a:latin typeface="+mn-lt"/>
                <a:ea typeface="Aptos" panose="020B0004020202020204" pitchFamily="34" charset="0"/>
                <a:cs typeface="Times New Roman" panose="02020603050405020304" pitchFamily="18" charset="0"/>
              </a:rPr>
              <a:t>Ungleichgewicht </a:t>
            </a:r>
            <a:r>
              <a:rPr lang="de-DE" sz="1100" kern="100">
                <a:latin typeface="+mn-lt"/>
                <a:ea typeface="Aptos" panose="020B0004020202020204" pitchFamily="34" charset="0"/>
                <a:cs typeface="Times New Roman" panose="02020603050405020304" pitchFamily="18" charset="0"/>
              </a:rPr>
              <a:t>zwischen den Anforderungen einer Situation und den Möglichkeiten, diese zu bewältigen, reagieren Menschen jedoch mit Stresserleben. Hält dieser Zustand dauerhaft an, kann sich dies negativ auf die Gesundheit auswirken.</a:t>
            </a:r>
          </a:p>
          <a:p>
            <a:pPr>
              <a:lnSpc>
                <a:spcPct val="200000"/>
              </a:lnSpc>
              <a:spcAft>
                <a:spcPts val="830"/>
              </a:spcAft>
            </a:pPr>
            <a:endParaRPr lang="de-DE" sz="1100" kern="100">
              <a:latin typeface="+mn-lt"/>
              <a:ea typeface="Aptos" panose="020B0004020202020204" pitchFamily="34" charset="0"/>
              <a:cs typeface="Times New Roman" panose="02020603050405020304" pitchFamily="18" charset="0"/>
            </a:endParaRPr>
          </a:p>
          <a:p>
            <a:pPr>
              <a:lnSpc>
                <a:spcPct val="200000"/>
              </a:lnSpc>
              <a:spcAft>
                <a:spcPts val="830"/>
              </a:spcAft>
            </a:pPr>
            <a:r>
              <a:rPr lang="de-DE" sz="1100" kern="100">
                <a:latin typeface="+mn-lt"/>
                <a:ea typeface="Aptos" panose="020B0004020202020204" pitchFamily="34" charset="0"/>
                <a:cs typeface="Times New Roman" panose="02020603050405020304" pitchFamily="18" charset="0"/>
              </a:rPr>
              <a:t>Im Folgenden werden die Ergebnisse der Befragung in drei Teilbereichen vorgestellt. In den Teilbereichen </a:t>
            </a:r>
            <a:r>
              <a:rPr lang="de-DE" sz="1100" b="1" kern="100">
                <a:latin typeface="+mn-lt"/>
                <a:ea typeface="Aptos" panose="020B0004020202020204" pitchFamily="34" charset="0"/>
                <a:cs typeface="Times New Roman" panose="02020603050405020304" pitchFamily="18" charset="0"/>
              </a:rPr>
              <a:t>Ressourcen</a:t>
            </a:r>
            <a:r>
              <a:rPr lang="de-DE" sz="1100" kern="100">
                <a:latin typeface="+mn-lt"/>
                <a:ea typeface="Aptos" panose="020B0004020202020204" pitchFamily="34" charset="0"/>
                <a:cs typeface="Times New Roman" panose="02020603050405020304" pitchFamily="18" charset="0"/>
              </a:rPr>
              <a:t> und </a:t>
            </a:r>
            <a:r>
              <a:rPr lang="de-DE" sz="1100" b="1" kern="100">
                <a:latin typeface="+mn-lt"/>
                <a:ea typeface="Aptos" panose="020B0004020202020204" pitchFamily="34" charset="0"/>
                <a:cs typeface="Times New Roman" panose="02020603050405020304" pitchFamily="18" charset="0"/>
              </a:rPr>
              <a:t>Belastungen</a:t>
            </a:r>
            <a:r>
              <a:rPr lang="de-DE" sz="1100" kern="100">
                <a:latin typeface="+mn-lt"/>
                <a:ea typeface="Aptos" panose="020B0004020202020204" pitchFamily="34" charset="0"/>
                <a:cs typeface="Times New Roman" panose="02020603050405020304" pitchFamily="18" charset="0"/>
              </a:rPr>
              <a:t> werden jeweils insbesondere mit der Arbeitsorganisation und -aufgabe, Arbeitszeit sowie Arbeitsbeziehung verbundene Ressourcen und Belastungen gruppiert. Im Teilbereich </a:t>
            </a:r>
            <a:r>
              <a:rPr lang="de-DE" sz="1100" b="1" kern="100">
                <a:latin typeface="+mn-lt"/>
                <a:ea typeface="Aptos" panose="020B0004020202020204" pitchFamily="34" charset="0"/>
                <a:cs typeface="Times New Roman" panose="02020603050405020304" pitchFamily="18" charset="0"/>
              </a:rPr>
              <a:t>Einkommen und Sicherheit </a:t>
            </a:r>
            <a:r>
              <a:rPr lang="de-DE" sz="1100" kern="100">
                <a:latin typeface="+mn-lt"/>
                <a:ea typeface="Aptos" panose="020B0004020202020204" pitchFamily="34" charset="0"/>
                <a:cs typeface="Times New Roman" panose="02020603050405020304" pitchFamily="18" charset="0"/>
              </a:rPr>
              <a:t>finden sich sowohl Ressourcen als auch Belastungen, die mit der Einkommens- und Absicherungssituation von Solo-Selbstständigen verbunden sind. </a:t>
            </a:r>
          </a:p>
          <a:p>
            <a:pPr>
              <a:lnSpc>
                <a:spcPct val="200000"/>
              </a:lnSpc>
              <a:spcAft>
                <a:spcPts val="830"/>
              </a:spcAft>
            </a:pPr>
            <a:r>
              <a:rPr lang="de-DE" sz="1200" kern="100">
                <a:latin typeface="Aptos" panose="020B0004020202020204" pitchFamily="34" charset="0"/>
                <a:ea typeface="Aptos" panose="020B0004020202020204" pitchFamily="34" charset="0"/>
                <a:cs typeface="Times New Roman" panose="02020603050405020304" pitchFamily="18" charset="0"/>
              </a:rPr>
              <a:t> </a:t>
            </a:r>
          </a:p>
          <a:p>
            <a:endParaRPr lang="de-DE"/>
          </a:p>
        </p:txBody>
      </p:sp>
    </p:spTree>
    <p:extLst>
      <p:ext uri="{BB962C8B-B14F-4D97-AF65-F5344CB8AC3E}">
        <p14:creationId xmlns:p14="http://schemas.microsoft.com/office/powerpoint/2010/main" val="9365532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100"/>
              <a:t>Die Kriterien-Bildung ist am DGB-Index Gute Arbeit orientiert und wurde für Solo-Selbstständige angepasst. </a:t>
            </a:r>
          </a:p>
          <a:p>
            <a:r>
              <a:rPr lang="de-DE" sz="1100"/>
              <a:t>Quelle: DGB-Index Gute Arbeit (2024): Jahresbericht 2024. Ergebnisse der Beschäftigtenbefragung zum DGB-Index Gute Arbeit 2024, Berlin: 22-23. Online abrufbar unter: https://index-gute-arbeit.dgb.de/++co++be4992e0-9b7f-11ef-ab66-6977410ee4dd , zuletzt abgerufen am: 16.04.2025.</a:t>
            </a:r>
          </a:p>
        </p:txBody>
      </p:sp>
    </p:spTree>
    <p:extLst>
      <p:ext uri="{BB962C8B-B14F-4D97-AF65-F5344CB8AC3E}">
        <p14:creationId xmlns:p14="http://schemas.microsoft.com/office/powerpoint/2010/main" val="35148662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2F26B4-C70E-B359-80CF-91B1A4B1B15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D67BD12-771A-F6DC-C4E0-BC7E0FAB606F}"/>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0E1DB4B-87AD-3929-2B06-61E3580A42DF}"/>
              </a:ext>
            </a:extLst>
          </p:cNvPr>
          <p:cNvSpPr>
            <a:spLocks noGrp="1"/>
          </p:cNvSpPr>
          <p:nvPr>
            <p:ph type="body" idx="1"/>
          </p:nvPr>
        </p:nvSpPr>
        <p:spPr/>
        <p:txBody>
          <a:bodyPr/>
          <a:lstStyle/>
          <a:p>
            <a:pPr defTabSz="948324">
              <a:lnSpc>
                <a:spcPct val="200000"/>
              </a:lnSpc>
              <a:spcAft>
                <a:spcPts val="830"/>
              </a:spcAft>
              <a:defRPr/>
            </a:pPr>
            <a:endParaRPr lang="de-DE" sz="1100" kern="100">
              <a:latin typeface="+mn-l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9377993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100" kern="100">
                <a:effectLst/>
                <a:latin typeface="+mn-lt"/>
                <a:ea typeface="Calibri" panose="020F0502020204030204" pitchFamily="34" charset="0"/>
                <a:cs typeface="Times New Roman" panose="02020603050405020304" pitchFamily="18" charset="0"/>
              </a:rPr>
              <a:t>Um das Lesen der Antworten auf die Fragen Erhebung in den folgenden Grafiken zu erleichtern, möchten wir einige Hinweise zur „Funktionsweise“ der doppelten Fragestellung in unserer Erhebung geben. Es wird stets nach dem Vorhandensein von Arbeitsbedingungen einerseits und deren möglicher Belastungswirkung andererseits gefragt.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100" kern="100">
                <a:effectLst/>
                <a:latin typeface="+mn-lt"/>
                <a:ea typeface="Calibri" panose="020F0502020204030204" pitchFamily="34" charset="0"/>
                <a:cs typeface="Times New Roman" panose="02020603050405020304" pitchFamily="18" charset="0"/>
              </a:rPr>
              <a:t>Als Ressourcen gelten stressmindernde, gesundheitsförderliche und –schützende Arbeitsbedingungen. In der Arbeitswissenschaft wird davon ausgegangen, dass Fehlen solcher positiver Arbeitsaspekte als Belastung erlebt werden kann. Daher werden Personen zunächst gefragt, ob Sie in ihrem Arbeitskontext über eine bestimmte Ressource verfügen. Antwortet die befragte Person, dass </a:t>
            </a:r>
            <a:r>
              <a:rPr lang="de-DE" sz="1100" u="sng" kern="100">
                <a:effectLst/>
                <a:latin typeface="+mn-lt"/>
                <a:ea typeface="Calibri" panose="020F0502020204030204" pitchFamily="34" charset="0"/>
                <a:cs typeface="Times New Roman" panose="02020603050405020304" pitchFamily="18" charset="0"/>
              </a:rPr>
              <a:t>gar nicht </a:t>
            </a:r>
            <a:r>
              <a:rPr lang="de-DE" sz="1100" kern="100">
                <a:effectLst/>
                <a:latin typeface="+mn-lt"/>
                <a:ea typeface="Calibri" panose="020F0502020204030204" pitchFamily="34" charset="0"/>
                <a:cs typeface="Times New Roman" panose="02020603050405020304" pitchFamily="18" charset="0"/>
              </a:rPr>
              <a:t>oder nur </a:t>
            </a:r>
            <a:r>
              <a:rPr lang="de-DE" sz="1100" u="sng" kern="100">
                <a:effectLst/>
                <a:latin typeface="+mn-lt"/>
                <a:ea typeface="Calibri" panose="020F0502020204030204" pitchFamily="34" charset="0"/>
                <a:cs typeface="Times New Roman" panose="02020603050405020304" pitchFamily="18" charset="0"/>
              </a:rPr>
              <a:t>in geringem Maße </a:t>
            </a:r>
            <a:r>
              <a:rPr lang="de-DE" sz="1100" kern="100">
                <a:effectLst/>
                <a:latin typeface="+mn-lt"/>
                <a:ea typeface="Calibri" panose="020F0502020204030204" pitchFamily="34" charset="0"/>
                <a:cs typeface="Times New Roman" panose="02020603050405020304" pitchFamily="18" charset="0"/>
              </a:rPr>
              <a:t>über die genannte Ressource verfügt, wird anschließend gefragt, ob bzw. wie stark sie sich dadurch belastet fühlt. </a:t>
            </a:r>
            <a:endParaRPr lang="de-DE" sz="1100" kern="100">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100" kern="100">
                <a:effectLst/>
                <a:latin typeface="+mn-lt"/>
                <a:ea typeface="Calibri" panose="020F0502020204030204" pitchFamily="34" charset="0"/>
                <a:cs typeface="Times New Roman" panose="02020603050405020304" pitchFamily="18" charset="0"/>
              </a:rPr>
              <a:t>Das Beispiel liest sich folgendermaßen: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1100" kern="100">
                <a:effectLst/>
                <a:latin typeface="+mn-lt"/>
                <a:ea typeface="Calibri" panose="020F0502020204030204" pitchFamily="34" charset="0"/>
                <a:cs typeface="Times New Roman" panose="02020603050405020304" pitchFamily="18" charset="0"/>
              </a:rPr>
              <a:t>Die Mehrheit der Selbstständigen gibt an, über die Ressource der Wertschätzung durch Auftraggebende zu verfügen. </a:t>
            </a:r>
            <a:r>
              <a:rPr lang="de-DE" sz="1100" kern="100">
                <a:latin typeface="+mn-lt"/>
                <a:ea typeface="Calibri" panose="020F0502020204030204" pitchFamily="34" charset="0"/>
                <a:cs typeface="Times New Roman" panose="02020603050405020304" pitchFamily="18" charset="0"/>
              </a:rPr>
              <a:t>19,2% fühlen</a:t>
            </a:r>
            <a:r>
              <a:rPr lang="de-DE" sz="1100" kern="100">
                <a:effectLst/>
                <a:latin typeface="+mn-lt"/>
                <a:ea typeface="Calibri" panose="020F0502020204030204" pitchFamily="34" charset="0"/>
                <a:cs typeface="Times New Roman" panose="02020603050405020304" pitchFamily="18" charset="0"/>
              </a:rPr>
              <a:t> sich in sehr hohem Maße (19,2%) und 57% in hohem Maße von ihren Auftraggebenden wertgeschätzt.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1100" kern="100">
                <a:effectLst/>
                <a:latin typeface="+mn-lt"/>
                <a:ea typeface="Calibri" panose="020F0502020204030204" pitchFamily="34" charset="0"/>
                <a:cs typeface="Times New Roman" panose="02020603050405020304" pitchFamily="18" charset="0"/>
              </a:rPr>
              <a:t>Jene Solo-Selbstständigen, die angegeben haben, dass sie sich nur in geringem Maße, hier (21,1%) oder gar nicht  (2,7%) wertgeschätzt zu fühlen, sagen jeweils zu 37,3%, dass es sie stark belastet, zu 47,5% dass es sie eher stark belastet, 13,3 eher wenig und 1,9% überhaupt nicht. </a:t>
            </a:r>
          </a:p>
          <a:p>
            <a:endParaRPr lang="de-DE"/>
          </a:p>
        </p:txBody>
      </p:sp>
    </p:spTree>
    <p:extLst>
      <p:ext uri="{BB962C8B-B14F-4D97-AF65-F5344CB8AC3E}">
        <p14:creationId xmlns:p14="http://schemas.microsoft.com/office/powerpoint/2010/main" val="39342029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48324">
              <a:lnSpc>
                <a:spcPct val="115000"/>
              </a:lnSpc>
              <a:spcAft>
                <a:spcPts val="830"/>
              </a:spcAft>
              <a:defRPr/>
            </a:pPr>
            <a:endParaRPr lang="de-DE" sz="1100">
              <a:solidFill>
                <a:srgbClr val="000000"/>
              </a:solidFill>
              <a:latin typeface="+mn-lt"/>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22306750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1100"/>
          </a:p>
        </p:txBody>
      </p:sp>
    </p:spTree>
    <p:extLst>
      <p:ext uri="{BB962C8B-B14F-4D97-AF65-F5344CB8AC3E}">
        <p14:creationId xmlns:p14="http://schemas.microsoft.com/office/powerpoint/2010/main" val="35749757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just" defTabSz="948324">
              <a:lnSpc>
                <a:spcPct val="107000"/>
              </a:lnSpc>
              <a:spcAft>
                <a:spcPts val="830"/>
              </a:spcAft>
            </a:pPr>
            <a:endParaRPr lang="de-DE" sz="1100" kern="10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851512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48324">
              <a:defRPr/>
            </a:pPr>
            <a:endParaRPr lang="de-DE" sz="1100" kern="100">
              <a:latin typeface="+mn-lt"/>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14375056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65C68A-5369-EEC0-ACB8-2F556FAC94E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D1D2E51-0601-1865-84F4-EBAEFDA1353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EA45BFD-2085-5005-C779-EB95A5AFE351}"/>
              </a:ext>
            </a:extLst>
          </p:cNvPr>
          <p:cNvSpPr>
            <a:spLocks noGrp="1"/>
          </p:cNvSpPr>
          <p:nvPr>
            <p:ph type="body" idx="1"/>
          </p:nvPr>
        </p:nvSpPr>
        <p:spPr/>
        <p:txBody>
          <a:bodyPr/>
          <a:lstStyle/>
          <a:p>
            <a:endParaRPr lang="de-DE" sz="1100"/>
          </a:p>
        </p:txBody>
      </p:sp>
    </p:spTree>
    <p:extLst>
      <p:ext uri="{BB962C8B-B14F-4D97-AF65-F5344CB8AC3E}">
        <p14:creationId xmlns:p14="http://schemas.microsoft.com/office/powerpoint/2010/main" val="21592146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None/>
            </a:pPr>
            <a:r>
              <a:rPr lang="de-DE" sz="1100" kern="100">
                <a:latin typeface="+mn-lt"/>
                <a:ea typeface="Calibri" panose="020F0502020204030204" pitchFamily="34" charset="0"/>
                <a:cs typeface="Times New Roman" panose="02020603050405020304" pitchFamily="18" charset="0"/>
              </a:rPr>
              <a:t>Die Belastungsfragen funktionieren etwas anders als die Ressourcenfragen:</a:t>
            </a:r>
            <a:r>
              <a:rPr lang="de-DE" sz="1100" kern="100">
                <a:effectLst/>
                <a:latin typeface="+mn-lt"/>
                <a:ea typeface="Calibri" panose="020F0502020204030204" pitchFamily="34" charset="0"/>
                <a:cs typeface="Times New Roman" panose="02020603050405020304" pitchFamily="18" charset="0"/>
              </a:rPr>
              <a:t> Die Personen werden gefragt ob/wie häufig Sie mit einer Belastung konfrontiert sind, beispielsweise Arbeitshetze oder Konflikten. Gibt sie an, dass dies </a:t>
            </a:r>
            <a:r>
              <a:rPr lang="de-DE" sz="1100" u="sng" kern="100">
                <a:effectLst/>
                <a:latin typeface="+mn-lt"/>
                <a:ea typeface="Calibri" panose="020F0502020204030204" pitchFamily="34" charset="0"/>
                <a:cs typeface="Times New Roman" panose="02020603050405020304" pitchFamily="18" charset="0"/>
              </a:rPr>
              <a:t>selten</a:t>
            </a:r>
            <a:r>
              <a:rPr lang="de-DE" sz="1100" kern="100">
                <a:effectLst/>
                <a:latin typeface="+mn-lt"/>
                <a:ea typeface="Calibri" panose="020F0502020204030204" pitchFamily="34" charset="0"/>
                <a:cs typeface="Times New Roman" panose="02020603050405020304" pitchFamily="18" charset="0"/>
              </a:rPr>
              <a:t>, </a:t>
            </a:r>
            <a:r>
              <a:rPr lang="de-DE" sz="1100" u="sng" kern="100">
                <a:effectLst/>
                <a:latin typeface="+mn-lt"/>
                <a:ea typeface="Calibri" panose="020F0502020204030204" pitchFamily="34" charset="0"/>
                <a:cs typeface="Times New Roman" panose="02020603050405020304" pitchFamily="18" charset="0"/>
              </a:rPr>
              <a:t>oft</a:t>
            </a:r>
            <a:r>
              <a:rPr lang="de-DE" sz="1100" kern="100">
                <a:effectLst/>
                <a:latin typeface="+mn-lt"/>
                <a:ea typeface="Calibri" panose="020F0502020204030204" pitchFamily="34" charset="0"/>
                <a:cs typeface="Times New Roman" panose="02020603050405020304" pitchFamily="18" charset="0"/>
              </a:rPr>
              <a:t> oder </a:t>
            </a:r>
            <a:r>
              <a:rPr lang="de-DE" sz="1100" u="sng" kern="100">
                <a:effectLst/>
                <a:latin typeface="+mn-lt"/>
                <a:ea typeface="Calibri" panose="020F0502020204030204" pitchFamily="34" charset="0"/>
                <a:cs typeface="Times New Roman" panose="02020603050405020304" pitchFamily="18" charset="0"/>
              </a:rPr>
              <a:t>sehr häufig </a:t>
            </a:r>
            <a:r>
              <a:rPr lang="de-DE" sz="1100" kern="100">
                <a:effectLst/>
                <a:latin typeface="+mn-lt"/>
                <a:ea typeface="Calibri" panose="020F0502020204030204" pitchFamily="34" charset="0"/>
                <a:cs typeface="Times New Roman" panose="02020603050405020304" pitchFamily="18" charset="0"/>
              </a:rPr>
              <a:t>vorkomme, wird im Anschluss danach gefragt, inwieweit sie sich dadurch diese Anforderung subjektiv belastet fühlt. Wichtig ist hier, auch wenn die Anforderung nur selten auftritt, kann diese Bedingung Stress auslösen. </a:t>
            </a:r>
          </a:p>
          <a:p>
            <a:r>
              <a:rPr lang="de-DE" sz="1100">
                <a:latin typeface="+mn-lt"/>
              </a:rPr>
              <a:t>Das Beispiel wird wie folgt gelesen:</a:t>
            </a:r>
          </a:p>
          <a:p>
            <a:r>
              <a:rPr lang="de-DE" sz="1100">
                <a:latin typeface="+mn-lt"/>
              </a:rPr>
              <a:t>Alle Solo-Selbstständigen, die selten, oft oder sehr häufig Zeitdruck ausgesetzt sind, werden gefragt, ob, bzw. wie stark sie dieser Umstand belastet. Von diesen insgesamt 97,9% (also 38,9% selten +43,9%oft +15,1% sehr häufig), sagen 15,9%, dass es sie stark belastet, 37,7% eher stark, 39,7% eher wenig und 6,6% überhaupt nicht. </a:t>
            </a:r>
          </a:p>
          <a:p>
            <a:pPr marL="0" indent="0">
              <a:buNone/>
            </a:pPr>
            <a:endParaRPr lang="de-DE" sz="1200" kern="10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de-DE" sz="1200" kern="100">
              <a:effectLst/>
              <a:latin typeface="Calibri" panose="020F0502020204030204" pitchFamily="34" charset="0"/>
              <a:ea typeface="Calibri" panose="020F0502020204030204" pitchFamily="34" charset="0"/>
              <a:cs typeface="Times New Roman" panose="02020603050405020304" pitchFamily="18" charset="0"/>
            </a:endParaRPr>
          </a:p>
          <a:p>
            <a:pPr defTabSz="948324">
              <a:defRPr/>
            </a:pPr>
            <a:endParaRPr lang="de-DE" kern="100">
              <a:latin typeface="Calibri" panose="020F0502020204030204" pitchFamily="34" charset="0"/>
              <a:ea typeface="Calibri" panose="020F0502020204030204" pitchFamily="34" charset="0"/>
              <a:cs typeface="Times New Roman" panose="02020603050405020304" pitchFamily="18" charset="0"/>
            </a:endParaRPr>
          </a:p>
          <a:p>
            <a:endParaRPr lang="de-DE"/>
          </a:p>
        </p:txBody>
      </p:sp>
    </p:spTree>
    <p:extLst>
      <p:ext uri="{BB962C8B-B14F-4D97-AF65-F5344CB8AC3E}">
        <p14:creationId xmlns:p14="http://schemas.microsoft.com/office/powerpoint/2010/main" val="125255331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1100">
              <a:latin typeface="+mn-lt"/>
              <a:ea typeface="Aptos" panose="020B0004020202020204" pitchFamily="34" charset="0"/>
              <a:cs typeface="Arial" panose="020B0604020202020204" pitchFamily="34" charset="0"/>
            </a:endParaRPr>
          </a:p>
          <a:p>
            <a:endParaRPr lang="de-DE" sz="1100">
              <a:latin typeface="+mn-lt"/>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271072290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just">
              <a:lnSpc>
                <a:spcPct val="107000"/>
              </a:lnSpc>
              <a:spcAft>
                <a:spcPts val="830"/>
              </a:spcAft>
            </a:pPr>
            <a:endParaRPr lang="de-DE" sz="1900" kern="10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30"/>
              </a:spcAft>
            </a:pPr>
            <a:endParaRPr lang="de-DE" sz="1100" kern="10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6232249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100">
                <a:latin typeface="Aptos" panose="020B0004020202020204" pitchFamily="34" charset="0"/>
                <a:ea typeface="Times New Roman" panose="02020603050405020304" pitchFamily="18" charset="0"/>
              </a:rPr>
              <a:t> </a:t>
            </a:r>
          </a:p>
          <a:p>
            <a:endParaRPr lang="de-DE" sz="1100">
              <a:latin typeface="Aptos" panose="020B0004020202020204" pitchFamily="34" charset="0"/>
              <a:ea typeface="Times New Roman" panose="02020603050405020304" pitchFamily="18" charset="0"/>
            </a:endParaRPr>
          </a:p>
        </p:txBody>
      </p:sp>
    </p:spTree>
    <p:extLst>
      <p:ext uri="{BB962C8B-B14F-4D97-AF65-F5344CB8AC3E}">
        <p14:creationId xmlns:p14="http://schemas.microsoft.com/office/powerpoint/2010/main" val="208138517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1100">
              <a:latin typeface="Calibri (Textkörper)"/>
            </a:endParaRPr>
          </a:p>
        </p:txBody>
      </p:sp>
    </p:spTree>
    <p:extLst>
      <p:ext uri="{BB962C8B-B14F-4D97-AF65-F5344CB8AC3E}">
        <p14:creationId xmlns:p14="http://schemas.microsoft.com/office/powerpoint/2010/main" val="137418608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733906-7BA9-4FBC-9A93-CC988E49599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937831A-A042-9EAE-FC6A-DF90DAED8DAA}"/>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634E6F6-4B9F-170E-E0A7-5653EFAC3EA8}"/>
              </a:ext>
            </a:extLst>
          </p:cNvPr>
          <p:cNvSpPr>
            <a:spLocks noGrp="1"/>
          </p:cNvSpPr>
          <p:nvPr>
            <p:ph type="body" idx="1"/>
          </p:nvPr>
        </p:nvSpPr>
        <p:spPr/>
        <p:txBody>
          <a:bodyPr/>
          <a:lstStyle/>
          <a:p>
            <a:pPr>
              <a:lnSpc>
                <a:spcPct val="107000"/>
              </a:lnSpc>
              <a:spcAft>
                <a:spcPts val="830"/>
              </a:spcAft>
            </a:pPr>
            <a:r>
              <a:rPr lang="de-DE" sz="1100" kern="100">
                <a:latin typeface="Calibri (Textkörper)"/>
                <a:ea typeface="Aptos" panose="020B0004020202020204" pitchFamily="34" charset="0"/>
                <a:cs typeface="Times New Roman" panose="02020603050405020304" pitchFamily="18" charset="0"/>
              </a:rPr>
              <a:t>Bei den Fragen zu Einkommen, sozialer Absicherung und Erwerbssicherheit unterscheiden sich die Antwortoptionen, nach denen die Belastungsfrage gestellt bzw. nicht gestellt wird. Wie die doppelte Fragestellung funktioniert ist in den folgenden Folien für jedes Kriterium angegeben.  </a:t>
            </a:r>
          </a:p>
          <a:p>
            <a:pPr>
              <a:lnSpc>
                <a:spcPct val="107000"/>
              </a:lnSpc>
              <a:spcAft>
                <a:spcPts val="830"/>
              </a:spcAft>
            </a:pPr>
            <a:endParaRPr lang="de-DE" sz="2400" kern="10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7604145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07000"/>
              </a:lnSpc>
              <a:spcAft>
                <a:spcPts val="830"/>
              </a:spcAft>
            </a:pPr>
            <a:r>
              <a:rPr lang="de-DE" sz="1100" b="0" kern="100">
                <a:latin typeface="Calibri (Textkörper)"/>
                <a:ea typeface="Aptos" panose="020B0004020202020204" pitchFamily="34" charset="0"/>
                <a:cs typeface="Times New Roman" panose="02020603050405020304" pitchFamily="18" charset="0"/>
              </a:rPr>
              <a:t>Zur Funktionsweise der Fragen im Kriterium „Einkommen“:</a:t>
            </a:r>
          </a:p>
          <a:p>
            <a:pPr>
              <a:lnSpc>
                <a:spcPct val="107000"/>
              </a:lnSpc>
              <a:spcAft>
                <a:spcPts val="830"/>
              </a:spcAft>
            </a:pPr>
            <a:r>
              <a:rPr lang="de-DE" sz="1100" kern="100">
                <a:latin typeface="Calibri (Textkörper)"/>
                <a:ea typeface="Aptos" panose="020B0004020202020204" pitchFamily="34" charset="0"/>
                <a:cs typeface="Times New Roman" panose="02020603050405020304" pitchFamily="18" charset="0"/>
              </a:rPr>
              <a:t>Wenn Personen die Antwortoptionen „in geringem Maß“ oder „gar nicht“ angeben, </a:t>
            </a:r>
            <a:r>
              <a:rPr lang="de-DE" sz="1100" kern="100">
                <a:effectLst/>
                <a:latin typeface="Calibri (Textkörper)"/>
                <a:ea typeface="Calibri" panose="020F0502020204030204" pitchFamily="34" charset="0"/>
                <a:cs typeface="Times New Roman" panose="02020603050405020304" pitchFamily="18" charset="0"/>
              </a:rPr>
              <a:t>wird anschließend gefragt, ob bzw. wie stark dieser Umstand subjektiv belastet.</a:t>
            </a:r>
          </a:p>
          <a:p>
            <a:pPr marL="0" marR="0" lvl="0" indent="0" algn="l" defTabSz="914400" rtl="0" eaLnBrk="1" fontAlgn="auto" latinLnBrk="0" hangingPunct="1">
              <a:lnSpc>
                <a:spcPct val="107000"/>
              </a:lnSpc>
              <a:spcBef>
                <a:spcPts val="0"/>
              </a:spcBef>
              <a:spcAft>
                <a:spcPts val="830"/>
              </a:spcAft>
              <a:buClrTx/>
              <a:buSzTx/>
              <a:buFontTx/>
              <a:buNone/>
              <a:tabLst/>
              <a:defRPr/>
            </a:pPr>
            <a:r>
              <a:rPr lang="de-DE" sz="1100" kern="100">
                <a:latin typeface="Calibri (Textkörper)"/>
                <a:ea typeface="Aptos" panose="020B0004020202020204" pitchFamily="34" charset="0"/>
                <a:cs typeface="Times New Roman" panose="02020603050405020304" pitchFamily="18" charset="0"/>
              </a:rPr>
              <a:t>Wenn Personen die Antwortoptionen „es reicht gerade aus“ oder „es reicht nicht aus“ angeben, </a:t>
            </a:r>
            <a:r>
              <a:rPr lang="de-DE" sz="1100" kern="100">
                <a:effectLst/>
                <a:latin typeface="Calibri (Textkörper)"/>
                <a:ea typeface="Calibri" panose="020F0502020204030204" pitchFamily="34" charset="0"/>
                <a:cs typeface="Times New Roman" panose="02020603050405020304" pitchFamily="18" charset="0"/>
              </a:rPr>
              <a:t>wird anschließend gefragt, ob bzw. wie stark dieser Umstand subjektiv belastet.</a:t>
            </a:r>
          </a:p>
          <a:p>
            <a:pPr>
              <a:lnSpc>
                <a:spcPct val="107000"/>
              </a:lnSpc>
              <a:spcAft>
                <a:spcPts val="830"/>
              </a:spcAft>
            </a:pPr>
            <a:endParaRPr lang="de-DE" sz="1100" kern="100">
              <a:latin typeface="+mn-l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77658123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07000"/>
              </a:lnSpc>
              <a:spcAft>
                <a:spcPts val="830"/>
              </a:spcAft>
            </a:pPr>
            <a:r>
              <a:rPr lang="de-DE" sz="1100" b="0" kern="100">
                <a:latin typeface="+mn-lt"/>
                <a:ea typeface="Aptos" panose="020B0004020202020204" pitchFamily="34" charset="0"/>
                <a:cs typeface="Times New Roman" panose="02020603050405020304" pitchFamily="18" charset="0"/>
              </a:rPr>
              <a:t>Zur Funktionsweise der Fragen im Kriterium „Soziale Absicherung“:</a:t>
            </a:r>
          </a:p>
          <a:p>
            <a:pPr>
              <a:lnSpc>
                <a:spcPct val="107000"/>
              </a:lnSpc>
              <a:spcAft>
                <a:spcPts val="830"/>
              </a:spcAft>
            </a:pPr>
            <a:r>
              <a:rPr lang="de-DE" sz="1100" kern="100">
                <a:latin typeface="+mn-lt"/>
                <a:ea typeface="Aptos" panose="020B0004020202020204" pitchFamily="34" charset="0"/>
                <a:cs typeface="Times New Roman" panose="02020603050405020304" pitchFamily="18" charset="0"/>
              </a:rPr>
              <a:t>Wenn Personen die Antwortoptionen „in geringem Maß“ oder „gar nicht“ angeben, </a:t>
            </a:r>
            <a:r>
              <a:rPr lang="de-DE" sz="1100" kern="100">
                <a:effectLst/>
                <a:latin typeface="+mn-lt"/>
                <a:ea typeface="Calibri" panose="020F0502020204030204" pitchFamily="34" charset="0"/>
                <a:cs typeface="Times New Roman" panose="02020603050405020304" pitchFamily="18" charset="0"/>
              </a:rPr>
              <a:t>wird anschließend gefragt, ob bzw. wie stark dieser Umstand subjektiv belastet.</a:t>
            </a:r>
            <a:endParaRPr lang="de-DE" sz="1100">
              <a:latin typeface="+mn-lt"/>
            </a:endParaRPr>
          </a:p>
        </p:txBody>
      </p:sp>
    </p:spTree>
    <p:extLst>
      <p:ext uri="{BB962C8B-B14F-4D97-AF65-F5344CB8AC3E}">
        <p14:creationId xmlns:p14="http://schemas.microsoft.com/office/powerpoint/2010/main" val="297104871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FFED6-77ED-18CE-EA0F-E5FA1E50429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589AA3A-ECFE-47CE-1994-AA7044CCF3C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225C715A-C282-7E48-CFF8-FCB1A127303B}"/>
              </a:ext>
            </a:extLst>
          </p:cNvPr>
          <p:cNvSpPr>
            <a:spLocks noGrp="1"/>
          </p:cNvSpPr>
          <p:nvPr>
            <p:ph type="body" idx="1"/>
          </p:nvPr>
        </p:nvSpPr>
        <p:spPr/>
        <p:txBody>
          <a:bodyPr/>
          <a:lstStyle/>
          <a:p>
            <a:pPr>
              <a:lnSpc>
                <a:spcPct val="107000"/>
              </a:lnSpc>
              <a:spcAft>
                <a:spcPts val="830"/>
              </a:spcAft>
            </a:pPr>
            <a:r>
              <a:rPr lang="de-DE" sz="1100" b="0" kern="100">
                <a:latin typeface="Calibri (Textkörper)"/>
                <a:ea typeface="Aptos" panose="020B0004020202020204" pitchFamily="34" charset="0"/>
                <a:cs typeface="Times New Roman" panose="02020603050405020304" pitchFamily="18" charset="0"/>
              </a:rPr>
              <a:t>Zur Funktionsweise der Fragen im Kriterium „Erwerbssicherheit“:</a:t>
            </a:r>
          </a:p>
          <a:p>
            <a:pPr>
              <a:lnSpc>
                <a:spcPct val="107000"/>
              </a:lnSpc>
              <a:spcAft>
                <a:spcPts val="830"/>
              </a:spcAft>
            </a:pPr>
            <a:r>
              <a:rPr lang="de-DE" sz="1100" kern="100">
                <a:latin typeface="Calibri (Textkörper)"/>
                <a:ea typeface="Aptos" panose="020B0004020202020204" pitchFamily="34" charset="0"/>
                <a:cs typeface="Times New Roman" panose="02020603050405020304" pitchFamily="18" charset="0"/>
              </a:rPr>
              <a:t>Wenn Personen die Antwortoptionen „selten“, „oft“ oder „sehr häufig“ angeben, </a:t>
            </a:r>
            <a:r>
              <a:rPr lang="de-DE" sz="1100" kern="100">
                <a:effectLst/>
                <a:latin typeface="Calibri (Textkörper)"/>
                <a:ea typeface="Calibri" panose="020F0502020204030204" pitchFamily="34" charset="0"/>
                <a:cs typeface="Times New Roman" panose="02020603050405020304" pitchFamily="18" charset="0"/>
              </a:rPr>
              <a:t>wird anschließend gefragt, ob bzw. wie stark dieser Umstand subjektiv belastet.</a:t>
            </a:r>
          </a:p>
          <a:p>
            <a:pPr marL="0" marR="0" lvl="0" indent="0" algn="l" defTabSz="914400" rtl="0" eaLnBrk="1" fontAlgn="auto" latinLnBrk="0" hangingPunct="1">
              <a:lnSpc>
                <a:spcPct val="107000"/>
              </a:lnSpc>
              <a:spcBef>
                <a:spcPts val="0"/>
              </a:spcBef>
              <a:spcAft>
                <a:spcPts val="830"/>
              </a:spcAft>
              <a:buClrTx/>
              <a:buSzTx/>
              <a:buFontTx/>
              <a:buNone/>
              <a:tabLst/>
              <a:defRPr/>
            </a:pPr>
            <a:r>
              <a:rPr lang="de-DE" sz="1100" kern="100">
                <a:effectLst/>
                <a:latin typeface="Calibri (Textkörper)"/>
                <a:ea typeface="Calibri" panose="020F0502020204030204" pitchFamily="34" charset="0"/>
                <a:cs typeface="Times New Roman" panose="02020603050405020304" pitchFamily="18" charset="0"/>
              </a:rPr>
              <a:t>Wenn Personen die Antwortoptionen „es reicht gerade aus“ oder „es reicht nicht aus“ angeben, wird anschließend gefragt, ob bzw. wie stark dieser Umstand subjektiv belastet.</a:t>
            </a:r>
          </a:p>
          <a:p>
            <a:pPr>
              <a:lnSpc>
                <a:spcPct val="107000"/>
              </a:lnSpc>
              <a:spcAft>
                <a:spcPts val="830"/>
              </a:spcAft>
            </a:pPr>
            <a:endParaRPr lang="de-DE" sz="1100" kern="100">
              <a:effectLst/>
              <a:latin typeface="Calibri (Textkörper)"/>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0983860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E30D8-CC26-96B5-DE76-2FA75D79510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9421AD3-DEA9-C6BA-5426-2465939A2AD1}"/>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87ED938-6633-6743-7FCF-D890C3A44305}"/>
              </a:ext>
            </a:extLst>
          </p:cNvPr>
          <p:cNvSpPr>
            <a:spLocks noGrp="1"/>
          </p:cNvSpPr>
          <p:nvPr>
            <p:ph type="body" idx="1"/>
          </p:nvPr>
        </p:nvSpPr>
        <p:spPr/>
        <p:txBody>
          <a:bodyPr/>
          <a:lstStyle/>
          <a:p>
            <a:pPr>
              <a:lnSpc>
                <a:spcPct val="107000"/>
              </a:lnSpc>
              <a:spcAft>
                <a:spcPts val="830"/>
              </a:spcAft>
            </a:pPr>
            <a:r>
              <a:rPr lang="de-DE" sz="1100" b="0">
                <a:latin typeface="Calibri (Textkörper)"/>
              </a:rPr>
              <a:t>Wie funktionieren die Indexwerte? </a:t>
            </a:r>
            <a:br>
              <a:rPr lang="de-DE" sz="1100" b="0">
                <a:latin typeface="Calibri (Textkörper)"/>
              </a:rPr>
            </a:br>
            <a:r>
              <a:rPr lang="de-DE" sz="1100" b="0">
                <a:latin typeface="Calibri (Textkörper)"/>
              </a:rPr>
              <a:t>Methodisches: Der DGB Index Gute Arbeit und unsere Erhebung </a:t>
            </a:r>
          </a:p>
          <a:p>
            <a:pPr>
              <a:lnSpc>
                <a:spcPct val="107000"/>
              </a:lnSpc>
              <a:spcAft>
                <a:spcPts val="830"/>
              </a:spcAft>
            </a:pPr>
            <a:endParaRPr lang="de-DE" sz="1100" kern="100">
              <a:latin typeface="Calibri (Textkörper)"/>
              <a:ea typeface="Calibri" panose="020F0502020204030204" pitchFamily="34" charset="0"/>
              <a:cs typeface="Times New Roman" panose="02020603050405020304" pitchFamily="18" charset="0"/>
            </a:endParaRPr>
          </a:p>
          <a:p>
            <a:pPr marL="0" indent="0">
              <a:lnSpc>
                <a:spcPct val="107000"/>
              </a:lnSpc>
              <a:spcAft>
                <a:spcPts val="800"/>
              </a:spcAft>
              <a:buNone/>
            </a:pPr>
            <a:r>
              <a:rPr lang="de-DE" sz="1100" kern="100">
                <a:effectLst/>
                <a:latin typeface="Calibri (Textkörper)"/>
                <a:ea typeface="Calibri"/>
                <a:cs typeface="Times New Roman"/>
              </a:rPr>
              <a:t>Wir haben uns im Studiendesign und der Methodik unsere Erhebung stark am DGB-Index-Gute Arbeit orientiert. Wir haben insbesondere zentrale arbeitswissenschaftliche Grundannahmen und methodischen Grundlagen übernommen, inhaltlich – die erfragten Arbeitsbedingungen betreffend – jedoch umfassend überarbeitet, um die statusspezifischen Besonderheiten der Solo-Selbstständigkeit zu erfassen. </a:t>
            </a:r>
          </a:p>
          <a:p>
            <a:pPr marL="0" indent="0">
              <a:lnSpc>
                <a:spcPct val="107000"/>
              </a:lnSpc>
              <a:spcAft>
                <a:spcPts val="800"/>
              </a:spcAft>
              <a:buNone/>
            </a:pPr>
            <a:r>
              <a:rPr lang="de-DE" sz="1100" kern="100">
                <a:effectLst/>
                <a:latin typeface="Calibri (Textkörper)"/>
                <a:ea typeface="Calibri"/>
                <a:cs typeface="Times New Roman"/>
              </a:rPr>
              <a:t>Der DGB-Index Gute Arbeit für abhängig Beschäftigte, bildet Indexwerte für die Qualität der Arbeit und unterscheidet Qualitätsstufen. Das ermöglicht, die umfangreichen Daten in ihrer Komplexität auf das Wesentliche zu reduzieren und eine Einordnung zu vereinfachen.</a:t>
            </a:r>
          </a:p>
          <a:p>
            <a:pPr marL="0" indent="0">
              <a:lnSpc>
                <a:spcPct val="107000"/>
              </a:lnSpc>
              <a:spcAft>
                <a:spcPts val="800"/>
              </a:spcAft>
              <a:buNone/>
            </a:pPr>
            <a:r>
              <a:rPr lang="de-DE" sz="1100" kern="100">
                <a:effectLst/>
                <a:latin typeface="Calibri (Textkörper)"/>
                <a:ea typeface="Calibri"/>
                <a:cs typeface="Times New Roman"/>
              </a:rPr>
              <a:t>Auch für unsere Erhebung haben wir auf Frage- bzw. </a:t>
            </a:r>
            <a:r>
              <a:rPr lang="de-DE" sz="1100" kern="100" err="1">
                <a:effectLst/>
                <a:latin typeface="Calibri (Textkörper)"/>
                <a:ea typeface="Calibri"/>
                <a:cs typeface="Times New Roman"/>
              </a:rPr>
              <a:t>Kriterienebene</a:t>
            </a:r>
            <a:r>
              <a:rPr lang="de-DE" sz="1100" kern="100">
                <a:effectLst/>
                <a:latin typeface="Calibri (Textkörper)"/>
                <a:ea typeface="Calibri"/>
                <a:cs typeface="Times New Roman"/>
              </a:rPr>
              <a:t> Indexwerte gebildet, um die Arbeitsbedingungen der befragten Solo-Selbstständigen zu veranschaulichen. </a:t>
            </a:r>
          </a:p>
          <a:p>
            <a:pPr marL="0" indent="0">
              <a:lnSpc>
                <a:spcPct val="107000"/>
              </a:lnSpc>
              <a:spcAft>
                <a:spcPts val="800"/>
              </a:spcAft>
              <a:buNone/>
            </a:pPr>
            <a:endParaRPr lang="de-DE" sz="1100" kern="100">
              <a:effectLst/>
              <a:latin typeface="Calibri (Textkörper)"/>
              <a:ea typeface="Calibri"/>
              <a:cs typeface="Times New Roman"/>
            </a:endParaRPr>
          </a:p>
          <a:p>
            <a:pPr marL="0" indent="0">
              <a:lnSpc>
                <a:spcPct val="107000"/>
              </a:lnSpc>
              <a:spcAft>
                <a:spcPts val="800"/>
              </a:spcAft>
              <a:buNone/>
            </a:pPr>
            <a:r>
              <a:rPr lang="de-DE" sz="1100" b="0" kern="100">
                <a:effectLst/>
                <a:latin typeface="Calibri (Textkörper)"/>
                <a:ea typeface="Calibri"/>
                <a:cs typeface="Times New Roman"/>
              </a:rPr>
              <a:t>Da es sich bei unserer Erhebung um eine Pilotstudie handelt, bilden wir aus methodischen Gründen ausschließlich auf </a:t>
            </a:r>
            <a:r>
              <a:rPr lang="de-DE" sz="1100" b="0" kern="100" err="1">
                <a:effectLst/>
                <a:latin typeface="Calibri (Textkörper)"/>
                <a:ea typeface="Calibri"/>
                <a:cs typeface="Times New Roman"/>
              </a:rPr>
              <a:t>Kriterienebene</a:t>
            </a:r>
            <a:r>
              <a:rPr lang="de-DE" sz="1100" b="0" kern="100">
                <a:effectLst/>
                <a:latin typeface="Calibri (Textkörper)"/>
                <a:ea typeface="Calibri"/>
                <a:cs typeface="Times New Roman"/>
              </a:rPr>
              <a:t> Indexwerte, anders als der DGB-Index nicht für die drei Teilbereiche oder die Gesamtsituation. </a:t>
            </a:r>
          </a:p>
          <a:p>
            <a:pPr marL="0" indent="0">
              <a:lnSpc>
                <a:spcPct val="107000"/>
              </a:lnSpc>
              <a:spcAft>
                <a:spcPts val="800"/>
              </a:spcAft>
              <a:buNone/>
            </a:pPr>
            <a:r>
              <a:rPr lang="de-DE" sz="1100" b="0" kern="100">
                <a:effectLst/>
                <a:latin typeface="Calibri (Textkörper)"/>
                <a:ea typeface="Calibri"/>
                <a:cs typeface="Times New Roman"/>
              </a:rPr>
              <a:t>Wichtig ist: Die Indexwerte des DGB-Index Gute Arbeit für abhängig Beschäftigte und dieser Erhebung sind nicht vergleichbar, da sich die konkreten Fragestellungen unterscheiden. </a:t>
            </a:r>
            <a:endParaRPr lang="de-DE" sz="1100" b="0" kern="100">
              <a:latin typeface="Calibri (Textkörper)"/>
              <a:ea typeface="Calibri"/>
              <a:cs typeface="Times New Roman"/>
            </a:endParaRPr>
          </a:p>
          <a:p>
            <a:pPr marL="0" indent="0">
              <a:lnSpc>
                <a:spcPct val="107000"/>
              </a:lnSpc>
              <a:spcAft>
                <a:spcPts val="800"/>
              </a:spcAft>
              <a:buNone/>
            </a:pPr>
            <a:endParaRPr lang="de-DE" sz="1100" kern="100">
              <a:effectLst/>
              <a:latin typeface="Calibri (Textkörper)"/>
              <a:ea typeface="Calibri"/>
              <a:cs typeface="Times New Roman"/>
            </a:endParaRPr>
          </a:p>
          <a:p>
            <a:pPr marL="0" indent="0">
              <a:lnSpc>
                <a:spcPct val="107000"/>
              </a:lnSpc>
              <a:spcAft>
                <a:spcPts val="800"/>
              </a:spcAft>
              <a:buNone/>
            </a:pPr>
            <a:endParaRPr lang="de-DE" sz="1100" kern="100">
              <a:effectLst/>
              <a:latin typeface="Calibri (Textkörper)"/>
              <a:ea typeface="Calibri"/>
              <a:cs typeface="Times New Roman"/>
            </a:endParaRPr>
          </a:p>
          <a:p>
            <a:pPr>
              <a:lnSpc>
                <a:spcPct val="107000"/>
              </a:lnSpc>
              <a:spcAft>
                <a:spcPts val="830"/>
              </a:spcAft>
            </a:pPr>
            <a:endParaRPr lang="de-DE" sz="1100" kern="100">
              <a:latin typeface="Calibri (Textkörper)"/>
              <a:ea typeface="Calibri" panose="020F0502020204030204" pitchFamily="34" charset="0"/>
              <a:cs typeface="Times New Roman" panose="02020603050405020304" pitchFamily="18" charset="0"/>
            </a:endParaRPr>
          </a:p>
          <a:p>
            <a:endParaRPr lang="de-DE"/>
          </a:p>
        </p:txBody>
      </p:sp>
    </p:spTree>
    <p:extLst>
      <p:ext uri="{BB962C8B-B14F-4D97-AF65-F5344CB8AC3E}">
        <p14:creationId xmlns:p14="http://schemas.microsoft.com/office/powerpoint/2010/main" val="94743473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30"/>
              </a:spcAft>
              <a:buClrTx/>
              <a:buSzTx/>
              <a:buFontTx/>
              <a:buNone/>
              <a:tabLst/>
              <a:defRPr/>
            </a:pPr>
            <a:r>
              <a:rPr lang="de-DE" sz="1100" b="1" u="none" kern="100">
                <a:latin typeface="+mn-lt"/>
                <a:ea typeface="Calibri" panose="020F0502020204030204" pitchFamily="34" charset="0"/>
                <a:cs typeface="Times New Roman" panose="02020603050405020304" pitchFamily="18" charset="0"/>
              </a:rPr>
              <a:t>Zur Bildung von Indexwerten</a:t>
            </a:r>
          </a:p>
          <a:p>
            <a:pPr marL="0" marR="0" lvl="0" indent="0" algn="l" defTabSz="914400" rtl="0" eaLnBrk="1" fontAlgn="auto" latinLnBrk="0" hangingPunct="1">
              <a:lnSpc>
                <a:spcPct val="107000"/>
              </a:lnSpc>
              <a:spcBef>
                <a:spcPts val="0"/>
              </a:spcBef>
              <a:spcAft>
                <a:spcPts val="830"/>
              </a:spcAft>
              <a:buClrTx/>
              <a:buSzTx/>
              <a:buFontTx/>
              <a:buNone/>
              <a:tabLst/>
              <a:defRPr/>
            </a:pPr>
            <a:r>
              <a:rPr lang="de-DE" sz="1100" kern="100">
                <a:effectLst/>
                <a:latin typeface="+mn-lt"/>
                <a:ea typeface="Calibri"/>
                <a:cs typeface="Times New Roman"/>
              </a:rPr>
              <a:t>Die Indexwerte werden aus den einzelnen Antworten bzw. Antwortkombinationen berechnet. Die jeweils beste Antwortmöglichkeit erhält 100 Punkte, die schlechteste 0 Punkte. Die Zuordnung der Werte erfolgt nach einem Modell, das auf arbeitswissenschaftlichen Standards beruht. (Holler 2013, S. 26 f). Die Kategorisierung der Indexwerte orientiert sich an der Standarddefinition menschengerechter Arbeit nach Luczak und Volpert. Diese definieren Arbeit als menschengerecht, wenn die Arbeitenden </a:t>
            </a:r>
            <a:r>
              <a:rPr lang="de-DE" sz="1100" b="1" kern="100">
                <a:effectLst/>
                <a:latin typeface="+mn-lt"/>
                <a:ea typeface="Calibri"/>
                <a:cs typeface="Times New Roman"/>
              </a:rPr>
              <a:t>in produktiven und effizienten Arbeitsprozessen schadensfreie, ausführbare, erträgliche und belastungsfreie Arbeitsbedingungen vorfinden. Darüber hinaus müssen Standards der sozialen Angemessenheit in Bezug auf Arbeitsinhalt, Arbeitsaufgabe, Arbeitsumgebung, Entlohnung und Kooperation erfüllt sein. Zudem sollen Handlungsspielräume vorhanden sein, Kompetenzen erworben werden können und die Entfaltung der Persönlichkeit in Kooperation mit anderen ermöglicht werden </a:t>
            </a:r>
            <a:r>
              <a:rPr lang="de-DE" sz="1100" kern="100">
                <a:effectLst/>
                <a:latin typeface="+mn-lt"/>
                <a:ea typeface="Calibri"/>
                <a:cs typeface="Times New Roman"/>
              </a:rPr>
              <a:t>(Schlick et al. 2010, S. 7). In diesem Sinne menschengerecht gestaltete Arbeit gilt als ‚Gute Arbeit‘.  Da sich ein großer Teil der erhobenen Qualität der Arbeitsbedingungen im mittleren Bereich bewegt und sich die Arbeitslagen des oberen Mittelfelds deutlich von denen des unteren Mittelfeldes unterscheiden, wird dieser Bereich in zwei Gruppen unterteilt, so dass insgesamt vier Qualitätsstufen unterschieden werden (Holler 2013: 24 ff). Diese sind: </a:t>
            </a:r>
          </a:p>
          <a:p>
            <a:pPr marL="0" marR="0" lvl="0" indent="0" algn="l" defTabSz="914400" rtl="0" eaLnBrk="1" fontAlgn="auto" latinLnBrk="0" hangingPunct="1">
              <a:lnSpc>
                <a:spcPct val="107000"/>
              </a:lnSpc>
              <a:spcBef>
                <a:spcPts val="0"/>
              </a:spcBef>
              <a:spcAft>
                <a:spcPts val="830"/>
              </a:spcAft>
              <a:buClrTx/>
              <a:buSzTx/>
              <a:buFontTx/>
              <a:buNone/>
              <a:tabLst/>
              <a:defRPr/>
            </a:pPr>
            <a:endParaRPr lang="de-DE" sz="1100" kern="100">
              <a:effectLst/>
              <a:latin typeface="+mn-lt"/>
              <a:ea typeface="Calibri"/>
              <a:cs typeface="Times New Roman"/>
            </a:endParaRPr>
          </a:p>
          <a:p>
            <a:pPr lvl="1">
              <a:lnSpc>
                <a:spcPct val="107000"/>
              </a:lnSpc>
              <a:spcAft>
                <a:spcPts val="800"/>
              </a:spcAft>
            </a:pPr>
            <a:r>
              <a:rPr lang="de-DE" sz="1100" kern="100">
                <a:effectLst/>
                <a:latin typeface="+mn-lt"/>
                <a:ea typeface="Aptos" panose="020B0004020202020204" pitchFamily="34" charset="0"/>
                <a:cs typeface="Arial" panose="020B0604020202020204" pitchFamily="34" charset="0"/>
              </a:rPr>
              <a:t>• Schlechte Arbeit (unter 50);</a:t>
            </a:r>
          </a:p>
          <a:p>
            <a:pPr lvl="1">
              <a:lnSpc>
                <a:spcPct val="107000"/>
              </a:lnSpc>
              <a:spcAft>
                <a:spcPts val="800"/>
              </a:spcAft>
            </a:pPr>
            <a:r>
              <a:rPr lang="de-DE" sz="1100" kern="100">
                <a:effectLst/>
                <a:latin typeface="+mn-lt"/>
                <a:ea typeface="Aptos" panose="020B0004020202020204" pitchFamily="34" charset="0"/>
                <a:cs typeface="Arial" panose="020B0604020202020204" pitchFamily="34" charset="0"/>
              </a:rPr>
              <a:t>• Qualität der Arbeitsbedingungen im unteren Mittelfeld (ab 50 bis &lt; 65);</a:t>
            </a:r>
          </a:p>
          <a:p>
            <a:pPr lvl="1">
              <a:lnSpc>
                <a:spcPct val="107000"/>
              </a:lnSpc>
              <a:spcAft>
                <a:spcPts val="800"/>
              </a:spcAft>
            </a:pPr>
            <a:r>
              <a:rPr lang="de-DE" sz="1100" kern="100">
                <a:effectLst/>
                <a:latin typeface="+mn-lt"/>
                <a:ea typeface="Aptos" panose="020B0004020202020204" pitchFamily="34" charset="0"/>
                <a:cs typeface="Arial" panose="020B0604020202020204" pitchFamily="34" charset="0"/>
              </a:rPr>
              <a:t>• Qualität der Arbeitsbedingungen im oberen Mittelfeld (ab 65 bis &lt; 80);</a:t>
            </a:r>
          </a:p>
          <a:p>
            <a:pPr lvl="1">
              <a:lnSpc>
                <a:spcPct val="107000"/>
              </a:lnSpc>
              <a:spcAft>
                <a:spcPts val="800"/>
              </a:spcAft>
            </a:pPr>
            <a:r>
              <a:rPr lang="de-DE" sz="1100" kern="100">
                <a:effectLst/>
                <a:latin typeface="+mn-lt"/>
                <a:ea typeface="Aptos" panose="020B0004020202020204" pitchFamily="34" charset="0"/>
                <a:cs typeface="Arial" panose="020B0604020202020204" pitchFamily="34" charset="0"/>
              </a:rPr>
              <a:t>• Gute Arbeit (ab 80).</a:t>
            </a:r>
          </a:p>
          <a:p>
            <a:pPr marL="0" marR="0" lvl="0" indent="0" algn="l" defTabSz="914400" rtl="0" eaLnBrk="1" fontAlgn="auto" latinLnBrk="0" hangingPunct="1">
              <a:lnSpc>
                <a:spcPct val="107000"/>
              </a:lnSpc>
              <a:spcBef>
                <a:spcPts val="0"/>
              </a:spcBef>
              <a:spcAft>
                <a:spcPts val="830"/>
              </a:spcAft>
              <a:buClrTx/>
              <a:buSzTx/>
              <a:buFontTx/>
              <a:buNone/>
              <a:tabLst/>
              <a:defRPr/>
            </a:pPr>
            <a:endParaRPr lang="de-DE" sz="1100" kern="100">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30"/>
              </a:spcAft>
              <a:buClrTx/>
              <a:buSzTx/>
              <a:buFontTx/>
              <a:buNone/>
              <a:tabLst/>
              <a:defRPr/>
            </a:pPr>
            <a:r>
              <a:rPr lang="de-DE" sz="1100" kern="100">
                <a:latin typeface="+mn-lt"/>
                <a:ea typeface="Calibri" panose="020F0502020204030204" pitchFamily="34" charset="0"/>
                <a:cs typeface="Times New Roman" panose="02020603050405020304" pitchFamily="18" charset="0"/>
              </a:rPr>
              <a:t>Es werden daraus abgeleitet vier Qualitätsstufen von Arbeit definiert, die Sie oben sehen. Das ermöglicht gleich eine Einordnung der Ergebnisse, wirkt in sich komplexitätsreduzierend und ist leichter handhabbar, was auch für Vergleiche von Berufsgruppen vorteilhaft ist. </a:t>
            </a:r>
          </a:p>
          <a:p>
            <a:pPr>
              <a:lnSpc>
                <a:spcPct val="107000"/>
              </a:lnSpc>
              <a:spcAft>
                <a:spcPts val="830"/>
              </a:spcAft>
            </a:pPr>
            <a:endParaRPr lang="de-DE" sz="1100" kern="100">
              <a:latin typeface="+mn-lt"/>
              <a:ea typeface="Calibri" panose="020F0502020204030204" pitchFamily="34" charset="0"/>
              <a:cs typeface="Times New Roman" panose="02020603050405020304" pitchFamily="18" charset="0"/>
            </a:endParaRPr>
          </a:p>
          <a:p>
            <a:pPr defTabSz="948324">
              <a:lnSpc>
                <a:spcPct val="107000"/>
              </a:lnSpc>
              <a:spcAft>
                <a:spcPts val="830"/>
              </a:spcAft>
            </a:pPr>
            <a:r>
              <a:rPr lang="de-DE" sz="1100" kern="100">
                <a:latin typeface="+mn-lt"/>
                <a:ea typeface="Calibri" panose="020F0502020204030204" pitchFamily="34" charset="0"/>
                <a:cs typeface="Times New Roman" panose="02020603050405020304" pitchFamily="18" charset="0"/>
              </a:rPr>
              <a:t>Gute Arbeit (100 Punkte) wird erreicht, wenn „die abgefragten Ressourcen in sehr hohem Maß vorhanden sind bzw. die jeweilige Belastung nicht auftritt. Null Punkte werden zugewiesen, wenn eine arbeitsbedingte Ressource nicht vorhanden ist oder eine Belastung sehr häufig vorliegt und diese Situation von dem Befragten als starke negative Beanspruchung empfunden wird. Zwischen diesen beiden Polen gibt es weitere Differenzierungen der Punktwerte, die sich nach der Kombination der vorhandenen Ressourcen bzw. Belastungen und der subjektiven Beanspruchung [der arbeitenden Person] richten.“ (Institut DGB Index Gute Arbeit 2019: 99)</a:t>
            </a:r>
          </a:p>
          <a:p>
            <a:pPr defTabSz="948324">
              <a:lnSpc>
                <a:spcPct val="107000"/>
              </a:lnSpc>
              <a:spcAft>
                <a:spcPts val="830"/>
              </a:spcAft>
            </a:pPr>
            <a:endParaRPr lang="de-DE" sz="1100" kern="100">
              <a:latin typeface="+mn-lt"/>
              <a:ea typeface="Calibri" panose="020F0502020204030204" pitchFamily="34" charset="0"/>
              <a:cs typeface="Times New Roman" panose="02020603050405020304" pitchFamily="18" charset="0"/>
            </a:endParaRPr>
          </a:p>
          <a:p>
            <a:pPr defTabSz="948324">
              <a:lnSpc>
                <a:spcPct val="107000"/>
              </a:lnSpc>
              <a:spcAft>
                <a:spcPts val="830"/>
              </a:spcAft>
            </a:pPr>
            <a:endParaRPr lang="de-DE" sz="1100" kern="100">
              <a:latin typeface="+mn-lt"/>
              <a:ea typeface="Calibri" panose="020F0502020204030204" pitchFamily="34" charset="0"/>
              <a:cs typeface="Times New Roman" panose="02020603050405020304" pitchFamily="18" charset="0"/>
            </a:endParaRPr>
          </a:p>
          <a:p>
            <a:pPr defTabSz="948324">
              <a:lnSpc>
                <a:spcPct val="107000"/>
              </a:lnSpc>
              <a:spcAft>
                <a:spcPts val="830"/>
              </a:spcAft>
            </a:pPr>
            <a:r>
              <a:rPr lang="de-DE" sz="1100" b="0" kern="100">
                <a:latin typeface="+mn-lt"/>
                <a:ea typeface="Calibri" panose="020F0502020204030204" pitchFamily="34" charset="0"/>
                <a:cs typeface="Times New Roman" panose="02020603050405020304" pitchFamily="18" charset="0"/>
              </a:rPr>
              <a:t>Verwendete und weiterführende Literatur: </a:t>
            </a:r>
          </a:p>
          <a:p>
            <a:pPr defTabSz="948324">
              <a:lnSpc>
                <a:spcPct val="107000"/>
              </a:lnSpc>
              <a:spcAft>
                <a:spcPts val="830"/>
              </a:spcAft>
            </a:pPr>
            <a:r>
              <a:rPr lang="de-DE" sz="1100" kern="100">
                <a:latin typeface="+mn-lt"/>
                <a:ea typeface="Calibri" panose="020F0502020204030204" pitchFamily="34" charset="0"/>
                <a:cs typeface="Times New Roman" panose="02020603050405020304" pitchFamily="18" charset="0"/>
              </a:rPr>
              <a:t>Die genaue Vorgehensweise bei der Wertzuweisung für Ressourcen und Belastungen können sie ausführlich und fundiert nachlesen beim DGB, etwa hier: </a:t>
            </a:r>
          </a:p>
          <a:p>
            <a:pPr defTabSz="948324">
              <a:lnSpc>
                <a:spcPct val="107000"/>
              </a:lnSpc>
              <a:spcAft>
                <a:spcPts val="830"/>
              </a:spcAft>
            </a:pPr>
            <a:endParaRPr lang="de-DE" sz="1100" kern="100">
              <a:latin typeface="+mn-lt"/>
              <a:ea typeface="Calibri" panose="020F0502020204030204" pitchFamily="34" charset="0"/>
              <a:cs typeface="Times New Roman" panose="02020603050405020304" pitchFamily="18" charset="0"/>
            </a:endParaRPr>
          </a:p>
          <a:p>
            <a:pPr marL="342900" marR="0" lvl="0" indent="-342900" algn="l" defTabSz="948324" rtl="0" eaLnBrk="1" fontAlgn="auto" latinLnBrk="0" hangingPunct="1">
              <a:lnSpc>
                <a:spcPct val="107000"/>
              </a:lnSpc>
              <a:spcBef>
                <a:spcPts val="0"/>
              </a:spcBef>
              <a:spcAft>
                <a:spcPts val="830"/>
              </a:spcAft>
              <a:buClrTx/>
              <a:buSzTx/>
              <a:buFont typeface="Symbol" panose="05050102010706020507" pitchFamily="18" charset="2"/>
              <a:buChar char="-"/>
              <a:tabLst/>
              <a:defRPr/>
            </a:pPr>
            <a:r>
              <a:rPr lang="de-DE" sz="1100" kern="100">
                <a:effectLst/>
                <a:latin typeface="+mn-lt"/>
                <a:ea typeface="Calibri" panose="020F0502020204030204" pitchFamily="34" charset="0"/>
                <a:cs typeface="Times New Roman" panose="02020603050405020304" pitchFamily="18" charset="0"/>
              </a:rPr>
              <a:t>Holler, Markus (2013): Methodenbericht zur Weiterentwicklung des DGB-Index Gute Arbeit in der Erhebungsperiode 2011/2012. Im Auftrag des Instituts DGB-Index Gute Arbeit. </a:t>
            </a:r>
            <a:r>
              <a:rPr lang="de-DE" sz="1100" kern="100" err="1">
                <a:effectLst/>
                <a:latin typeface="+mn-lt"/>
                <a:ea typeface="Calibri" panose="020F0502020204030204" pitchFamily="34" charset="0"/>
                <a:cs typeface="Times New Roman" panose="02020603050405020304" pitchFamily="18" charset="0"/>
              </a:rPr>
              <a:t>Hg</a:t>
            </a:r>
            <a:r>
              <a:rPr lang="de-DE" sz="1100" kern="100">
                <a:effectLst/>
                <a:latin typeface="+mn-lt"/>
                <a:ea typeface="Calibri" panose="020F0502020204030204" pitchFamily="34" charset="0"/>
                <a:cs typeface="Times New Roman" panose="02020603050405020304" pitchFamily="18" charset="0"/>
              </a:rPr>
              <a:t>. v. Internationales Institut für empirische Sozialökonomie (INIFES). Stadtbergen.</a:t>
            </a:r>
            <a:r>
              <a:rPr lang="de-DE" sz="1100">
                <a:latin typeface="+mn-lt"/>
              </a:rPr>
              <a:t> Online abrufbar unter: &lt;</a:t>
            </a:r>
            <a:r>
              <a:rPr lang="de-DE" sz="1100" kern="100">
                <a:latin typeface="+mn-lt"/>
                <a:ea typeface="Calibri" panose="020F0502020204030204" pitchFamily="34" charset="0"/>
                <a:cs typeface="Times New Roman" panose="02020603050405020304" pitchFamily="18" charset="0"/>
              </a:rPr>
              <a:t>https://index-gute-arbeit.dgb.de/veroeffentlichungen/zur-praxis/++co++78fd3d7c-3690-11e4-b7f7-52540023ef1a&gt;, zuletzt abgerufen am: 16.04.2025.</a:t>
            </a:r>
          </a:p>
          <a:p>
            <a:pPr marL="342900" marR="0" lvl="0" indent="-342900" algn="l" defTabSz="948324" rtl="0" eaLnBrk="1" fontAlgn="auto" latinLnBrk="0" hangingPunct="1">
              <a:lnSpc>
                <a:spcPct val="107000"/>
              </a:lnSpc>
              <a:spcBef>
                <a:spcPts val="0"/>
              </a:spcBef>
              <a:spcAft>
                <a:spcPts val="830"/>
              </a:spcAft>
              <a:buClrTx/>
              <a:buSzTx/>
              <a:buFont typeface="Symbol" panose="05050102010706020507" pitchFamily="18" charset="2"/>
              <a:buChar char="-"/>
              <a:tabLst/>
              <a:defRPr/>
            </a:pPr>
            <a:r>
              <a:rPr lang="de-DE" sz="1100" b="0" i="0">
                <a:solidFill>
                  <a:srgbClr val="000000"/>
                </a:solidFill>
                <a:effectLst/>
                <a:latin typeface="+mn-lt"/>
              </a:rPr>
              <a:t>Fuchs, Tatjana (2006): Was ist gute Arbeit? Anforderungen aus der Sicht von Erwerbstätigen. Konzeption und Auswertung einer repräsentativen Untersuchung (2. Aufl.). Wirtschaftsverlag NW, Dortmund, Berlin, Dresden.</a:t>
            </a:r>
            <a:endParaRPr lang="de-DE" sz="1100" kern="100">
              <a:latin typeface="+mn-lt"/>
              <a:ea typeface="Calibri" panose="020F0502020204030204" pitchFamily="34" charset="0"/>
              <a:cs typeface="Times New Roman" panose="02020603050405020304" pitchFamily="18" charset="0"/>
            </a:endParaRPr>
          </a:p>
          <a:p>
            <a:pPr marL="342900" marR="0" lvl="0" indent="-342900" algn="l" defTabSz="948324" rtl="0" eaLnBrk="1" fontAlgn="auto" latinLnBrk="0" hangingPunct="1">
              <a:lnSpc>
                <a:spcPct val="107000"/>
              </a:lnSpc>
              <a:spcBef>
                <a:spcPts val="0"/>
              </a:spcBef>
              <a:spcAft>
                <a:spcPts val="830"/>
              </a:spcAft>
              <a:buClrTx/>
              <a:buSzTx/>
              <a:buFont typeface="Symbol" panose="05050102010706020507" pitchFamily="18" charset="2"/>
              <a:buChar char="-"/>
              <a:tabLst/>
              <a:defRPr/>
            </a:pPr>
            <a:r>
              <a:rPr lang="de-DE" sz="1100" kern="100">
                <a:latin typeface="+mn-lt"/>
                <a:ea typeface="Calibri" panose="020F0502020204030204" pitchFamily="34" charset="0"/>
                <a:cs typeface="Times New Roman" panose="02020603050405020304" pitchFamily="18" charset="0"/>
              </a:rPr>
              <a:t>Weitere Materialien zum methodischen Vorgehen des DGB-Index-Gute Arbeit: &lt;https://index-gute-arbeit.dgb.de/veroeffentlichungen/zur-praxis&gt;</a:t>
            </a:r>
          </a:p>
          <a:p>
            <a:pPr marL="342900" indent="-342900" defTabSz="948324">
              <a:lnSpc>
                <a:spcPct val="107000"/>
              </a:lnSpc>
              <a:spcAft>
                <a:spcPts val="830"/>
              </a:spcAft>
              <a:buFont typeface="Symbol" panose="05050102010706020507" pitchFamily="18" charset="2"/>
              <a:buChar char="-"/>
            </a:pPr>
            <a:r>
              <a:rPr lang="de-DE" sz="1100" kern="100">
                <a:latin typeface="+mn-lt"/>
                <a:ea typeface="Calibri" panose="020F0502020204030204" pitchFamily="34" charset="0"/>
                <a:cs typeface="Times New Roman" panose="02020603050405020304" pitchFamily="18" charset="0"/>
              </a:rPr>
              <a:t>Veröffentlichungen des DGB-Index Gute Arbeit: </a:t>
            </a:r>
            <a:r>
              <a:rPr lang="de-DE" sz="1100">
                <a:latin typeface="+mn-lt"/>
                <a:hlinkClick r:id="rId3"/>
              </a:rPr>
              <a:t>DGB-Index Gute Arbeit</a:t>
            </a:r>
            <a:endParaRPr lang="de-DE" sz="1100" kern="100">
              <a:latin typeface="+mn-lt"/>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sz="1100" kern="100">
                <a:latin typeface="+mn-lt"/>
                <a:ea typeface="Calibri" panose="020F0502020204030204" pitchFamily="34" charset="0"/>
                <a:cs typeface="Times New Roman" panose="02020603050405020304" pitchFamily="18" charset="0"/>
              </a:rPr>
              <a:t>Institut DGB Index Gute Arbeit (2019): DGB-Index Gute Arbeit. Jahresbericht 2019. Ergebnisse der Beschäftigtenbefragung zum DGB-Index Gute Arbeit 2019. Schwerpunktthema Arbeitsintensität, S. 99</a:t>
            </a:r>
          </a:p>
          <a:p>
            <a:endParaRPr lang="de-DE" sz="1900" kern="10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1896007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100">
                <a:latin typeface="Calibri (Textkörper)"/>
              </a:rPr>
              <a:t>Für die elf Kriterien und den dazugehörigen 42 Fragen werden Indexwerte gebildet. Die weiteren Fragen (siehe ab Folie 65)  fließen in die Berechnung nicht ein. </a:t>
            </a:r>
          </a:p>
        </p:txBody>
      </p:sp>
    </p:spTree>
    <p:extLst>
      <p:ext uri="{BB962C8B-B14F-4D97-AF65-F5344CB8AC3E}">
        <p14:creationId xmlns:p14="http://schemas.microsoft.com/office/powerpoint/2010/main" val="185647069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07000"/>
              </a:lnSpc>
              <a:spcAft>
                <a:spcPts val="830"/>
              </a:spcAft>
            </a:pPr>
            <a:endParaRPr lang="de-DE" sz="3700" kern="100">
              <a:latin typeface="Calibri" panose="020F0502020204030204" pitchFamily="34" charset="0"/>
              <a:ea typeface="Calibri" panose="020F0502020204030204" pitchFamily="34" charset="0"/>
              <a:cs typeface="Times New Roman" panose="02020603050405020304" pitchFamily="18" charset="0"/>
            </a:endParaRPr>
          </a:p>
          <a:p>
            <a:endParaRPr lang="de-DE" sz="2500"/>
          </a:p>
          <a:p>
            <a:endParaRPr lang="de-DE"/>
          </a:p>
        </p:txBody>
      </p:sp>
    </p:spTree>
    <p:extLst>
      <p:ext uri="{BB962C8B-B14F-4D97-AF65-F5344CB8AC3E}">
        <p14:creationId xmlns:p14="http://schemas.microsoft.com/office/powerpoint/2010/main" val="153275201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9603EC-D7F7-3B50-739E-B83765DDE43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4924D14-D2D8-EF90-CBAB-1503EB6E129A}"/>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F4D9D5BE-B016-5EBD-4AD3-2AC21CAA68C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solidFill>
                <a:effectLst/>
                <a:uLnTx/>
                <a:uFillTx/>
                <a:latin typeface="Calibri"/>
                <a:ea typeface="+mn-ea"/>
                <a:cs typeface="+mn-cs"/>
              </a:rPr>
              <a:t>Berufsbezeichnungen und Zuordnung zu Berufsgruppen stammen aus der Klassifikation der Berufe, die von der Bundesagentur für Arbeit erstellt wurde. Um auf statistisch auswertbare und aussagekräftige Berufsgruppen mit circa mindestens 100 Befragten zu kommen, haben wir Berufsgruppen und Berufshauptgruppen teilweise neu zusammengefasst.</a:t>
            </a:r>
          </a:p>
        </p:txBody>
      </p:sp>
    </p:spTree>
    <p:extLst>
      <p:ext uri="{BB962C8B-B14F-4D97-AF65-F5344CB8AC3E}">
        <p14:creationId xmlns:p14="http://schemas.microsoft.com/office/powerpoint/2010/main" val="141626077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100">
                <a:latin typeface="Calibri (Textkörper)"/>
              </a:rPr>
              <a:t>(KldB-10 Klassifikation 232)</a:t>
            </a:r>
          </a:p>
        </p:txBody>
      </p:sp>
    </p:spTree>
    <p:extLst>
      <p:ext uri="{BB962C8B-B14F-4D97-AF65-F5344CB8AC3E}">
        <p14:creationId xmlns:p14="http://schemas.microsoft.com/office/powerpoint/2010/main" val="367113677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100">
                <a:latin typeface="Calibri (Textkörper)"/>
              </a:rPr>
              <a:t>(KldB-10 Klassifikationsnummer 714)</a:t>
            </a:r>
          </a:p>
        </p:txBody>
      </p:sp>
    </p:spTree>
    <p:extLst>
      <p:ext uri="{BB962C8B-B14F-4D97-AF65-F5344CB8AC3E}">
        <p14:creationId xmlns:p14="http://schemas.microsoft.com/office/powerpoint/2010/main" val="366785116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100">
                <a:latin typeface="Calibri (Textkörper)"/>
              </a:rPr>
              <a:t>(KldB-10 Klassifikation 81 + 82)</a:t>
            </a:r>
          </a:p>
        </p:txBody>
      </p:sp>
    </p:spTree>
    <p:extLst>
      <p:ext uri="{BB962C8B-B14F-4D97-AF65-F5344CB8AC3E}">
        <p14:creationId xmlns:p14="http://schemas.microsoft.com/office/powerpoint/2010/main" val="157692144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100"/>
              <a:t>(KldB-10 Klassifikation 844)</a:t>
            </a:r>
          </a:p>
        </p:txBody>
      </p:sp>
    </p:spTree>
    <p:extLst>
      <p:ext uri="{BB962C8B-B14F-4D97-AF65-F5344CB8AC3E}">
        <p14:creationId xmlns:p14="http://schemas.microsoft.com/office/powerpoint/2010/main" val="131761634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100"/>
              <a:t>(KldB-10 Klassifikation 923-924)</a:t>
            </a:r>
          </a:p>
          <a:p>
            <a:endParaRPr lang="de-DE" sz="1100"/>
          </a:p>
        </p:txBody>
      </p:sp>
    </p:spTree>
    <p:extLst>
      <p:ext uri="{BB962C8B-B14F-4D97-AF65-F5344CB8AC3E}">
        <p14:creationId xmlns:p14="http://schemas.microsoft.com/office/powerpoint/2010/main" val="366870005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000"/>
              <a:t>(KldB-10 Klassifikation 933-935)</a:t>
            </a:r>
          </a:p>
        </p:txBody>
      </p:sp>
    </p:spTree>
    <p:extLst>
      <p:ext uri="{BB962C8B-B14F-4D97-AF65-F5344CB8AC3E}">
        <p14:creationId xmlns:p14="http://schemas.microsoft.com/office/powerpoint/2010/main" val="277267689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100"/>
              <a:t>(KldB-10 Klassifikation 941, 942 + 944)</a:t>
            </a:r>
          </a:p>
        </p:txBody>
      </p:sp>
    </p:spTree>
    <p:extLst>
      <p:ext uri="{BB962C8B-B14F-4D97-AF65-F5344CB8AC3E}">
        <p14:creationId xmlns:p14="http://schemas.microsoft.com/office/powerpoint/2010/main" val="405071221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100"/>
              <a:t>(KldB-10 Klassifikation 945-947)</a:t>
            </a:r>
          </a:p>
        </p:txBody>
      </p:sp>
    </p:spTree>
    <p:extLst>
      <p:ext uri="{BB962C8B-B14F-4D97-AF65-F5344CB8AC3E}">
        <p14:creationId xmlns:p14="http://schemas.microsoft.com/office/powerpoint/2010/main" val="63114471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a:p>
            <a:endParaRPr lang="de-DE" sz="1100"/>
          </a:p>
        </p:txBody>
      </p:sp>
    </p:spTree>
    <p:extLst>
      <p:ext uri="{BB962C8B-B14F-4D97-AF65-F5344CB8AC3E}">
        <p14:creationId xmlns:p14="http://schemas.microsoft.com/office/powerpoint/2010/main" val="205402913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100" kern="100">
                <a:latin typeface="+mn-lt"/>
                <a:ea typeface="Aptos" panose="020B0004020202020204" pitchFamily="34" charset="0"/>
                <a:cs typeface="Times New Roman" panose="02020603050405020304" pitchFamily="18" charset="0"/>
              </a:rPr>
              <a:t>Wenn Personen die Antwortoptionen „in geringem Maß“ oder „gar nicht“ angeben, </a:t>
            </a:r>
            <a:r>
              <a:rPr lang="de-DE" sz="1100" kern="100">
                <a:effectLst/>
                <a:latin typeface="+mn-lt"/>
                <a:ea typeface="Calibri" panose="020F0502020204030204" pitchFamily="34" charset="0"/>
                <a:cs typeface="Times New Roman" panose="02020603050405020304" pitchFamily="18" charset="0"/>
              </a:rPr>
              <a:t>wird anschließend gefragt, ob bzw. wie stark dieser Umstand subjektiv belastet.</a:t>
            </a:r>
            <a:endParaRPr lang="de-DE" sz="1100">
              <a:latin typeface="+mn-lt"/>
            </a:endParaRPr>
          </a:p>
          <a:p>
            <a:endParaRPr lang="de-DE" sz="1100"/>
          </a:p>
        </p:txBody>
      </p:sp>
    </p:spTree>
    <p:extLst>
      <p:ext uri="{BB962C8B-B14F-4D97-AF65-F5344CB8AC3E}">
        <p14:creationId xmlns:p14="http://schemas.microsoft.com/office/powerpoint/2010/main" val="402683603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100" kern="100">
                <a:latin typeface="Calibri (Textkörper)"/>
                <a:ea typeface="Aptos" panose="020B0004020202020204" pitchFamily="34" charset="0"/>
                <a:cs typeface="Times New Roman" panose="02020603050405020304" pitchFamily="18" charset="0"/>
              </a:rPr>
              <a:t>Wenn Personen die Antwortoptionen „selten“, „oft“ oder „sehr häufig“ angeben, </a:t>
            </a:r>
            <a:r>
              <a:rPr lang="de-DE" sz="1100" kern="100">
                <a:effectLst/>
                <a:latin typeface="Calibri (Textkörper)"/>
                <a:ea typeface="Calibri" panose="020F0502020204030204" pitchFamily="34" charset="0"/>
                <a:cs typeface="Times New Roman" panose="02020603050405020304" pitchFamily="18" charset="0"/>
              </a:rPr>
              <a:t>wird anschließend gefragt, ob bzw. wie stark dieser Umstand subjektiv belastet.</a:t>
            </a:r>
          </a:p>
          <a:p>
            <a:endParaRPr lang="de-DE" sz="1100"/>
          </a:p>
        </p:txBody>
      </p:sp>
    </p:spTree>
    <p:extLst>
      <p:ext uri="{BB962C8B-B14F-4D97-AF65-F5344CB8AC3E}">
        <p14:creationId xmlns:p14="http://schemas.microsoft.com/office/powerpoint/2010/main" val="22722739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100" kern="100">
                <a:latin typeface="+mn-lt"/>
                <a:ea typeface="Aptos" panose="020B0004020202020204" pitchFamily="34" charset="0"/>
                <a:cs typeface="Times New Roman" panose="02020603050405020304" pitchFamily="18" charset="0"/>
              </a:rPr>
              <a:t>Wenn Personen die Antwortoptionen „in geringem Maß“ oder „gar nicht“ angeben, </a:t>
            </a:r>
            <a:r>
              <a:rPr lang="de-DE" sz="1100" kern="100">
                <a:effectLst/>
                <a:latin typeface="+mn-lt"/>
                <a:ea typeface="Calibri" panose="020F0502020204030204" pitchFamily="34" charset="0"/>
                <a:cs typeface="Times New Roman" panose="02020603050405020304" pitchFamily="18" charset="0"/>
              </a:rPr>
              <a:t>wird anschließend gefragt, ob bzw. wie stark dieser Umstand subjektiv belastet.</a:t>
            </a:r>
            <a:endParaRPr lang="de-DE" sz="1100">
              <a:latin typeface="+mn-lt"/>
            </a:endParaRPr>
          </a:p>
          <a:p>
            <a:endParaRPr lang="de-DE" sz="1100"/>
          </a:p>
        </p:txBody>
      </p:sp>
    </p:spTree>
    <p:extLst>
      <p:ext uri="{BB962C8B-B14F-4D97-AF65-F5344CB8AC3E}">
        <p14:creationId xmlns:p14="http://schemas.microsoft.com/office/powerpoint/2010/main" val="134266880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100" kern="100">
                <a:latin typeface="Calibri (Textkörper)"/>
                <a:ea typeface="Aptos" panose="020B0004020202020204" pitchFamily="34" charset="0"/>
                <a:cs typeface="Times New Roman" panose="02020603050405020304" pitchFamily="18" charset="0"/>
              </a:rPr>
              <a:t>Wenn Personen die Antwortoptionen „selten“, „oft“ oder „sehr häufig“ angeben, </a:t>
            </a:r>
            <a:r>
              <a:rPr lang="de-DE" sz="1100" kern="100">
                <a:effectLst/>
                <a:latin typeface="Calibri (Textkörper)"/>
                <a:ea typeface="Calibri" panose="020F0502020204030204" pitchFamily="34" charset="0"/>
                <a:cs typeface="Times New Roman" panose="02020603050405020304" pitchFamily="18" charset="0"/>
              </a:rPr>
              <a:t>wird anschließend gefragt, ob bzw. wie stark dieser Umstand subjektiv belastet.</a:t>
            </a:r>
          </a:p>
          <a:p>
            <a:endParaRPr lang="de-DE" sz="1100"/>
          </a:p>
        </p:txBody>
      </p:sp>
    </p:spTree>
    <p:extLst>
      <p:ext uri="{BB962C8B-B14F-4D97-AF65-F5344CB8AC3E}">
        <p14:creationId xmlns:p14="http://schemas.microsoft.com/office/powerpoint/2010/main" val="272587491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C794A2-A601-52C2-579E-71C05904764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8C33C6D-D4B6-3A92-0D9A-31FB921325B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89F7872-8B0F-AFD8-2527-C3079359DFF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100" kern="100">
                <a:latin typeface="Calibri (Textkörper)"/>
                <a:ea typeface="Aptos" panose="020B0004020202020204" pitchFamily="34" charset="0"/>
                <a:cs typeface="Times New Roman" panose="02020603050405020304" pitchFamily="18" charset="0"/>
              </a:rPr>
              <a:t>Wenn Personen die Antwortoptionen „oft“ oder „sehr häufig“ angeben, </a:t>
            </a:r>
            <a:r>
              <a:rPr lang="de-DE" sz="1100" kern="100">
                <a:effectLst/>
                <a:latin typeface="Calibri (Textkörper)"/>
                <a:ea typeface="Calibri" panose="020F0502020204030204" pitchFamily="34" charset="0"/>
                <a:cs typeface="Times New Roman" panose="02020603050405020304" pitchFamily="18" charset="0"/>
              </a:rPr>
              <a:t>wird anschließend gefragt, ob bzw. wie stark dieser Umstand subjektiv belastet.</a:t>
            </a:r>
          </a:p>
          <a:p>
            <a:endParaRPr lang="de-DE" sz="1100"/>
          </a:p>
        </p:txBody>
      </p:sp>
    </p:spTree>
    <p:extLst>
      <p:ext uri="{BB962C8B-B14F-4D97-AF65-F5344CB8AC3E}">
        <p14:creationId xmlns:p14="http://schemas.microsoft.com/office/powerpoint/2010/main" val="58408638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07000"/>
              </a:lnSpc>
              <a:spcAft>
                <a:spcPts val="830"/>
              </a:spcAft>
            </a:pPr>
            <a:r>
              <a:rPr lang="de-DE" sz="1100" b="0" kern="100">
                <a:latin typeface="+mn-lt"/>
                <a:ea typeface="Aptos" panose="020B0004020202020204" pitchFamily="34" charset="0"/>
                <a:cs typeface="Times New Roman" panose="02020603050405020304" pitchFamily="18" charset="0"/>
              </a:rPr>
              <a:t>Zur Funktionsweise der Frage:</a:t>
            </a:r>
          </a:p>
          <a:p>
            <a:pPr>
              <a:lnSpc>
                <a:spcPct val="107000"/>
              </a:lnSpc>
              <a:spcAft>
                <a:spcPts val="830"/>
              </a:spcAft>
            </a:pPr>
            <a:r>
              <a:rPr lang="de-DE" sz="1100" kern="100">
                <a:latin typeface="+mn-lt"/>
                <a:ea typeface="Aptos" panose="020B0004020202020204" pitchFamily="34" charset="0"/>
                <a:cs typeface="Times New Roman" panose="02020603050405020304" pitchFamily="18" charset="0"/>
              </a:rPr>
              <a:t>Wenn Personen die Antwortoptionen „in geringem Maß“ oder „gar nicht“ angeben, </a:t>
            </a:r>
            <a:r>
              <a:rPr lang="de-DE" sz="1100" kern="100">
                <a:effectLst/>
                <a:latin typeface="+mn-lt"/>
                <a:ea typeface="Calibri" panose="020F0502020204030204" pitchFamily="34" charset="0"/>
                <a:cs typeface="Times New Roman" panose="02020603050405020304" pitchFamily="18" charset="0"/>
              </a:rPr>
              <a:t>wird anschließend gefragt, ob bzw. wie stark dieser Umstand subjektiv belastet.</a:t>
            </a:r>
            <a:endParaRPr lang="de-DE" sz="1100">
              <a:latin typeface="+mn-lt"/>
            </a:endParaRPr>
          </a:p>
          <a:p>
            <a:endParaRPr lang="de-DE"/>
          </a:p>
        </p:txBody>
      </p:sp>
    </p:spTree>
    <p:extLst>
      <p:ext uri="{BB962C8B-B14F-4D97-AF65-F5344CB8AC3E}">
        <p14:creationId xmlns:p14="http://schemas.microsoft.com/office/powerpoint/2010/main" val="132466480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AD40C-D0CE-002A-72B8-74E16DD01F0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B75F3FF-A744-4504-52C5-08C75B7D201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C778CEA-21BA-4D76-6377-5F8B7EA67870}"/>
              </a:ext>
            </a:extLst>
          </p:cNvPr>
          <p:cNvSpPr>
            <a:spLocks noGrp="1"/>
          </p:cNvSpPr>
          <p:nvPr>
            <p:ph type="body" idx="1"/>
          </p:nvPr>
        </p:nvSpPr>
        <p:spPr/>
        <p:txBody>
          <a:bodyPr/>
          <a:lstStyle/>
          <a:p>
            <a:endParaRPr lang="de-DE"/>
          </a:p>
        </p:txBody>
      </p:sp>
    </p:spTree>
    <p:extLst>
      <p:ext uri="{BB962C8B-B14F-4D97-AF65-F5344CB8AC3E}">
        <p14:creationId xmlns:p14="http://schemas.microsoft.com/office/powerpoint/2010/main" val="322778839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1100"/>
          </a:p>
        </p:txBody>
      </p:sp>
    </p:spTree>
    <p:extLst>
      <p:ext uri="{BB962C8B-B14F-4D97-AF65-F5344CB8AC3E}">
        <p14:creationId xmlns:p14="http://schemas.microsoft.com/office/powerpoint/2010/main" val="305603498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1100"/>
          </a:p>
        </p:txBody>
      </p:sp>
    </p:spTree>
    <p:extLst>
      <p:ext uri="{BB962C8B-B14F-4D97-AF65-F5344CB8AC3E}">
        <p14:creationId xmlns:p14="http://schemas.microsoft.com/office/powerpoint/2010/main" val="372412502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100" kern="100">
                <a:effectLst/>
                <a:latin typeface="Calibri" panose="020F0502020204030204" pitchFamily="34" charset="0"/>
                <a:ea typeface="Calibri" panose="020F0502020204030204" pitchFamily="34" charset="0"/>
                <a:cs typeface="Times New Roman" panose="02020603050405020304" pitchFamily="18" charset="0"/>
              </a:rPr>
              <a:t>Teilnehmende der Befragung wurden gefragt, ob es tatsächliche oder zugeschriebene Merkmale gibt, aufgrund derer sie beruflich diskriminiert werden. Abgefragt wurden 11 Dimensionen: Geschlecht, Alter, Aussehen (z.B. Körpergröße, Gewicht), Behinderung/Beeinträchtigung/ chronische Erkrankung, soziale Herkunft, sexuelle Orientierung, Migrationsgeschichte/Herkunft, Sprache (auch Dialekt), rassistische Zuschreibungen, Religion sowie Trans*- oder/und </a:t>
            </a:r>
            <a:r>
              <a:rPr lang="de-DE" sz="1100" kern="100" err="1">
                <a:effectLst/>
                <a:latin typeface="Calibri" panose="020F0502020204030204" pitchFamily="34" charset="0"/>
                <a:ea typeface="Calibri" panose="020F0502020204030204" pitchFamily="34" charset="0"/>
                <a:cs typeface="Times New Roman" panose="02020603050405020304" pitchFamily="18" charset="0"/>
              </a:rPr>
              <a:t>Inter</a:t>
            </a:r>
            <a:r>
              <a:rPr lang="de-DE" sz="1100" kern="100">
                <a:effectLst/>
                <a:latin typeface="Calibri" panose="020F0502020204030204" pitchFamily="34" charset="0"/>
                <a:ea typeface="Calibri" panose="020F0502020204030204" pitchFamily="34" charset="0"/>
                <a:cs typeface="Times New Roman" panose="02020603050405020304" pitchFamily="18" charset="0"/>
              </a:rPr>
              <a:t>*-Identität.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100" kern="100">
                <a:effectLst/>
                <a:latin typeface="Calibri" panose="020F0502020204030204" pitchFamily="34" charset="0"/>
                <a:ea typeface="Calibri" panose="020F0502020204030204" pitchFamily="34" charset="0"/>
                <a:cs typeface="Times New Roman" panose="02020603050405020304" pitchFamily="18" charset="0"/>
              </a:rPr>
              <a:t>In unserer Stichprobe werden häufig Diskriminierungserfahrungen aufgrund des Geschlechts, des Alters und des Aussehens (z.B. Körpergröße, Gewicht) gemacht. Daraus kann jedoch nicht geschlussfolgert werden, wie häufig Personen, denen bestimmte Merkmale zugeschrieben werden (d.h. die in eine, der von uns erfragten Kategorien fallen), diskriminiert werden oder dass diese drei Gruppen, die am stärksten diskriminierten sind.</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100" kern="100">
                <a:effectLst/>
                <a:latin typeface="Calibri" panose="020F0502020204030204" pitchFamily="34" charset="0"/>
                <a:ea typeface="Calibri" panose="020F0502020204030204" pitchFamily="34" charset="0"/>
                <a:cs typeface="Times New Roman" panose="02020603050405020304" pitchFamily="18" charset="0"/>
              </a:rPr>
              <a:t>So zeigt sich z.B., dass in unserer Stichprobe 45,5% der Frauen, 82% der sich als divers einordnenden Personen (n = 22), aber nur 6,6% der Männer angeben, aufgrund ihres Geschlechts diskriminiert zu werden. </a:t>
            </a:r>
            <a:r>
              <a:rPr lang="de-DE" sz="1100">
                <a:effectLst/>
                <a:latin typeface="Calibri" panose="020F0502020204030204" pitchFamily="34" charset="0"/>
                <a:ea typeface="Calibri" panose="020F0502020204030204" pitchFamily="34" charset="0"/>
                <a:cs typeface="Times New Roman" panose="02020603050405020304" pitchFamily="18" charset="0"/>
              </a:rPr>
              <a:t>Wirft man einen Blick auf das </a:t>
            </a:r>
            <a:r>
              <a:rPr lang="de-DE" sz="1100" b="0">
                <a:effectLst/>
                <a:latin typeface="Calibri" panose="020F0502020204030204" pitchFamily="34" charset="0"/>
                <a:ea typeface="Calibri" panose="020F0502020204030204" pitchFamily="34" charset="0"/>
                <a:cs typeface="Times New Roman" panose="02020603050405020304" pitchFamily="18" charset="0"/>
              </a:rPr>
              <a:t>Alter der Befragten</a:t>
            </a:r>
            <a:r>
              <a:rPr lang="de-DE" sz="1100">
                <a:effectLst/>
                <a:latin typeface="Calibri" panose="020F0502020204030204" pitchFamily="34" charset="0"/>
                <a:ea typeface="Calibri" panose="020F0502020204030204" pitchFamily="34" charset="0"/>
                <a:cs typeface="Times New Roman" panose="02020603050405020304" pitchFamily="18" charset="0"/>
              </a:rPr>
              <a:t>, zeigt sich, dass insbesondere die jungen Befragungsteilnehmenden zwischen 25 und 34 Jahren (35%%) sowie die älteren zwischen 55 und 67 Jahren (30.4%) häufiger von </a:t>
            </a:r>
            <a:r>
              <a:rPr lang="de-DE" sz="1100" b="0">
                <a:effectLst/>
                <a:latin typeface="Calibri" panose="020F0502020204030204" pitchFamily="34" charset="0"/>
                <a:ea typeface="Calibri" panose="020F0502020204030204" pitchFamily="34" charset="0"/>
                <a:cs typeface="Times New Roman" panose="02020603050405020304" pitchFamily="18" charset="0"/>
              </a:rPr>
              <a:t>Diskriminierung aufgrund ihres Alters </a:t>
            </a:r>
            <a:r>
              <a:rPr lang="de-DE" sz="1100">
                <a:effectLst/>
                <a:latin typeface="Calibri" panose="020F0502020204030204" pitchFamily="34" charset="0"/>
                <a:ea typeface="Calibri" panose="020F0502020204030204" pitchFamily="34" charset="0"/>
                <a:cs typeface="Times New Roman" panose="02020603050405020304" pitchFamily="18" charset="0"/>
              </a:rPr>
              <a:t>betroffen sind als die anderen Altersgruppen (35-44: 16,6%, 45-54: 18,8%, 68+: 25,4%) </a:t>
            </a:r>
            <a:endParaRPr lang="de-DE" sz="1100" kern="100">
              <a:effectLst/>
              <a:latin typeface="Calibri" panose="020F0502020204030204" pitchFamily="34" charset="0"/>
              <a:ea typeface="Calibri" panose="020F0502020204030204" pitchFamily="34" charset="0"/>
              <a:cs typeface="Times New Roman" panose="02020603050405020304" pitchFamily="18" charset="0"/>
            </a:endParaRPr>
          </a:p>
          <a:p>
            <a:endParaRPr lang="de-DE" i="0"/>
          </a:p>
        </p:txBody>
      </p:sp>
    </p:spTree>
    <p:extLst>
      <p:ext uri="{BB962C8B-B14F-4D97-AF65-F5344CB8AC3E}">
        <p14:creationId xmlns:p14="http://schemas.microsoft.com/office/powerpoint/2010/main" val="250320091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EEB119-E88B-A252-74BD-98E67BBE395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F8403DD-1398-629E-9812-4A87F9595BF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56FEB6D-9518-0DE5-7E93-170F23885D54}"/>
              </a:ext>
            </a:extLst>
          </p:cNvPr>
          <p:cNvSpPr>
            <a:spLocks noGrp="1"/>
          </p:cNvSpPr>
          <p:nvPr>
            <p:ph type="body" idx="1"/>
          </p:nvPr>
        </p:nvSpPr>
        <p:spPr/>
        <p:txBody>
          <a:bodyPr/>
          <a:lstStyle/>
          <a:p>
            <a:endParaRPr lang="de-DE" sz="1100"/>
          </a:p>
        </p:txBody>
      </p:sp>
    </p:spTree>
    <p:extLst>
      <p:ext uri="{BB962C8B-B14F-4D97-AF65-F5344CB8AC3E}">
        <p14:creationId xmlns:p14="http://schemas.microsoft.com/office/powerpoint/2010/main" val="146794574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6617F-BCAE-1A94-5073-45859A729CD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39378F4-E7B8-B32D-625D-3A60D16005F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8BEA69C-2CD2-EA46-CC1B-A7337E082265}"/>
              </a:ext>
            </a:extLst>
          </p:cNvPr>
          <p:cNvSpPr>
            <a:spLocks noGrp="1"/>
          </p:cNvSpPr>
          <p:nvPr>
            <p:ph type="body" idx="1"/>
          </p:nvPr>
        </p:nvSpPr>
        <p:spPr/>
        <p:txBody>
          <a:bodyPr/>
          <a:lstStyle/>
          <a:p>
            <a:endParaRPr lang="de-DE" sz="1100">
              <a:latin typeface="Calibri (Textkörper)"/>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43017061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356096-0C3D-D70A-0802-DF8D0901E7F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E3532FE-A465-5A00-A8B0-DA4B5E6234A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71EACF1-06E6-98EA-B044-F8C22879B8A9}"/>
              </a:ext>
            </a:extLst>
          </p:cNvPr>
          <p:cNvSpPr>
            <a:spLocks noGrp="1"/>
          </p:cNvSpPr>
          <p:nvPr>
            <p:ph type="body" idx="1"/>
          </p:nvPr>
        </p:nvSpPr>
        <p:spPr/>
        <p:txBody>
          <a:bodyPr/>
          <a:lstStyle/>
          <a:p>
            <a:pPr defTabSz="948324">
              <a:lnSpc>
                <a:spcPct val="115000"/>
              </a:lnSpc>
              <a:spcAft>
                <a:spcPts val="830"/>
              </a:spcAft>
              <a:defRPr/>
            </a:pPr>
            <a:endParaRPr lang="de-DE" sz="1100" kern="100">
              <a:latin typeface="+mn-lt"/>
              <a:ea typeface="Aptos" panose="020B0004020202020204" pitchFamily="34" charset="0"/>
              <a:cs typeface="Arial" panose="020B0604020202020204" pitchFamily="34" charset="0"/>
            </a:endParaRPr>
          </a:p>
          <a:p>
            <a:pPr defTabSz="948324">
              <a:lnSpc>
                <a:spcPct val="115000"/>
              </a:lnSpc>
              <a:spcAft>
                <a:spcPts val="830"/>
              </a:spcAft>
              <a:defRPr/>
            </a:pPr>
            <a:endParaRPr lang="de-DE" sz="1100" kern="100">
              <a:latin typeface="+mn-lt"/>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69814834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C7B2EE-E4C5-5498-0FD2-D42EECCA2CA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5B9B6C7-B912-BC3E-07A1-EB46C78A72E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C6CB0DD-1551-556E-2870-3F96A2D94CBB}"/>
              </a:ext>
            </a:extLst>
          </p:cNvPr>
          <p:cNvSpPr>
            <a:spLocks noGrp="1"/>
          </p:cNvSpPr>
          <p:nvPr>
            <p:ph type="body" idx="1"/>
          </p:nvPr>
        </p:nvSpPr>
        <p:spPr/>
        <p:txBody>
          <a:bodyPr/>
          <a:lstStyle/>
          <a:p>
            <a:endParaRPr lang="de-DE" sz="1100">
              <a:latin typeface="Calibri (Textkörper)"/>
            </a:endParaRPr>
          </a:p>
        </p:txBody>
      </p:sp>
    </p:spTree>
    <p:extLst>
      <p:ext uri="{BB962C8B-B14F-4D97-AF65-F5344CB8AC3E}">
        <p14:creationId xmlns:p14="http://schemas.microsoft.com/office/powerpoint/2010/main" val="183973718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1100"/>
          </a:p>
        </p:txBody>
      </p:sp>
    </p:spTree>
    <p:extLst>
      <p:ext uri="{BB962C8B-B14F-4D97-AF65-F5344CB8AC3E}">
        <p14:creationId xmlns:p14="http://schemas.microsoft.com/office/powerpoint/2010/main" val="327124253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07000"/>
              </a:lnSpc>
              <a:spcAft>
                <a:spcPts val="800"/>
              </a:spcAft>
              <a:buNone/>
            </a:pPr>
            <a:r>
              <a:rPr lang="de-DE" sz="1100" kern="0">
                <a:effectLst/>
                <a:latin typeface="Calibri (Textkörper)"/>
                <a:ea typeface="Times New Roman" panose="02020603050405020304" pitchFamily="18" charset="0"/>
                <a:cs typeface="Times New Roman" panose="02020603050405020304" pitchFamily="18" charset="0"/>
              </a:rPr>
              <a:t>Nach und nach werden wir weitere Ergebnisse der Erhebung veröffentlichen und auf der HDS </a:t>
            </a:r>
            <a:r>
              <a:rPr lang="de-DE" sz="1100" u="sng">
                <a:solidFill>
                  <a:srgbClr val="0563C1"/>
                </a:solidFill>
                <a:effectLst/>
                <a:latin typeface="Calibri (Textkörper)"/>
                <a:ea typeface="Calibri" panose="020F0502020204030204" pitchFamily="34" charset="0"/>
                <a:hlinkClick r:id="rId3"/>
              </a:rPr>
              <a:t>Plattform</a:t>
            </a:r>
            <a:r>
              <a:rPr lang="de-DE" sz="1100" kern="0">
                <a:effectLst/>
                <a:latin typeface="Calibri (Textkörper)"/>
                <a:ea typeface="Times New Roman" panose="02020603050405020304" pitchFamily="18" charset="0"/>
                <a:cs typeface="Times New Roman" panose="02020603050405020304" pitchFamily="18" charset="0"/>
              </a:rPr>
              <a:t> zum Download zur Verfügung stellen. Dazu zählt ein </a:t>
            </a:r>
            <a:r>
              <a:rPr lang="de-DE" sz="1100" b="1" kern="0">
                <a:effectLst/>
                <a:latin typeface="Calibri (Textkörper)"/>
                <a:ea typeface="Times New Roman" panose="02020603050405020304" pitchFamily="18" charset="0"/>
                <a:cs typeface="Times New Roman" panose="02020603050405020304" pitchFamily="18" charset="0"/>
              </a:rPr>
              <a:t>Bericht</a:t>
            </a:r>
            <a:r>
              <a:rPr lang="de-DE" sz="1100" kern="0">
                <a:effectLst/>
                <a:latin typeface="Calibri (Textkörper)"/>
                <a:ea typeface="Times New Roman" panose="02020603050405020304" pitchFamily="18" charset="0"/>
                <a:cs typeface="Times New Roman" panose="02020603050405020304" pitchFamily="18" charset="0"/>
              </a:rPr>
              <a:t>, in dem wir die Grundlagen und Ergebnisse der Erhebung aufbereiten. Es wird zudem eine Kurzfassung in Form eines </a:t>
            </a:r>
            <a:r>
              <a:rPr lang="de-DE" sz="1100" b="1" kern="0">
                <a:effectLst/>
                <a:latin typeface="Calibri (Textkörper)"/>
                <a:ea typeface="Times New Roman" panose="02020603050405020304" pitchFamily="18" charset="0"/>
                <a:cs typeface="Times New Roman" panose="02020603050405020304" pitchFamily="18" charset="0"/>
              </a:rPr>
              <a:t>Dossiers</a:t>
            </a:r>
            <a:r>
              <a:rPr lang="de-DE" sz="1100" kern="0">
                <a:effectLst/>
                <a:latin typeface="Calibri (Textkörper)"/>
                <a:ea typeface="Times New Roman" panose="02020603050405020304" pitchFamily="18" charset="0"/>
                <a:cs typeface="Times New Roman" panose="02020603050405020304" pitchFamily="18" charset="0"/>
              </a:rPr>
              <a:t> geben. In weiteren </a:t>
            </a:r>
            <a:r>
              <a:rPr lang="de-DE" sz="1100" b="1" kern="0">
                <a:effectLst/>
                <a:latin typeface="Calibri (Textkörper)"/>
                <a:ea typeface="Times New Roman" panose="02020603050405020304" pitchFamily="18" charset="0"/>
                <a:cs typeface="Times New Roman" panose="02020603050405020304" pitchFamily="18" charset="0"/>
              </a:rPr>
              <a:t>Ergebnisformaten</a:t>
            </a:r>
            <a:r>
              <a:rPr lang="de-DE" sz="1100" kern="0">
                <a:effectLst/>
                <a:latin typeface="Calibri (Textkörper)"/>
                <a:ea typeface="Times New Roman" panose="02020603050405020304" pitchFamily="18" charset="0"/>
                <a:cs typeface="Times New Roman" panose="02020603050405020304" pitchFamily="18" charset="0"/>
              </a:rPr>
              <a:t> sehen wir uns die Arbeitsbedingungen für verschiedene </a:t>
            </a:r>
            <a:r>
              <a:rPr lang="de-DE" sz="1100" b="1" kern="0">
                <a:effectLst/>
                <a:latin typeface="Calibri (Textkörper)"/>
                <a:ea typeface="Times New Roman" panose="02020603050405020304" pitchFamily="18" charset="0"/>
                <a:cs typeface="Times New Roman" panose="02020603050405020304" pitchFamily="18" charset="0"/>
              </a:rPr>
              <a:t>Berufsgruppen</a:t>
            </a:r>
            <a:r>
              <a:rPr lang="de-DE" sz="1100" kern="0">
                <a:effectLst/>
                <a:latin typeface="Calibri (Textkörper)"/>
                <a:ea typeface="Times New Roman" panose="02020603050405020304" pitchFamily="18" charset="0"/>
                <a:cs typeface="Times New Roman" panose="02020603050405020304" pitchFamily="18" charset="0"/>
              </a:rPr>
              <a:t> genauer an und diskutieren einzelne </a:t>
            </a:r>
            <a:r>
              <a:rPr lang="de-DE" sz="1100" b="1" kern="0">
                <a:effectLst/>
                <a:latin typeface="Calibri (Textkörper)"/>
                <a:ea typeface="Times New Roman" panose="02020603050405020304" pitchFamily="18" charset="0"/>
                <a:cs typeface="Times New Roman" panose="02020603050405020304" pitchFamily="18" charset="0"/>
              </a:rPr>
              <a:t>Schwerpunktthemen</a:t>
            </a:r>
            <a:r>
              <a:rPr lang="de-DE" sz="1100" kern="0">
                <a:effectLst/>
                <a:latin typeface="Calibri (Textkörper)"/>
                <a:ea typeface="Times New Roman" panose="02020603050405020304" pitchFamily="18" charset="0"/>
                <a:cs typeface="Times New Roman" panose="02020603050405020304" pitchFamily="18" charset="0"/>
              </a:rPr>
              <a:t>.</a:t>
            </a:r>
            <a:endParaRPr lang="de-DE" sz="1100" kern="100">
              <a:effectLst/>
              <a:latin typeface="Calibri (Textkörper)"/>
              <a:ea typeface="Aptos" panose="020B0004020202020204" pitchFamily="34" charset="0"/>
              <a:cs typeface="Times New Roman" panose="02020603050405020304" pitchFamily="18" charset="0"/>
            </a:endParaRPr>
          </a:p>
          <a:p>
            <a:pPr>
              <a:lnSpc>
                <a:spcPct val="107000"/>
              </a:lnSpc>
              <a:spcAft>
                <a:spcPts val="800"/>
              </a:spcAft>
              <a:buNone/>
            </a:pPr>
            <a:r>
              <a:rPr lang="de-DE" sz="1100" kern="0">
                <a:effectLst/>
                <a:latin typeface="Calibri (Textkörper)"/>
                <a:ea typeface="Times New Roman" panose="02020603050405020304" pitchFamily="18" charset="0"/>
                <a:cs typeface="Times New Roman" panose="02020603050405020304" pitchFamily="18" charset="0"/>
              </a:rPr>
              <a:t>Es wird auch wieder einen </a:t>
            </a:r>
            <a:r>
              <a:rPr lang="de-DE" sz="1100" b="1" kern="0">
                <a:effectLst/>
                <a:latin typeface="Calibri (Textkörper)"/>
                <a:ea typeface="Times New Roman" panose="02020603050405020304" pitchFamily="18" charset="0"/>
                <a:cs typeface="Times New Roman" panose="02020603050405020304" pitchFamily="18" charset="0"/>
              </a:rPr>
              <a:t>Podcast</a:t>
            </a:r>
            <a:r>
              <a:rPr lang="de-DE" sz="1100" kern="0">
                <a:effectLst/>
                <a:latin typeface="Calibri (Textkörper)"/>
                <a:ea typeface="Times New Roman" panose="02020603050405020304" pitchFamily="18" charset="0"/>
                <a:cs typeface="Times New Roman" panose="02020603050405020304" pitchFamily="18" charset="0"/>
              </a:rPr>
              <a:t> geben, in dem wir über die Ergebnisse und ihre Bedeutung sprechen werden. Außerdem wollen wir uns weiter mit euch zu Guter Arbeit für Solo-Selbstständige austauschen und freuen uns darauf, mit euch in verschiedenen </a:t>
            </a:r>
            <a:r>
              <a:rPr lang="de-DE" sz="1100" b="1" kern="0">
                <a:effectLst/>
                <a:latin typeface="Calibri (Textkörper)"/>
                <a:ea typeface="Times New Roman" panose="02020603050405020304" pitchFamily="18" charset="0"/>
                <a:cs typeface="Times New Roman" panose="02020603050405020304" pitchFamily="18" charset="0"/>
              </a:rPr>
              <a:t>Veranstaltungen</a:t>
            </a:r>
            <a:r>
              <a:rPr lang="de-DE" sz="1100" kern="0">
                <a:effectLst/>
                <a:latin typeface="Calibri (Textkörper)"/>
                <a:ea typeface="Times New Roman" panose="02020603050405020304" pitchFamily="18" charset="0"/>
                <a:cs typeface="Times New Roman" panose="02020603050405020304" pitchFamily="18" charset="0"/>
              </a:rPr>
              <a:t> ins Gespräch zu kommen. Schaut also immer mal in unseren </a:t>
            </a:r>
            <a:r>
              <a:rPr lang="de-DE" sz="1100" u="sng" kern="0">
                <a:solidFill>
                  <a:srgbClr val="467886"/>
                </a:solidFill>
                <a:effectLst/>
                <a:latin typeface="Calibri (Textkörper)"/>
                <a:ea typeface="Times New Roman" panose="02020603050405020304" pitchFamily="18" charset="0"/>
                <a:cs typeface="Times New Roman" panose="02020603050405020304" pitchFamily="18" charset="0"/>
                <a:hlinkClick r:id="rId4"/>
              </a:rPr>
              <a:t>Kalender</a:t>
            </a:r>
            <a:r>
              <a:rPr lang="de-DE" sz="1100" kern="100">
                <a:effectLst/>
                <a:latin typeface="Calibri (Textkörper)"/>
                <a:ea typeface="Aptos" panose="020B0004020202020204" pitchFamily="34" charset="0"/>
                <a:cs typeface="Times New Roman" panose="02020603050405020304" pitchFamily="18" charset="0"/>
              </a:rPr>
              <a:t>.</a:t>
            </a:r>
            <a:r>
              <a:rPr lang="de-DE" sz="1100" kern="0">
                <a:effectLst/>
                <a:latin typeface="Calibri (Textkörper)"/>
                <a:ea typeface="Times New Roman" panose="02020603050405020304" pitchFamily="18" charset="0"/>
                <a:cs typeface="Times New Roman" panose="02020603050405020304" pitchFamily="18" charset="0"/>
              </a:rPr>
              <a:t> </a:t>
            </a:r>
            <a:endParaRPr lang="de-DE" sz="1100" kern="100">
              <a:effectLst/>
              <a:latin typeface="Calibri (Textkörper)"/>
              <a:ea typeface="Aptos" panose="020B0004020202020204" pitchFamily="34" charset="0"/>
              <a:cs typeface="Times New Roman" panose="02020603050405020304" pitchFamily="18" charset="0"/>
            </a:endParaRPr>
          </a:p>
          <a:p>
            <a:pPr>
              <a:lnSpc>
                <a:spcPct val="107000"/>
              </a:lnSpc>
              <a:spcAft>
                <a:spcPts val="800"/>
              </a:spcAft>
            </a:pPr>
            <a:endParaRPr lang="de-DE" sz="1100" i="0" kern="0">
              <a:effectLst/>
              <a:latin typeface="Calibri (Textkörper)"/>
              <a:ea typeface="Times New Roman" panose="02020603050405020304" pitchFamily="18" charset="0"/>
              <a:cs typeface="Times New Roman" panose="02020603050405020304" pitchFamily="18" charset="0"/>
            </a:endParaRPr>
          </a:p>
          <a:p>
            <a:pPr>
              <a:lnSpc>
                <a:spcPct val="107000"/>
              </a:lnSpc>
              <a:spcAft>
                <a:spcPts val="800"/>
              </a:spcAft>
            </a:pPr>
            <a:r>
              <a:rPr lang="de-DE" sz="1100" i="0" kern="0">
                <a:effectLst/>
                <a:latin typeface="Calibri (Textkörper)"/>
                <a:ea typeface="Times New Roman" panose="02020603050405020304" pitchFamily="18" charset="0"/>
                <a:cs typeface="Times New Roman" panose="02020603050405020304" pitchFamily="18" charset="0"/>
              </a:rPr>
              <a:t>Kontaktieren Sie uns bei Fragen zur Erhebung und den Ergebnissen gern.</a:t>
            </a:r>
            <a:endParaRPr lang="de-DE" sz="1100" i="0" kern="100">
              <a:effectLst/>
              <a:latin typeface="Calibri (Textkörper)"/>
              <a:ea typeface="Aptos" panose="020B0004020202020204" pitchFamily="34" charset="0"/>
              <a:cs typeface="Times New Roman" panose="02020603050405020304" pitchFamily="18" charset="0"/>
            </a:endParaRPr>
          </a:p>
          <a:p>
            <a:endParaRPr lang="de-DE"/>
          </a:p>
        </p:txBody>
      </p:sp>
    </p:spTree>
    <p:extLst>
      <p:ext uri="{BB962C8B-B14F-4D97-AF65-F5344CB8AC3E}">
        <p14:creationId xmlns:p14="http://schemas.microsoft.com/office/powerpoint/2010/main" val="401509730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1100"/>
          </a:p>
        </p:txBody>
      </p:sp>
    </p:spTree>
    <p:extLst>
      <p:ext uri="{BB962C8B-B14F-4D97-AF65-F5344CB8AC3E}">
        <p14:creationId xmlns:p14="http://schemas.microsoft.com/office/powerpoint/2010/main" val="24082997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672064" y="764704"/>
            <a:ext cx="4704523" cy="2016223"/>
          </a:xfrm>
        </p:spPr>
        <p:txBody>
          <a:bodyPr anchor="b"/>
          <a:lstStyle>
            <a:lvl1pPr>
              <a:lnSpc>
                <a:spcPct val="95000"/>
              </a:lnSpc>
              <a:defRPr sz="3600" cap="all" baseline="0">
                <a:solidFill>
                  <a:schemeClr val="tx1">
                    <a:lumMod val="65000"/>
                    <a:lumOff val="35000"/>
                  </a:schemeClr>
                </a:solidFill>
              </a:defRPr>
            </a:lvl1pPr>
          </a:lstStyle>
          <a:p>
            <a:r>
              <a:rPr lang="de-DE"/>
              <a:t>Titelmasterformat durch Klicken bearbeiten</a:t>
            </a:r>
          </a:p>
        </p:txBody>
      </p:sp>
      <p:sp>
        <p:nvSpPr>
          <p:cNvPr id="3" name="Untertitel 2"/>
          <p:cNvSpPr>
            <a:spLocks noGrp="1"/>
          </p:cNvSpPr>
          <p:nvPr>
            <p:ph type="subTitle" idx="1"/>
          </p:nvPr>
        </p:nvSpPr>
        <p:spPr>
          <a:xfrm>
            <a:off x="6672064" y="2996952"/>
            <a:ext cx="4704523" cy="1128311"/>
          </a:xfrm>
        </p:spPr>
        <p:txBody>
          <a:bodyPr/>
          <a:lstStyle>
            <a:lvl1pPr marL="0" indent="0" algn="l">
              <a:buNone/>
              <a:defRPr sz="1200"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p>
        </p:txBody>
      </p:sp>
      <p:sp>
        <p:nvSpPr>
          <p:cNvPr id="18" name="Bildplatzhalter 17">
            <a:extLst>
              <a:ext uri="{FF2B5EF4-FFF2-40B4-BE49-F238E27FC236}">
                <a16:creationId xmlns:a16="http://schemas.microsoft.com/office/drawing/2014/main" id="{BF3256FD-876D-4E93-A14D-AB2CB1729F60}"/>
              </a:ext>
            </a:extLst>
          </p:cNvPr>
          <p:cNvSpPr>
            <a:spLocks noGrp="1"/>
          </p:cNvSpPr>
          <p:nvPr>
            <p:ph type="pic" sz="quarter" idx="10"/>
          </p:nvPr>
        </p:nvSpPr>
        <p:spPr>
          <a:xfrm>
            <a:off x="1" y="0"/>
            <a:ext cx="6096000" cy="6858000"/>
          </a:xfrm>
        </p:spPr>
        <p:txBody>
          <a:bodyPr/>
          <a:lstStyle/>
          <a:p>
            <a:r>
              <a:rPr lang="de-DE"/>
              <a:t>Bild durch Klicken auf Symbol hinzufügen</a:t>
            </a:r>
          </a:p>
        </p:txBody>
      </p:sp>
      <p:pic>
        <p:nvPicPr>
          <p:cNvPr id="8" name="Grafik 7">
            <a:extLst>
              <a:ext uri="{FF2B5EF4-FFF2-40B4-BE49-F238E27FC236}">
                <a16:creationId xmlns:a16="http://schemas.microsoft.com/office/drawing/2014/main" id="{4D3CD5CE-7629-4D2D-9FED-FCF16599F1FE}"/>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72065" y="317579"/>
            <a:ext cx="2087911" cy="429611"/>
          </a:xfrm>
          <a:prstGeom prst="rect">
            <a:avLst/>
          </a:prstGeom>
        </p:spPr>
      </p:pic>
      <p:pic>
        <p:nvPicPr>
          <p:cNvPr id="9" name="Grafik 8" descr="Ein Bild, das Tisch enthält.&#10;&#10;Automatisch generierte Beschreibung">
            <a:extLst>
              <a:ext uri="{FF2B5EF4-FFF2-40B4-BE49-F238E27FC236}">
                <a16:creationId xmlns:a16="http://schemas.microsoft.com/office/drawing/2014/main" id="{BA96F643-E96D-49BD-904A-201F787BF225}"/>
              </a:ext>
            </a:extLst>
          </p:cNvPr>
          <p:cNvPicPr>
            <a:picLocks noChangeAspect="1"/>
          </p:cNvPicPr>
          <p:nvPr/>
        </p:nvPicPr>
        <p:blipFill>
          <a:blip r:embed="rId4" cstate="print"/>
          <a:stretch>
            <a:fillRect/>
          </a:stretch>
        </p:blipFill>
        <p:spPr>
          <a:xfrm>
            <a:off x="10807954" y="320514"/>
            <a:ext cx="568633" cy="426676"/>
          </a:xfrm>
          <a:prstGeom prst="rect">
            <a:avLst/>
          </a:prstGeom>
        </p:spPr>
      </p:pic>
      <p:pic>
        <p:nvPicPr>
          <p:cNvPr id="6" name="Grafik 5" descr="Ein Bild, das Text, Screenshot, Schrift, Logo enthält.&#10;&#10;Automatisch generierte Beschreibung">
            <a:extLst>
              <a:ext uri="{FF2B5EF4-FFF2-40B4-BE49-F238E27FC236}">
                <a16:creationId xmlns:a16="http://schemas.microsoft.com/office/drawing/2014/main" id="{8DB32427-2E99-2CC7-AFF5-B44AA50BD63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58518" y="4221088"/>
            <a:ext cx="3772783" cy="1924543"/>
          </a:xfrm>
          <a:prstGeom prst="rect">
            <a:avLst/>
          </a:prstGeom>
        </p:spPr>
      </p:pic>
      <p:sp>
        <p:nvSpPr>
          <p:cNvPr id="10" name="Textfeld 9">
            <a:extLst>
              <a:ext uri="{FF2B5EF4-FFF2-40B4-BE49-F238E27FC236}">
                <a16:creationId xmlns:a16="http://schemas.microsoft.com/office/drawing/2014/main" id="{3EFC9F36-3543-DAFC-2C25-073F3DCFED63}"/>
              </a:ext>
            </a:extLst>
          </p:cNvPr>
          <p:cNvSpPr txBox="1"/>
          <p:nvPr/>
        </p:nvSpPr>
        <p:spPr>
          <a:xfrm>
            <a:off x="6588970" y="6254825"/>
            <a:ext cx="5248470" cy="307777"/>
          </a:xfrm>
          <a:prstGeom prst="rect">
            <a:avLst/>
          </a:prstGeom>
          <a:noFill/>
        </p:spPr>
        <p:txBody>
          <a:bodyPr wrap="square">
            <a:spAutoFit/>
          </a:bodyPr>
          <a:lstStyle/>
          <a:p>
            <a:pPr algn="l"/>
            <a:r>
              <a:rPr lang="de-DE" sz="700"/>
              <a:t>Das Projekt „Haus der Selbstständigen“ der INPUT Consulting gGmbH wird im Rahmen der Förderrichtlinie „Zukunftszentren“ durch das Bundesministerium für Arbeit und Soziales und die Europäische Union über den Europäischen Sozialfonds Plus (ESF Plus) gefördert. </a:t>
            </a:r>
            <a:endParaRPr lang="de-DE" sz="700" b="1"/>
          </a:p>
        </p:txBody>
      </p:sp>
    </p:spTree>
    <p:extLst>
      <p:ext uri="{BB962C8B-B14F-4D97-AF65-F5344CB8AC3E}">
        <p14:creationId xmlns:p14="http://schemas.microsoft.com/office/powerpoint/2010/main" val="836729164"/>
      </p:ext>
    </p:extLst>
  </p:cSld>
  <p:clrMapOvr>
    <a:masterClrMapping/>
  </p:clrMapOvr>
  <p:hf hdr="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1_Titelfolie">
    <p:spTree>
      <p:nvGrpSpPr>
        <p:cNvPr id="1" name=""/>
        <p:cNvGrpSpPr/>
        <p:nvPr/>
      </p:nvGrpSpPr>
      <p:grpSpPr>
        <a:xfrm>
          <a:off x="0" y="0"/>
          <a:ext cx="0" cy="0"/>
          <a:chOff x="0" y="0"/>
          <a:chExt cx="0" cy="0"/>
        </a:xfrm>
      </p:grpSpPr>
      <p:sp>
        <p:nvSpPr>
          <p:cNvPr id="18" name="Bildplatzhalter 17">
            <a:extLst>
              <a:ext uri="{FF2B5EF4-FFF2-40B4-BE49-F238E27FC236}">
                <a16:creationId xmlns:a16="http://schemas.microsoft.com/office/drawing/2014/main" id="{BF3256FD-876D-4E93-A14D-AB2CB1729F60}"/>
              </a:ext>
            </a:extLst>
          </p:cNvPr>
          <p:cNvSpPr>
            <a:spLocks noGrp="1"/>
          </p:cNvSpPr>
          <p:nvPr>
            <p:ph type="pic" sz="quarter" idx="10"/>
          </p:nvPr>
        </p:nvSpPr>
        <p:spPr>
          <a:xfrm>
            <a:off x="2" y="1036327"/>
            <a:ext cx="12191999" cy="4048859"/>
          </a:xfrm>
        </p:spPr>
        <p:txBody>
          <a:bodyPr/>
          <a:lstStyle/>
          <a:p>
            <a:r>
              <a:rPr lang="de-DE"/>
              <a:t>Bild durch Klicken auf Symbol hinzufügen</a:t>
            </a:r>
          </a:p>
        </p:txBody>
      </p:sp>
      <p:sp>
        <p:nvSpPr>
          <p:cNvPr id="5" name="Titel 4">
            <a:extLst>
              <a:ext uri="{FF2B5EF4-FFF2-40B4-BE49-F238E27FC236}">
                <a16:creationId xmlns:a16="http://schemas.microsoft.com/office/drawing/2014/main" id="{FED32563-BABF-403D-B50C-CA11FC840CAE}"/>
              </a:ext>
            </a:extLst>
          </p:cNvPr>
          <p:cNvSpPr>
            <a:spLocks noGrp="1"/>
          </p:cNvSpPr>
          <p:nvPr>
            <p:ph type="title" hasCustomPrompt="1"/>
          </p:nvPr>
        </p:nvSpPr>
        <p:spPr>
          <a:xfrm>
            <a:off x="431801" y="5371382"/>
            <a:ext cx="11331767" cy="361874"/>
          </a:xfrm>
        </p:spPr>
        <p:txBody>
          <a:bodyPr anchor="b"/>
          <a:lstStyle>
            <a:lvl1pPr>
              <a:defRPr sz="3200" cap="all" baseline="0"/>
            </a:lvl1pPr>
          </a:lstStyle>
          <a:p>
            <a:r>
              <a:rPr lang="de-DE"/>
              <a:t>Präsentationstitel bearbeiten - Einzeilig</a:t>
            </a:r>
          </a:p>
        </p:txBody>
      </p:sp>
      <p:sp>
        <p:nvSpPr>
          <p:cNvPr id="15" name="Textplatzhalter 14">
            <a:extLst>
              <a:ext uri="{FF2B5EF4-FFF2-40B4-BE49-F238E27FC236}">
                <a16:creationId xmlns:a16="http://schemas.microsoft.com/office/drawing/2014/main" id="{11BA22F4-F0E2-42D5-AC9D-9BC81FA1D9DB}"/>
              </a:ext>
            </a:extLst>
          </p:cNvPr>
          <p:cNvSpPr>
            <a:spLocks noGrp="1"/>
          </p:cNvSpPr>
          <p:nvPr>
            <p:ph type="body" sz="quarter" idx="11" hasCustomPrompt="1"/>
          </p:nvPr>
        </p:nvSpPr>
        <p:spPr>
          <a:xfrm>
            <a:off x="427569" y="5874992"/>
            <a:ext cx="11332633" cy="506336"/>
          </a:xfrm>
        </p:spPr>
        <p:txBody>
          <a:bodyPr/>
          <a:lstStyle>
            <a:lvl1pPr marL="0" indent="0">
              <a:buNone/>
              <a:defRPr sz="1200" b="1"/>
            </a:lvl1pPr>
          </a:lstStyle>
          <a:p>
            <a:r>
              <a:rPr lang="de-DE"/>
              <a:t>Untertitel bearbeiten</a:t>
            </a:r>
          </a:p>
        </p:txBody>
      </p:sp>
      <p:pic>
        <p:nvPicPr>
          <p:cNvPr id="7" name="Grafik 6">
            <a:extLst>
              <a:ext uri="{FF2B5EF4-FFF2-40B4-BE49-F238E27FC236}">
                <a16:creationId xmlns:a16="http://schemas.microsoft.com/office/drawing/2014/main" id="{AD921748-2418-42D5-9A48-11D8CF4BA138}"/>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31800" y="320516"/>
            <a:ext cx="2087911" cy="429611"/>
          </a:xfrm>
          <a:prstGeom prst="rect">
            <a:avLst/>
          </a:prstGeom>
        </p:spPr>
      </p:pic>
      <p:pic>
        <p:nvPicPr>
          <p:cNvPr id="8" name="Grafik 7" descr="Ein Bild, das Tisch enthält.&#10;&#10;Automatisch generierte Beschreibung">
            <a:extLst>
              <a:ext uri="{FF2B5EF4-FFF2-40B4-BE49-F238E27FC236}">
                <a16:creationId xmlns:a16="http://schemas.microsoft.com/office/drawing/2014/main" id="{B3D508D1-9819-46D4-AB36-2900BF5C52A0}"/>
              </a:ext>
            </a:extLst>
          </p:cNvPr>
          <p:cNvPicPr>
            <a:picLocks noChangeAspect="1"/>
          </p:cNvPicPr>
          <p:nvPr/>
        </p:nvPicPr>
        <p:blipFill>
          <a:blip r:embed="rId4" cstate="print"/>
          <a:stretch>
            <a:fillRect/>
          </a:stretch>
        </p:blipFill>
        <p:spPr>
          <a:xfrm>
            <a:off x="11191567" y="320514"/>
            <a:ext cx="568633" cy="426676"/>
          </a:xfrm>
          <a:prstGeom prst="rect">
            <a:avLst/>
          </a:prstGeom>
        </p:spPr>
      </p:pic>
    </p:spTree>
    <p:extLst>
      <p:ext uri="{BB962C8B-B14F-4D97-AF65-F5344CB8AC3E}">
        <p14:creationId xmlns:p14="http://schemas.microsoft.com/office/powerpoint/2010/main" val="244656620"/>
      </p:ext>
    </p:extLst>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3_Titelfolie">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FED32563-BABF-403D-B50C-CA11FC840CAE}"/>
              </a:ext>
            </a:extLst>
          </p:cNvPr>
          <p:cNvSpPr>
            <a:spLocks noGrp="1"/>
          </p:cNvSpPr>
          <p:nvPr>
            <p:ph type="title" hasCustomPrompt="1"/>
          </p:nvPr>
        </p:nvSpPr>
        <p:spPr>
          <a:xfrm>
            <a:off x="431801" y="1053182"/>
            <a:ext cx="11331767" cy="361874"/>
          </a:xfrm>
        </p:spPr>
        <p:txBody>
          <a:bodyPr anchor="b"/>
          <a:lstStyle>
            <a:lvl1pPr>
              <a:defRPr sz="3200" cap="all" baseline="0"/>
            </a:lvl1pPr>
          </a:lstStyle>
          <a:p>
            <a:r>
              <a:rPr lang="de-DE"/>
              <a:t>Präsentationstitel bearbeiten - Einzeilig</a:t>
            </a:r>
          </a:p>
        </p:txBody>
      </p:sp>
      <p:sp>
        <p:nvSpPr>
          <p:cNvPr id="15" name="Textplatzhalter 14">
            <a:extLst>
              <a:ext uri="{FF2B5EF4-FFF2-40B4-BE49-F238E27FC236}">
                <a16:creationId xmlns:a16="http://schemas.microsoft.com/office/drawing/2014/main" id="{11BA22F4-F0E2-42D5-AC9D-9BC81FA1D9DB}"/>
              </a:ext>
            </a:extLst>
          </p:cNvPr>
          <p:cNvSpPr>
            <a:spLocks noGrp="1"/>
          </p:cNvSpPr>
          <p:nvPr>
            <p:ph type="body" sz="quarter" idx="11" hasCustomPrompt="1"/>
          </p:nvPr>
        </p:nvSpPr>
        <p:spPr>
          <a:xfrm>
            <a:off x="427569" y="1556792"/>
            <a:ext cx="11332633" cy="396000"/>
          </a:xfrm>
        </p:spPr>
        <p:txBody>
          <a:bodyPr/>
          <a:lstStyle>
            <a:lvl1pPr marL="0" indent="0">
              <a:buNone/>
              <a:defRPr sz="1200" b="1"/>
            </a:lvl1pPr>
          </a:lstStyle>
          <a:p>
            <a:r>
              <a:rPr lang="de-DE"/>
              <a:t>Untertitel bearbeiten</a:t>
            </a:r>
          </a:p>
        </p:txBody>
      </p:sp>
      <p:pic>
        <p:nvPicPr>
          <p:cNvPr id="14" name="Grafik 13">
            <a:extLst>
              <a:ext uri="{FF2B5EF4-FFF2-40B4-BE49-F238E27FC236}">
                <a16:creationId xmlns:a16="http://schemas.microsoft.com/office/drawing/2014/main" id="{71D25915-44B8-4E2B-8C4A-AA1AC1A9A8A6}"/>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31800" y="320516"/>
            <a:ext cx="2087911" cy="429611"/>
          </a:xfrm>
          <a:prstGeom prst="rect">
            <a:avLst/>
          </a:prstGeom>
        </p:spPr>
      </p:pic>
      <p:pic>
        <p:nvPicPr>
          <p:cNvPr id="16" name="Grafik 15" descr="Ein Bild, das Tisch enthält.&#10;&#10;Automatisch generierte Beschreibung">
            <a:extLst>
              <a:ext uri="{FF2B5EF4-FFF2-40B4-BE49-F238E27FC236}">
                <a16:creationId xmlns:a16="http://schemas.microsoft.com/office/drawing/2014/main" id="{E2B7103A-E290-4261-B923-EFE7DDF0C7EB}"/>
              </a:ext>
            </a:extLst>
          </p:cNvPr>
          <p:cNvPicPr>
            <a:picLocks noChangeAspect="1"/>
          </p:cNvPicPr>
          <p:nvPr/>
        </p:nvPicPr>
        <p:blipFill>
          <a:blip r:embed="rId4" cstate="print"/>
          <a:stretch>
            <a:fillRect/>
          </a:stretch>
        </p:blipFill>
        <p:spPr>
          <a:xfrm>
            <a:off x="11191567" y="320514"/>
            <a:ext cx="568633" cy="426676"/>
          </a:xfrm>
          <a:prstGeom prst="rect">
            <a:avLst/>
          </a:prstGeom>
        </p:spPr>
      </p:pic>
      <p:pic>
        <p:nvPicPr>
          <p:cNvPr id="10" name="Grafik 9" descr="Ein Bild, das Text, Screenshot, Multimedia-Software, Software enthält.&#10;&#10;Automatisch generierte Beschreibung">
            <a:extLst>
              <a:ext uri="{FF2B5EF4-FFF2-40B4-BE49-F238E27FC236}">
                <a16:creationId xmlns:a16="http://schemas.microsoft.com/office/drawing/2014/main" id="{9E228203-D6B4-F3D9-D31A-B4D29374B195}"/>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263352" y="6215410"/>
            <a:ext cx="7200800" cy="597966"/>
          </a:xfrm>
          <a:prstGeom prst="rect">
            <a:avLst/>
          </a:prstGeom>
        </p:spPr>
      </p:pic>
      <p:sp>
        <p:nvSpPr>
          <p:cNvPr id="11" name="Rechteck 10">
            <a:extLst>
              <a:ext uri="{FF2B5EF4-FFF2-40B4-BE49-F238E27FC236}">
                <a16:creationId xmlns:a16="http://schemas.microsoft.com/office/drawing/2014/main" id="{C0D2B544-B584-BD11-7339-943FE5D628C9}"/>
              </a:ext>
            </a:extLst>
          </p:cNvPr>
          <p:cNvSpPr/>
          <p:nvPr/>
        </p:nvSpPr>
        <p:spPr>
          <a:xfrm>
            <a:off x="4484281" y="4941168"/>
            <a:ext cx="7372359" cy="1126807"/>
          </a:xfrm>
          <a:prstGeom prst="rect">
            <a:avLst/>
          </a:prstGeom>
        </p:spPr>
        <p:txBody>
          <a:bodyPr lIns="0" tIns="0" rIns="0" bIns="0" anchor="b" anchorCtr="0">
            <a:noAutofit/>
          </a:bodyPr>
          <a:lstStyle/>
          <a:p>
            <a:pPr algn="r"/>
            <a:r>
              <a:rPr lang="de-DE" sz="800"/>
              <a:t>Das Projekt „Haus der Selbstständigen“ der INPUT Consulting gGmbH wird im Rahmen der Förderrichtlinie „Zukunftszentren“ durch das Bundesministerium für Arbeit und Soziales und die Europäische Union über den Europäischen Sozialfonds Plus (ESF Plus) gefördert..</a:t>
            </a:r>
            <a:endParaRPr lang="de-DE" sz="800" b="1"/>
          </a:p>
        </p:txBody>
      </p:sp>
      <p:pic>
        <p:nvPicPr>
          <p:cNvPr id="12" name="Grafik 11" descr="Ein Bild, das Text, Screenshot, Multimedia-Software, Software enthält.&#10;&#10;Automatisch generierte Beschreibung">
            <a:extLst>
              <a:ext uri="{FF2B5EF4-FFF2-40B4-BE49-F238E27FC236}">
                <a16:creationId xmlns:a16="http://schemas.microsoft.com/office/drawing/2014/main" id="{E9AAC58D-4C5A-1D72-43A8-3AE79999DA35}"/>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a:off x="263352" y="5378627"/>
            <a:ext cx="7200800" cy="761356"/>
          </a:xfrm>
          <a:prstGeom prst="rect">
            <a:avLst/>
          </a:prstGeom>
        </p:spPr>
      </p:pic>
      <p:cxnSp>
        <p:nvCxnSpPr>
          <p:cNvPr id="13" name="Gerader Verbinder 12">
            <a:extLst>
              <a:ext uri="{FF2B5EF4-FFF2-40B4-BE49-F238E27FC236}">
                <a16:creationId xmlns:a16="http://schemas.microsoft.com/office/drawing/2014/main" id="{6688EB70-A504-E8FE-543D-76CC7506EACD}"/>
              </a:ext>
            </a:extLst>
          </p:cNvPr>
          <p:cNvCxnSpPr>
            <a:cxnSpLocks/>
          </p:cNvCxnSpPr>
          <p:nvPr/>
        </p:nvCxnSpPr>
        <p:spPr>
          <a:xfrm>
            <a:off x="383580" y="6165304"/>
            <a:ext cx="11424840" cy="0"/>
          </a:xfrm>
          <a:prstGeom prst="line">
            <a:avLst/>
          </a:prstGeom>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35809992"/>
      </p:ext>
    </p:extLst>
  </p:cSld>
  <p:clrMapOvr>
    <a:masterClrMapping/>
  </p:clrMapOvr>
  <p:hf hdr="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Titelfolie">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FED32563-BABF-403D-B50C-CA11FC840CAE}"/>
              </a:ext>
            </a:extLst>
          </p:cNvPr>
          <p:cNvSpPr>
            <a:spLocks noGrp="1"/>
          </p:cNvSpPr>
          <p:nvPr>
            <p:ph type="title"/>
          </p:nvPr>
        </p:nvSpPr>
        <p:spPr>
          <a:xfrm>
            <a:off x="431801" y="1844832"/>
            <a:ext cx="11331767" cy="1008099"/>
          </a:xfrm>
        </p:spPr>
        <p:txBody>
          <a:bodyPr anchor="b"/>
          <a:lstStyle>
            <a:lvl1pPr>
              <a:defRPr sz="3200"/>
            </a:lvl1pPr>
          </a:lstStyle>
          <a:p>
            <a:r>
              <a:rPr lang="de-DE"/>
              <a:t>Mastertitelformat bearbeiten</a:t>
            </a:r>
          </a:p>
        </p:txBody>
      </p:sp>
      <p:sp>
        <p:nvSpPr>
          <p:cNvPr id="15" name="Textplatzhalter 14">
            <a:extLst>
              <a:ext uri="{FF2B5EF4-FFF2-40B4-BE49-F238E27FC236}">
                <a16:creationId xmlns:a16="http://schemas.microsoft.com/office/drawing/2014/main" id="{11BA22F4-F0E2-42D5-AC9D-9BC81FA1D9DB}"/>
              </a:ext>
            </a:extLst>
          </p:cNvPr>
          <p:cNvSpPr>
            <a:spLocks noGrp="1"/>
          </p:cNvSpPr>
          <p:nvPr>
            <p:ph type="body" sz="quarter" idx="11" hasCustomPrompt="1"/>
          </p:nvPr>
        </p:nvSpPr>
        <p:spPr>
          <a:xfrm>
            <a:off x="427569" y="3212976"/>
            <a:ext cx="11332633" cy="506336"/>
          </a:xfrm>
        </p:spPr>
        <p:txBody>
          <a:bodyPr/>
          <a:lstStyle>
            <a:lvl1pPr marL="0" indent="0">
              <a:buNone/>
              <a:defRPr sz="1200" b="1"/>
            </a:lvl1pPr>
          </a:lstStyle>
          <a:p>
            <a:r>
              <a:rPr lang="de-DE"/>
              <a:t>Untertitel bearbeiten</a:t>
            </a:r>
          </a:p>
        </p:txBody>
      </p:sp>
      <p:sp>
        <p:nvSpPr>
          <p:cNvPr id="2" name="Datumsplatzhalter 1">
            <a:extLst>
              <a:ext uri="{FF2B5EF4-FFF2-40B4-BE49-F238E27FC236}">
                <a16:creationId xmlns:a16="http://schemas.microsoft.com/office/drawing/2014/main" id="{3FDB6BDC-9073-4B5B-8F6C-8F3201EB12C7}"/>
              </a:ext>
            </a:extLst>
          </p:cNvPr>
          <p:cNvSpPr>
            <a:spLocks noGrp="1"/>
          </p:cNvSpPr>
          <p:nvPr>
            <p:ph type="dt" sz="half" idx="12"/>
          </p:nvPr>
        </p:nvSpPr>
        <p:spPr/>
        <p:txBody>
          <a:bodyPr/>
          <a:lstStyle/>
          <a:p>
            <a:fld id="{71176000-713B-4489-A2AE-A6B651E5F780}" type="datetime1">
              <a:rPr lang="de-DE" smtClean="0"/>
              <a:pPr/>
              <a:t>25.11.2025</a:t>
            </a:fld>
            <a:endParaRPr lang="en-US"/>
          </a:p>
        </p:txBody>
      </p:sp>
      <p:sp>
        <p:nvSpPr>
          <p:cNvPr id="3" name="Fußzeilenplatzhalter 2">
            <a:extLst>
              <a:ext uri="{FF2B5EF4-FFF2-40B4-BE49-F238E27FC236}">
                <a16:creationId xmlns:a16="http://schemas.microsoft.com/office/drawing/2014/main" id="{C360F474-256E-49F5-8622-3A7C00B190E3}"/>
              </a:ext>
            </a:extLst>
          </p:cNvPr>
          <p:cNvSpPr>
            <a:spLocks noGrp="1"/>
          </p:cNvSpPr>
          <p:nvPr>
            <p:ph type="ftr" sz="quarter" idx="13"/>
          </p:nvPr>
        </p:nvSpPr>
        <p:spPr/>
        <p:txBody>
          <a:bodyPr/>
          <a:lstStyle/>
          <a:p>
            <a:r>
              <a:rPr lang="da-DK"/>
              <a:t>Titel Lorem Ipsum Dolor Sit Amet</a:t>
            </a:r>
            <a:endParaRPr lang="en-US"/>
          </a:p>
        </p:txBody>
      </p:sp>
      <p:sp>
        <p:nvSpPr>
          <p:cNvPr id="4" name="Foliennummernplatzhalter 3">
            <a:extLst>
              <a:ext uri="{FF2B5EF4-FFF2-40B4-BE49-F238E27FC236}">
                <a16:creationId xmlns:a16="http://schemas.microsoft.com/office/drawing/2014/main" id="{DC4AA0E4-3551-412C-9DBE-E65616AC1403}"/>
              </a:ext>
            </a:extLst>
          </p:cNvPr>
          <p:cNvSpPr>
            <a:spLocks noGrp="1"/>
          </p:cNvSpPr>
          <p:nvPr>
            <p:ph type="sldNum" sz="quarter" idx="14"/>
          </p:nvPr>
        </p:nvSpPr>
        <p:spPr/>
        <p:txBody>
          <a:bodyPr/>
          <a:lstStyle/>
          <a:p>
            <a:fld id="{CE5776EE-2D96-4B0B-AEC2-633829776588}" type="slidenum">
              <a:rPr lang="en-US" smtClean="0"/>
              <a:pPr/>
              <a:t>‹Nr.›</a:t>
            </a:fld>
            <a:endParaRPr lang="en-US"/>
          </a:p>
        </p:txBody>
      </p:sp>
      <p:cxnSp>
        <p:nvCxnSpPr>
          <p:cNvPr id="12" name="Straight Connector 8">
            <a:extLst>
              <a:ext uri="{FF2B5EF4-FFF2-40B4-BE49-F238E27FC236}">
                <a16:creationId xmlns:a16="http://schemas.microsoft.com/office/drawing/2014/main" id="{E2DBD52F-C4DC-4B52-9E4B-A3BBD627850E}"/>
              </a:ext>
            </a:extLst>
          </p:cNvPr>
          <p:cNvCxnSpPr>
            <a:cxnSpLocks/>
          </p:cNvCxnSpPr>
          <p:nvPr/>
        </p:nvCxnSpPr>
        <p:spPr>
          <a:xfrm>
            <a:off x="427569" y="2996952"/>
            <a:ext cx="11332633"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 name="Straight Connector 8">
            <a:extLst>
              <a:ext uri="{FF2B5EF4-FFF2-40B4-BE49-F238E27FC236}">
                <a16:creationId xmlns:a16="http://schemas.microsoft.com/office/drawing/2014/main" id="{9B0DAD2D-3F81-C5D6-23E9-E1E2AA3DB36C}"/>
              </a:ext>
            </a:extLst>
          </p:cNvPr>
          <p:cNvCxnSpPr>
            <a:cxnSpLocks/>
          </p:cNvCxnSpPr>
          <p:nvPr/>
        </p:nvCxnSpPr>
        <p:spPr>
          <a:xfrm>
            <a:off x="427569" y="2996952"/>
            <a:ext cx="11332633"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3373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a:xfrm>
            <a:off x="431800" y="2294410"/>
            <a:ext cx="11328400" cy="351085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7" name="Date Placeholder 3">
            <a:extLst>
              <a:ext uri="{FF2B5EF4-FFF2-40B4-BE49-F238E27FC236}">
                <a16:creationId xmlns:a16="http://schemas.microsoft.com/office/drawing/2014/main" id="{DCDE6C6D-A12A-4114-AC43-842EBAE3C6D1}"/>
              </a:ext>
            </a:extLst>
          </p:cNvPr>
          <p:cNvSpPr>
            <a:spLocks noGrp="1"/>
          </p:cNvSpPr>
          <p:nvPr>
            <p:ph type="dt" sz="half" idx="2"/>
          </p:nvPr>
        </p:nvSpPr>
        <p:spPr>
          <a:xfrm>
            <a:off x="431802" y="6536378"/>
            <a:ext cx="1948257" cy="321622"/>
          </a:xfrm>
          <a:prstGeom prst="rect">
            <a:avLst/>
          </a:prstGeom>
        </p:spPr>
        <p:txBody>
          <a:bodyPr vert="horz" lIns="91440" tIns="45720" rIns="91440" bIns="45720" rtlCol="0" anchor="ctr"/>
          <a:lstStyle>
            <a:lvl1pPr algn="l">
              <a:defRPr sz="900">
                <a:solidFill>
                  <a:srgbClr val="3A3A3A"/>
                </a:solidFill>
              </a:defRPr>
            </a:lvl1pPr>
          </a:lstStyle>
          <a:p>
            <a:fld id="{21CE6C11-0E51-469C-B2A4-125EEB5780A5}" type="datetime1">
              <a:rPr lang="de-DE" smtClean="0"/>
              <a:pPr/>
              <a:t>25.11.2025</a:t>
            </a:fld>
            <a:endParaRPr lang="en-US"/>
          </a:p>
        </p:txBody>
      </p:sp>
      <p:sp>
        <p:nvSpPr>
          <p:cNvPr id="18" name="Footer Placeholder 4">
            <a:extLst>
              <a:ext uri="{FF2B5EF4-FFF2-40B4-BE49-F238E27FC236}">
                <a16:creationId xmlns:a16="http://schemas.microsoft.com/office/drawing/2014/main" id="{C3A1F817-9687-4D17-B38B-CCF9EB7503EC}"/>
              </a:ext>
            </a:extLst>
          </p:cNvPr>
          <p:cNvSpPr>
            <a:spLocks noGrp="1"/>
          </p:cNvSpPr>
          <p:nvPr>
            <p:ph type="ftr" sz="quarter" idx="3"/>
          </p:nvPr>
        </p:nvSpPr>
        <p:spPr>
          <a:xfrm>
            <a:off x="2864060" y="6216011"/>
            <a:ext cx="6463883" cy="285974"/>
          </a:xfrm>
          <a:prstGeom prst="rect">
            <a:avLst/>
          </a:prstGeom>
        </p:spPr>
        <p:txBody>
          <a:bodyPr vert="horz" lIns="91440" tIns="45720" rIns="91440" bIns="45720" rtlCol="0" anchor="ctr"/>
          <a:lstStyle>
            <a:lvl1pPr algn="ctr">
              <a:defRPr sz="1000" b="1" cap="none" baseline="0">
                <a:solidFill>
                  <a:srgbClr val="3A3A3A"/>
                </a:solidFill>
              </a:defRPr>
            </a:lvl1pPr>
          </a:lstStyle>
          <a:p>
            <a:endParaRPr lang="de-DE"/>
          </a:p>
        </p:txBody>
      </p:sp>
      <p:sp>
        <p:nvSpPr>
          <p:cNvPr id="19" name="Slide Number Placeholder 5">
            <a:extLst>
              <a:ext uri="{FF2B5EF4-FFF2-40B4-BE49-F238E27FC236}">
                <a16:creationId xmlns:a16="http://schemas.microsoft.com/office/drawing/2014/main" id="{88D2DD21-5E1C-458E-A0BF-47AE895203E5}"/>
              </a:ext>
            </a:extLst>
          </p:cNvPr>
          <p:cNvSpPr>
            <a:spLocks noGrp="1"/>
          </p:cNvSpPr>
          <p:nvPr>
            <p:ph type="sldNum" sz="quarter" idx="4"/>
          </p:nvPr>
        </p:nvSpPr>
        <p:spPr>
          <a:xfrm>
            <a:off x="10010835" y="6536383"/>
            <a:ext cx="1749367" cy="321618"/>
          </a:xfrm>
          <a:prstGeom prst="rect">
            <a:avLst/>
          </a:prstGeom>
        </p:spPr>
        <p:txBody>
          <a:bodyPr vert="horz" lIns="91440" tIns="45720" rIns="91440" bIns="45720" rtlCol="0" anchor="ctr"/>
          <a:lstStyle>
            <a:lvl1pPr algn="r">
              <a:defRPr sz="900">
                <a:solidFill>
                  <a:srgbClr val="3A3A3A"/>
                </a:solidFill>
              </a:defRPr>
            </a:lvl1pPr>
          </a:lstStyle>
          <a:p>
            <a:fld id="{CE5776EE-2D96-4B0B-AEC2-633829776588}" type="slidenum">
              <a:rPr lang="en-US" smtClean="0"/>
              <a:pPr/>
              <a:t>‹Nr.›</a:t>
            </a:fld>
            <a:endParaRPr lang="en-US"/>
          </a:p>
        </p:txBody>
      </p:sp>
    </p:spTree>
    <p:extLst>
      <p:ext uri="{BB962C8B-B14F-4D97-AF65-F5344CB8AC3E}">
        <p14:creationId xmlns:p14="http://schemas.microsoft.com/office/powerpoint/2010/main" val="3780384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a:xfrm>
            <a:off x="431800" y="2294410"/>
            <a:ext cx="5280157" cy="351085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1" name="Inhaltsplatzhalter 2">
            <a:extLst>
              <a:ext uri="{FF2B5EF4-FFF2-40B4-BE49-F238E27FC236}">
                <a16:creationId xmlns:a16="http://schemas.microsoft.com/office/drawing/2014/main" id="{53ECB6CA-FD48-4B33-B70A-46EB58760AA7}"/>
              </a:ext>
            </a:extLst>
          </p:cNvPr>
          <p:cNvSpPr>
            <a:spLocks noGrp="1"/>
          </p:cNvSpPr>
          <p:nvPr>
            <p:ph idx="10"/>
          </p:nvPr>
        </p:nvSpPr>
        <p:spPr>
          <a:xfrm>
            <a:off x="6480044" y="2294410"/>
            <a:ext cx="5280157" cy="351085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0EECBC9A-A755-4D06-8607-86153B969A97}"/>
              </a:ext>
            </a:extLst>
          </p:cNvPr>
          <p:cNvSpPr>
            <a:spLocks noGrp="1"/>
          </p:cNvSpPr>
          <p:nvPr>
            <p:ph type="dt" sz="half" idx="11"/>
          </p:nvPr>
        </p:nvSpPr>
        <p:spPr/>
        <p:txBody>
          <a:bodyPr/>
          <a:lstStyle/>
          <a:p>
            <a:fld id="{71176000-713B-4489-A2AE-A6B651E5F780}" type="datetime1">
              <a:rPr lang="de-DE" smtClean="0"/>
              <a:pPr/>
              <a:t>25.11.2025</a:t>
            </a:fld>
            <a:endParaRPr lang="en-US"/>
          </a:p>
        </p:txBody>
      </p:sp>
      <p:sp>
        <p:nvSpPr>
          <p:cNvPr id="5" name="Fußzeilenplatzhalter 4">
            <a:extLst>
              <a:ext uri="{FF2B5EF4-FFF2-40B4-BE49-F238E27FC236}">
                <a16:creationId xmlns:a16="http://schemas.microsoft.com/office/drawing/2014/main" id="{CAE79EFB-4AB9-429B-AAC5-FA61D97DB2F9}"/>
              </a:ext>
            </a:extLst>
          </p:cNvPr>
          <p:cNvSpPr>
            <a:spLocks noGrp="1"/>
          </p:cNvSpPr>
          <p:nvPr>
            <p:ph type="ftr" sz="quarter" idx="12"/>
          </p:nvPr>
        </p:nvSpPr>
        <p:spPr/>
        <p:txBody>
          <a:bodyPr/>
          <a:lstStyle/>
          <a:p>
            <a:r>
              <a:rPr lang="da-DK"/>
              <a:t>Titel Lorem Ipsum Dolor Sit Amet</a:t>
            </a:r>
            <a:endParaRPr lang="en-US"/>
          </a:p>
        </p:txBody>
      </p:sp>
      <p:sp>
        <p:nvSpPr>
          <p:cNvPr id="6" name="Foliennummernplatzhalter 5">
            <a:extLst>
              <a:ext uri="{FF2B5EF4-FFF2-40B4-BE49-F238E27FC236}">
                <a16:creationId xmlns:a16="http://schemas.microsoft.com/office/drawing/2014/main" id="{C117306E-1E7E-4B25-80CE-C690EDD6EEB8}"/>
              </a:ext>
            </a:extLst>
          </p:cNvPr>
          <p:cNvSpPr>
            <a:spLocks noGrp="1"/>
          </p:cNvSpPr>
          <p:nvPr>
            <p:ph type="sldNum" sz="quarter" idx="13"/>
          </p:nvPr>
        </p:nvSpPr>
        <p:spPr/>
        <p:txBody>
          <a:bodyPr/>
          <a:lstStyle/>
          <a:p>
            <a:fld id="{CE5776EE-2D96-4B0B-AEC2-633829776588}" type="slidenum">
              <a:rPr lang="en-US" smtClean="0"/>
              <a:pPr/>
              <a:t>‹Nr.›</a:t>
            </a:fld>
            <a:endParaRPr lang="en-US"/>
          </a:p>
        </p:txBody>
      </p:sp>
    </p:spTree>
    <p:extLst>
      <p:ext uri="{BB962C8B-B14F-4D97-AF65-F5344CB8AC3E}">
        <p14:creationId xmlns:p14="http://schemas.microsoft.com/office/powerpoint/2010/main" val="1643921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9" name="Datumsplatzhalter 8">
            <a:extLst>
              <a:ext uri="{FF2B5EF4-FFF2-40B4-BE49-F238E27FC236}">
                <a16:creationId xmlns:a16="http://schemas.microsoft.com/office/drawing/2014/main" id="{A45DDCF6-AD1E-4995-9EE0-E3EE9C9FDA01}"/>
              </a:ext>
            </a:extLst>
          </p:cNvPr>
          <p:cNvSpPr>
            <a:spLocks noGrp="1"/>
          </p:cNvSpPr>
          <p:nvPr>
            <p:ph type="dt" sz="half" idx="10"/>
          </p:nvPr>
        </p:nvSpPr>
        <p:spPr/>
        <p:txBody>
          <a:bodyPr/>
          <a:lstStyle/>
          <a:p>
            <a:fld id="{71176000-713B-4489-A2AE-A6B651E5F780}" type="datetime1">
              <a:rPr lang="de-DE" smtClean="0"/>
              <a:pPr/>
              <a:t>25.11.2025</a:t>
            </a:fld>
            <a:endParaRPr lang="en-US"/>
          </a:p>
        </p:txBody>
      </p:sp>
      <p:sp>
        <p:nvSpPr>
          <p:cNvPr id="10" name="Fußzeilenplatzhalter 9">
            <a:extLst>
              <a:ext uri="{FF2B5EF4-FFF2-40B4-BE49-F238E27FC236}">
                <a16:creationId xmlns:a16="http://schemas.microsoft.com/office/drawing/2014/main" id="{8BFB6D95-87ED-4EE9-B750-CA6A10A21FB7}"/>
              </a:ext>
            </a:extLst>
          </p:cNvPr>
          <p:cNvSpPr>
            <a:spLocks noGrp="1"/>
          </p:cNvSpPr>
          <p:nvPr>
            <p:ph type="ftr" sz="quarter" idx="11"/>
          </p:nvPr>
        </p:nvSpPr>
        <p:spPr>
          <a:xfrm>
            <a:off x="2864059" y="6216011"/>
            <a:ext cx="6463883" cy="285974"/>
          </a:xfrm>
        </p:spPr>
        <p:txBody>
          <a:bodyPr/>
          <a:lstStyle/>
          <a:p>
            <a:endParaRPr lang="de-DE"/>
          </a:p>
        </p:txBody>
      </p:sp>
      <p:sp>
        <p:nvSpPr>
          <p:cNvPr id="11" name="Foliennummernplatzhalter 10">
            <a:extLst>
              <a:ext uri="{FF2B5EF4-FFF2-40B4-BE49-F238E27FC236}">
                <a16:creationId xmlns:a16="http://schemas.microsoft.com/office/drawing/2014/main" id="{7B344A7B-0489-4DDD-A117-DB533B54530C}"/>
              </a:ext>
            </a:extLst>
          </p:cNvPr>
          <p:cNvSpPr>
            <a:spLocks noGrp="1"/>
          </p:cNvSpPr>
          <p:nvPr>
            <p:ph type="sldNum" sz="quarter" idx="12"/>
          </p:nvPr>
        </p:nvSpPr>
        <p:spPr/>
        <p:txBody>
          <a:bodyPr/>
          <a:lstStyle/>
          <a:p>
            <a:fld id="{CE5776EE-2D96-4B0B-AEC2-633829776588}" type="slidenum">
              <a:rPr lang="en-US" smtClean="0"/>
              <a:pPr/>
              <a:t>‹Nr.›</a:t>
            </a:fld>
            <a:endParaRPr lang="en-US"/>
          </a:p>
        </p:txBody>
      </p:sp>
    </p:spTree>
    <p:extLst>
      <p:ext uri="{BB962C8B-B14F-4D97-AF65-F5344CB8AC3E}">
        <p14:creationId xmlns:p14="http://schemas.microsoft.com/office/powerpoint/2010/main" val="30891397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Only" preserve="1">
  <p:cSld name="Ende (viele Partner)">
    <p:spTree>
      <p:nvGrpSpPr>
        <p:cNvPr id="1" name=""/>
        <p:cNvGrpSpPr/>
        <p:nvPr/>
      </p:nvGrpSpPr>
      <p:grpSpPr>
        <a:xfrm>
          <a:off x="0" y="0"/>
          <a:ext cx="0" cy="0"/>
          <a:chOff x="0" y="0"/>
          <a:chExt cx="0" cy="0"/>
        </a:xfrm>
      </p:grpSpPr>
      <p:sp>
        <p:nvSpPr>
          <p:cNvPr id="2" name="Titel 1"/>
          <p:cNvSpPr>
            <a:spLocks noGrp="1"/>
          </p:cNvSpPr>
          <p:nvPr>
            <p:ph type="title"/>
          </p:nvPr>
        </p:nvSpPr>
        <p:spPr>
          <a:xfrm>
            <a:off x="431800" y="2150388"/>
            <a:ext cx="11328400" cy="1310320"/>
          </a:xfrm>
        </p:spPr>
        <p:txBody>
          <a:bodyPr/>
          <a:lstStyle>
            <a:lvl1pPr algn="ctr">
              <a:lnSpc>
                <a:spcPct val="85000"/>
              </a:lnSpc>
              <a:defRPr sz="4500"/>
            </a:lvl1pPr>
          </a:lstStyle>
          <a:p>
            <a:r>
              <a:rPr lang="de-DE"/>
              <a:t>Mastertitelformat bearbeiten</a:t>
            </a:r>
          </a:p>
        </p:txBody>
      </p:sp>
      <p:pic>
        <p:nvPicPr>
          <p:cNvPr id="10" name="Grafik 9">
            <a:extLst>
              <a:ext uri="{FF2B5EF4-FFF2-40B4-BE49-F238E27FC236}">
                <a16:creationId xmlns:a16="http://schemas.microsoft.com/office/drawing/2014/main" id="{27CF9C1C-5C13-4DE2-A338-6E172099BDDB}"/>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31800" y="320516"/>
            <a:ext cx="2087911" cy="429611"/>
          </a:xfrm>
          <a:prstGeom prst="rect">
            <a:avLst/>
          </a:prstGeom>
        </p:spPr>
      </p:pic>
      <p:pic>
        <p:nvPicPr>
          <p:cNvPr id="11" name="Grafik 10" descr="Ein Bild, das Tisch enthält.&#10;&#10;Automatisch generierte Beschreibung">
            <a:extLst>
              <a:ext uri="{FF2B5EF4-FFF2-40B4-BE49-F238E27FC236}">
                <a16:creationId xmlns:a16="http://schemas.microsoft.com/office/drawing/2014/main" id="{0FD9F101-33C5-4BFC-AF23-DAB3F880F18C}"/>
              </a:ext>
            </a:extLst>
          </p:cNvPr>
          <p:cNvPicPr>
            <a:picLocks noChangeAspect="1"/>
          </p:cNvPicPr>
          <p:nvPr/>
        </p:nvPicPr>
        <p:blipFill>
          <a:blip r:embed="rId4" cstate="print"/>
          <a:stretch>
            <a:fillRect/>
          </a:stretch>
        </p:blipFill>
        <p:spPr>
          <a:xfrm>
            <a:off x="11191567" y="320514"/>
            <a:ext cx="568633" cy="426676"/>
          </a:xfrm>
          <a:prstGeom prst="rect">
            <a:avLst/>
          </a:prstGeom>
        </p:spPr>
      </p:pic>
      <p:grpSp>
        <p:nvGrpSpPr>
          <p:cNvPr id="18" name="Gruppieren 17">
            <a:extLst>
              <a:ext uri="{FF2B5EF4-FFF2-40B4-BE49-F238E27FC236}">
                <a16:creationId xmlns:a16="http://schemas.microsoft.com/office/drawing/2014/main" id="{4D6BB178-7AB0-C67F-EA79-0ED858FF0AA9}"/>
              </a:ext>
            </a:extLst>
          </p:cNvPr>
          <p:cNvGrpSpPr/>
          <p:nvPr/>
        </p:nvGrpSpPr>
        <p:grpSpPr>
          <a:xfrm>
            <a:off x="335360" y="4606449"/>
            <a:ext cx="11593288" cy="2155813"/>
            <a:chOff x="263352" y="4606449"/>
            <a:chExt cx="11593288" cy="2155813"/>
          </a:xfrm>
        </p:grpSpPr>
        <p:pic>
          <p:nvPicPr>
            <p:cNvPr id="7" name="Grafik 6" descr="Ein Bild, das Text, Screenshot, Multimedia-Software, Software enthält.&#10;&#10;Automatisch generierte Beschreibung">
              <a:extLst>
                <a:ext uri="{FF2B5EF4-FFF2-40B4-BE49-F238E27FC236}">
                  <a16:creationId xmlns:a16="http://schemas.microsoft.com/office/drawing/2014/main" id="{2B2B7260-8688-9054-0FF7-3492DADEA40A}"/>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263352" y="6014804"/>
              <a:ext cx="9001000" cy="747458"/>
            </a:xfrm>
            <a:prstGeom prst="rect">
              <a:avLst/>
            </a:prstGeom>
          </p:spPr>
        </p:pic>
        <p:sp>
          <p:nvSpPr>
            <p:cNvPr id="14" name="Rechteck 13"/>
            <p:cNvSpPr/>
            <p:nvPr/>
          </p:nvSpPr>
          <p:spPr>
            <a:xfrm>
              <a:off x="4484281" y="4606449"/>
              <a:ext cx="7372359" cy="1126807"/>
            </a:xfrm>
            <a:prstGeom prst="rect">
              <a:avLst/>
            </a:prstGeom>
          </p:spPr>
          <p:txBody>
            <a:bodyPr lIns="0" tIns="0" rIns="0" bIns="0" anchor="b" anchorCtr="0">
              <a:noAutofit/>
            </a:bodyPr>
            <a:lstStyle/>
            <a:p>
              <a:pPr algn="r"/>
              <a:r>
                <a:rPr lang="de-DE" sz="900"/>
                <a:t>Das Projekt „Haus der Selbstständigen“ der INPUT Consulting gGmbH wird im Rahmen der Förderrichtlinie „Zukunftszentren“ durch das Bundesministerium für Arbeit und Soziales und die Europäische Union über den Europäischen Sozialfonds Plus (ESF Plus) gefördert. </a:t>
              </a:r>
              <a:endParaRPr lang="de-DE" sz="900" b="1"/>
            </a:p>
          </p:txBody>
        </p:sp>
        <p:pic>
          <p:nvPicPr>
            <p:cNvPr id="15" name="Grafik 14" descr="Ein Bild, das Text, Screenshot, Multimedia-Software, Software enthält.&#10;&#10;Automatisch generierte Beschreibung">
              <a:extLst>
                <a:ext uri="{FF2B5EF4-FFF2-40B4-BE49-F238E27FC236}">
                  <a16:creationId xmlns:a16="http://schemas.microsoft.com/office/drawing/2014/main" id="{06702E7F-DE18-5058-0A21-FEA89C40DEA4}"/>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a:off x="263352" y="4853569"/>
              <a:ext cx="9001000" cy="951695"/>
            </a:xfrm>
            <a:prstGeom prst="rect">
              <a:avLst/>
            </a:prstGeom>
          </p:spPr>
        </p:pic>
        <p:cxnSp>
          <p:nvCxnSpPr>
            <p:cNvPr id="17" name="Gerader Verbinder 16">
              <a:extLst>
                <a:ext uri="{FF2B5EF4-FFF2-40B4-BE49-F238E27FC236}">
                  <a16:creationId xmlns:a16="http://schemas.microsoft.com/office/drawing/2014/main" id="{B38FE646-13EB-820E-0F15-E8B4B550324C}"/>
                </a:ext>
              </a:extLst>
            </p:cNvPr>
            <p:cNvCxnSpPr>
              <a:cxnSpLocks/>
            </p:cNvCxnSpPr>
            <p:nvPr/>
          </p:nvCxnSpPr>
          <p:spPr>
            <a:xfrm>
              <a:off x="383580" y="5877272"/>
              <a:ext cx="11424840" cy="0"/>
            </a:xfrm>
            <a:prstGeom prst="line">
              <a:avLst/>
            </a:prstGeom>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1801092130"/>
      </p:ext>
    </p:extLst>
  </p:cSld>
  <p:clrMapOvr>
    <a:masterClrMapping/>
  </p:clrMapOvr>
  <p:hf hdr="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cSld name="4_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672064" y="764704"/>
            <a:ext cx="4704523" cy="2016223"/>
          </a:xfrm>
        </p:spPr>
        <p:txBody>
          <a:bodyPr anchor="b"/>
          <a:lstStyle>
            <a:lvl1pPr>
              <a:lnSpc>
                <a:spcPct val="95000"/>
              </a:lnSpc>
              <a:defRPr sz="3600" cap="all" baseline="0">
                <a:solidFill>
                  <a:schemeClr val="tx1">
                    <a:lumMod val="65000"/>
                    <a:lumOff val="35000"/>
                  </a:schemeClr>
                </a:solidFill>
              </a:defRPr>
            </a:lvl1pPr>
          </a:lstStyle>
          <a:p>
            <a:r>
              <a:rPr lang="de-DE"/>
              <a:t>Titelmasterformat durch Klicken bearbeiten</a:t>
            </a:r>
          </a:p>
        </p:txBody>
      </p:sp>
      <p:sp>
        <p:nvSpPr>
          <p:cNvPr id="3" name="Untertitel 2"/>
          <p:cNvSpPr>
            <a:spLocks noGrp="1"/>
          </p:cNvSpPr>
          <p:nvPr>
            <p:ph type="subTitle" idx="1"/>
          </p:nvPr>
        </p:nvSpPr>
        <p:spPr>
          <a:xfrm>
            <a:off x="6672064" y="2996952"/>
            <a:ext cx="4704523" cy="1128311"/>
          </a:xfrm>
        </p:spPr>
        <p:txBody>
          <a:bodyPr/>
          <a:lstStyle>
            <a:lvl1pPr marL="0" indent="0" algn="l">
              <a:buNone/>
              <a:defRPr sz="1200"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p>
        </p:txBody>
      </p:sp>
      <p:sp>
        <p:nvSpPr>
          <p:cNvPr id="18" name="Bildplatzhalter 17">
            <a:extLst>
              <a:ext uri="{FF2B5EF4-FFF2-40B4-BE49-F238E27FC236}">
                <a16:creationId xmlns:a16="http://schemas.microsoft.com/office/drawing/2014/main" id="{BF3256FD-876D-4E93-A14D-AB2CB1729F60}"/>
              </a:ext>
            </a:extLst>
          </p:cNvPr>
          <p:cNvSpPr>
            <a:spLocks noGrp="1"/>
          </p:cNvSpPr>
          <p:nvPr>
            <p:ph type="pic" sz="quarter" idx="10"/>
          </p:nvPr>
        </p:nvSpPr>
        <p:spPr>
          <a:xfrm>
            <a:off x="1" y="0"/>
            <a:ext cx="6096000" cy="6858000"/>
          </a:xfrm>
        </p:spPr>
        <p:txBody>
          <a:bodyPr/>
          <a:lstStyle/>
          <a:p>
            <a:r>
              <a:rPr lang="de-DE"/>
              <a:t>Bild durch Klicken auf Symbol hinzufügen</a:t>
            </a:r>
          </a:p>
        </p:txBody>
      </p:sp>
      <p:pic>
        <p:nvPicPr>
          <p:cNvPr id="8" name="Grafik 7">
            <a:extLst>
              <a:ext uri="{FF2B5EF4-FFF2-40B4-BE49-F238E27FC236}">
                <a16:creationId xmlns:a16="http://schemas.microsoft.com/office/drawing/2014/main" id="{4D3CD5CE-7629-4D2D-9FED-FCF16599F1FE}"/>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72065" y="317579"/>
            <a:ext cx="2087911" cy="429611"/>
          </a:xfrm>
          <a:prstGeom prst="rect">
            <a:avLst/>
          </a:prstGeom>
        </p:spPr>
      </p:pic>
      <p:pic>
        <p:nvPicPr>
          <p:cNvPr id="9" name="Grafik 8" descr="Ein Bild, das Tisch enthält.&#10;&#10;Automatisch generierte Beschreibung">
            <a:extLst>
              <a:ext uri="{FF2B5EF4-FFF2-40B4-BE49-F238E27FC236}">
                <a16:creationId xmlns:a16="http://schemas.microsoft.com/office/drawing/2014/main" id="{BA96F643-E96D-49BD-904A-201F787BF225}"/>
              </a:ext>
            </a:extLst>
          </p:cNvPr>
          <p:cNvPicPr>
            <a:picLocks noChangeAspect="1"/>
          </p:cNvPicPr>
          <p:nvPr/>
        </p:nvPicPr>
        <p:blipFill>
          <a:blip r:embed="rId4" cstate="print"/>
          <a:stretch>
            <a:fillRect/>
          </a:stretch>
        </p:blipFill>
        <p:spPr>
          <a:xfrm>
            <a:off x="10807954" y="320514"/>
            <a:ext cx="568633" cy="426676"/>
          </a:xfrm>
          <a:prstGeom prst="rect">
            <a:avLst/>
          </a:prstGeom>
        </p:spPr>
      </p:pic>
      <p:pic>
        <p:nvPicPr>
          <p:cNvPr id="6" name="Grafik 5" descr="Ein Bild, das Text, Screenshot, Schrift, Logo enthält.&#10;&#10;Automatisch generierte Beschreibung">
            <a:extLst>
              <a:ext uri="{FF2B5EF4-FFF2-40B4-BE49-F238E27FC236}">
                <a16:creationId xmlns:a16="http://schemas.microsoft.com/office/drawing/2014/main" id="{8DB32427-2E99-2CC7-AFF5-B44AA50BD63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58518" y="4221088"/>
            <a:ext cx="3772783" cy="1924543"/>
          </a:xfrm>
          <a:prstGeom prst="rect">
            <a:avLst/>
          </a:prstGeom>
        </p:spPr>
      </p:pic>
      <p:sp>
        <p:nvSpPr>
          <p:cNvPr id="10" name="Textfeld 9">
            <a:extLst>
              <a:ext uri="{FF2B5EF4-FFF2-40B4-BE49-F238E27FC236}">
                <a16:creationId xmlns:a16="http://schemas.microsoft.com/office/drawing/2014/main" id="{3EFC9F36-3543-DAFC-2C25-073F3DCFED63}"/>
              </a:ext>
            </a:extLst>
          </p:cNvPr>
          <p:cNvSpPr txBox="1"/>
          <p:nvPr/>
        </p:nvSpPr>
        <p:spPr>
          <a:xfrm>
            <a:off x="6588970" y="6254825"/>
            <a:ext cx="5248470" cy="307777"/>
          </a:xfrm>
          <a:prstGeom prst="rect">
            <a:avLst/>
          </a:prstGeom>
          <a:noFill/>
        </p:spPr>
        <p:txBody>
          <a:bodyPr wrap="square">
            <a:spAutoFit/>
          </a:bodyPr>
          <a:lstStyle/>
          <a:p>
            <a:pPr algn="l"/>
            <a:r>
              <a:rPr lang="de-DE" sz="700"/>
              <a:t>Das Projekt „Haus der Selbstständigen“ der INPUT Consulting gGmbH wird im Rahmen der Förderrichtlinie „Zukunftszentren“ durch das Bundesministerium für Arbeit und Soziales und die Europäische Union über den Europäischen Sozialfonds Plus (ESF Plus) gefördert. </a:t>
            </a:r>
            <a:endParaRPr lang="de-DE" sz="700" b="1"/>
          </a:p>
        </p:txBody>
      </p:sp>
    </p:spTree>
    <p:extLst>
      <p:ext uri="{BB962C8B-B14F-4D97-AF65-F5344CB8AC3E}">
        <p14:creationId xmlns:p14="http://schemas.microsoft.com/office/powerpoint/2010/main" val="38089223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5_Titelfolie">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FED32563-BABF-403D-B50C-CA11FC840CAE}"/>
              </a:ext>
            </a:extLst>
          </p:cNvPr>
          <p:cNvSpPr>
            <a:spLocks noGrp="1"/>
          </p:cNvSpPr>
          <p:nvPr>
            <p:ph type="title"/>
          </p:nvPr>
        </p:nvSpPr>
        <p:spPr>
          <a:xfrm>
            <a:off x="431801" y="1844832"/>
            <a:ext cx="11331767" cy="1008099"/>
          </a:xfrm>
        </p:spPr>
        <p:txBody>
          <a:bodyPr anchor="b"/>
          <a:lstStyle>
            <a:lvl1pPr>
              <a:defRPr sz="3200"/>
            </a:lvl1pPr>
          </a:lstStyle>
          <a:p>
            <a:r>
              <a:rPr lang="de-DE"/>
              <a:t>Mastertitelformat bearbeiten</a:t>
            </a:r>
          </a:p>
        </p:txBody>
      </p:sp>
      <p:sp>
        <p:nvSpPr>
          <p:cNvPr id="15" name="Textplatzhalter 14">
            <a:extLst>
              <a:ext uri="{FF2B5EF4-FFF2-40B4-BE49-F238E27FC236}">
                <a16:creationId xmlns:a16="http://schemas.microsoft.com/office/drawing/2014/main" id="{11BA22F4-F0E2-42D5-AC9D-9BC81FA1D9DB}"/>
              </a:ext>
            </a:extLst>
          </p:cNvPr>
          <p:cNvSpPr>
            <a:spLocks noGrp="1"/>
          </p:cNvSpPr>
          <p:nvPr>
            <p:ph type="body" sz="quarter" idx="11" hasCustomPrompt="1"/>
          </p:nvPr>
        </p:nvSpPr>
        <p:spPr>
          <a:xfrm>
            <a:off x="427569" y="3212976"/>
            <a:ext cx="11332633" cy="506336"/>
          </a:xfrm>
        </p:spPr>
        <p:txBody>
          <a:bodyPr/>
          <a:lstStyle>
            <a:lvl1pPr marL="0" indent="0">
              <a:buNone/>
              <a:defRPr sz="1200" b="1"/>
            </a:lvl1pPr>
          </a:lstStyle>
          <a:p>
            <a:r>
              <a:rPr lang="de-DE"/>
              <a:t>Untertitel bearbeiten</a:t>
            </a:r>
          </a:p>
        </p:txBody>
      </p:sp>
      <p:sp>
        <p:nvSpPr>
          <p:cNvPr id="2" name="Datumsplatzhalter 1">
            <a:extLst>
              <a:ext uri="{FF2B5EF4-FFF2-40B4-BE49-F238E27FC236}">
                <a16:creationId xmlns:a16="http://schemas.microsoft.com/office/drawing/2014/main" id="{3FDB6BDC-9073-4B5B-8F6C-8F3201EB12C7}"/>
              </a:ext>
            </a:extLst>
          </p:cNvPr>
          <p:cNvSpPr>
            <a:spLocks noGrp="1"/>
          </p:cNvSpPr>
          <p:nvPr>
            <p:ph type="dt" sz="half" idx="12"/>
          </p:nvPr>
        </p:nvSpPr>
        <p:spPr/>
        <p:txBody>
          <a:bodyPr/>
          <a:lstStyle/>
          <a:p>
            <a:fld id="{71176000-713B-4489-A2AE-A6B651E5F780}" type="datetime1">
              <a:rPr lang="de-DE" smtClean="0"/>
              <a:pPr/>
              <a:t>25.11.2025</a:t>
            </a:fld>
            <a:endParaRPr lang="en-US"/>
          </a:p>
        </p:txBody>
      </p:sp>
      <p:sp>
        <p:nvSpPr>
          <p:cNvPr id="4" name="Foliennummernplatzhalter 3">
            <a:extLst>
              <a:ext uri="{FF2B5EF4-FFF2-40B4-BE49-F238E27FC236}">
                <a16:creationId xmlns:a16="http://schemas.microsoft.com/office/drawing/2014/main" id="{DC4AA0E4-3551-412C-9DBE-E65616AC1403}"/>
              </a:ext>
            </a:extLst>
          </p:cNvPr>
          <p:cNvSpPr>
            <a:spLocks noGrp="1"/>
          </p:cNvSpPr>
          <p:nvPr>
            <p:ph type="sldNum" sz="quarter" idx="14"/>
          </p:nvPr>
        </p:nvSpPr>
        <p:spPr/>
        <p:txBody>
          <a:bodyPr/>
          <a:lstStyle/>
          <a:p>
            <a:fld id="{CE5776EE-2D96-4B0B-AEC2-633829776588}" type="slidenum">
              <a:rPr lang="en-US" smtClean="0"/>
              <a:pPr/>
              <a:t>‹Nr.›</a:t>
            </a:fld>
            <a:endParaRPr lang="en-US"/>
          </a:p>
        </p:txBody>
      </p:sp>
      <p:cxnSp>
        <p:nvCxnSpPr>
          <p:cNvPr id="12" name="Straight Connector 8">
            <a:extLst>
              <a:ext uri="{FF2B5EF4-FFF2-40B4-BE49-F238E27FC236}">
                <a16:creationId xmlns:a16="http://schemas.microsoft.com/office/drawing/2014/main" id="{E2DBD52F-C4DC-4B52-9E4B-A3BBD627850E}"/>
              </a:ext>
            </a:extLst>
          </p:cNvPr>
          <p:cNvCxnSpPr>
            <a:cxnSpLocks/>
          </p:cNvCxnSpPr>
          <p:nvPr/>
        </p:nvCxnSpPr>
        <p:spPr>
          <a:xfrm>
            <a:off x="427569" y="2996952"/>
            <a:ext cx="11332633"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3234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6_Titelfolie">
    <p:spTree>
      <p:nvGrpSpPr>
        <p:cNvPr id="1" name=""/>
        <p:cNvGrpSpPr/>
        <p:nvPr/>
      </p:nvGrpSpPr>
      <p:grpSpPr>
        <a:xfrm>
          <a:off x="0" y="0"/>
          <a:ext cx="0" cy="0"/>
          <a:chOff x="0" y="0"/>
          <a:chExt cx="0" cy="0"/>
        </a:xfrm>
      </p:grpSpPr>
      <p:sp>
        <p:nvSpPr>
          <p:cNvPr id="18" name="Bildplatzhalter 17">
            <a:extLst>
              <a:ext uri="{FF2B5EF4-FFF2-40B4-BE49-F238E27FC236}">
                <a16:creationId xmlns:a16="http://schemas.microsoft.com/office/drawing/2014/main" id="{BF3256FD-876D-4E93-A14D-AB2CB1729F60}"/>
              </a:ext>
            </a:extLst>
          </p:cNvPr>
          <p:cNvSpPr>
            <a:spLocks noGrp="1"/>
          </p:cNvSpPr>
          <p:nvPr>
            <p:ph type="pic" sz="quarter" idx="10"/>
          </p:nvPr>
        </p:nvSpPr>
        <p:spPr>
          <a:xfrm>
            <a:off x="2" y="1036327"/>
            <a:ext cx="12191999" cy="4048859"/>
          </a:xfrm>
        </p:spPr>
        <p:txBody>
          <a:bodyPr/>
          <a:lstStyle/>
          <a:p>
            <a:r>
              <a:rPr lang="de-DE"/>
              <a:t>Bild durch Klicken auf Symbol hinzufügen</a:t>
            </a:r>
          </a:p>
        </p:txBody>
      </p:sp>
      <p:sp>
        <p:nvSpPr>
          <p:cNvPr id="5" name="Titel 4">
            <a:extLst>
              <a:ext uri="{FF2B5EF4-FFF2-40B4-BE49-F238E27FC236}">
                <a16:creationId xmlns:a16="http://schemas.microsoft.com/office/drawing/2014/main" id="{FED32563-BABF-403D-B50C-CA11FC840CAE}"/>
              </a:ext>
            </a:extLst>
          </p:cNvPr>
          <p:cNvSpPr>
            <a:spLocks noGrp="1"/>
          </p:cNvSpPr>
          <p:nvPr>
            <p:ph type="title" hasCustomPrompt="1"/>
          </p:nvPr>
        </p:nvSpPr>
        <p:spPr>
          <a:xfrm>
            <a:off x="431801" y="5371382"/>
            <a:ext cx="11331767" cy="361874"/>
          </a:xfrm>
        </p:spPr>
        <p:txBody>
          <a:bodyPr anchor="b"/>
          <a:lstStyle>
            <a:lvl1pPr>
              <a:defRPr sz="3200" cap="all" baseline="0"/>
            </a:lvl1pPr>
          </a:lstStyle>
          <a:p>
            <a:r>
              <a:rPr lang="de-DE"/>
              <a:t>Präsentationstitel bearbeiten - Einzeilig</a:t>
            </a:r>
          </a:p>
        </p:txBody>
      </p:sp>
      <p:sp>
        <p:nvSpPr>
          <p:cNvPr id="15" name="Textplatzhalter 14">
            <a:extLst>
              <a:ext uri="{FF2B5EF4-FFF2-40B4-BE49-F238E27FC236}">
                <a16:creationId xmlns:a16="http://schemas.microsoft.com/office/drawing/2014/main" id="{11BA22F4-F0E2-42D5-AC9D-9BC81FA1D9DB}"/>
              </a:ext>
            </a:extLst>
          </p:cNvPr>
          <p:cNvSpPr>
            <a:spLocks noGrp="1"/>
          </p:cNvSpPr>
          <p:nvPr>
            <p:ph type="body" sz="quarter" idx="11" hasCustomPrompt="1"/>
          </p:nvPr>
        </p:nvSpPr>
        <p:spPr>
          <a:xfrm>
            <a:off x="427569" y="5874992"/>
            <a:ext cx="11332633" cy="506336"/>
          </a:xfrm>
        </p:spPr>
        <p:txBody>
          <a:bodyPr/>
          <a:lstStyle>
            <a:lvl1pPr marL="0" indent="0">
              <a:buNone/>
              <a:defRPr sz="1200" b="1"/>
            </a:lvl1pPr>
          </a:lstStyle>
          <a:p>
            <a:r>
              <a:rPr lang="de-DE"/>
              <a:t>Untertitel bearbeiten</a:t>
            </a:r>
          </a:p>
        </p:txBody>
      </p:sp>
      <p:pic>
        <p:nvPicPr>
          <p:cNvPr id="7" name="Grafik 6">
            <a:extLst>
              <a:ext uri="{FF2B5EF4-FFF2-40B4-BE49-F238E27FC236}">
                <a16:creationId xmlns:a16="http://schemas.microsoft.com/office/drawing/2014/main" id="{AD921748-2418-42D5-9A48-11D8CF4BA138}"/>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31800" y="320516"/>
            <a:ext cx="2087911" cy="429611"/>
          </a:xfrm>
          <a:prstGeom prst="rect">
            <a:avLst/>
          </a:prstGeom>
        </p:spPr>
      </p:pic>
      <p:pic>
        <p:nvPicPr>
          <p:cNvPr id="8" name="Grafik 7" descr="Ein Bild, das Tisch enthält.&#10;&#10;Automatisch generierte Beschreibung">
            <a:extLst>
              <a:ext uri="{FF2B5EF4-FFF2-40B4-BE49-F238E27FC236}">
                <a16:creationId xmlns:a16="http://schemas.microsoft.com/office/drawing/2014/main" id="{B3D508D1-9819-46D4-AB36-2900BF5C52A0}"/>
              </a:ext>
            </a:extLst>
          </p:cNvPr>
          <p:cNvPicPr>
            <a:picLocks noChangeAspect="1"/>
          </p:cNvPicPr>
          <p:nvPr/>
        </p:nvPicPr>
        <p:blipFill>
          <a:blip r:embed="rId4" cstate="print"/>
          <a:stretch>
            <a:fillRect/>
          </a:stretch>
        </p:blipFill>
        <p:spPr>
          <a:xfrm>
            <a:off x="11191567" y="320514"/>
            <a:ext cx="568633" cy="426676"/>
          </a:xfrm>
          <a:prstGeom prst="rect">
            <a:avLst/>
          </a:prstGeom>
        </p:spPr>
      </p:pic>
    </p:spTree>
    <p:extLst>
      <p:ext uri="{BB962C8B-B14F-4D97-AF65-F5344CB8AC3E}">
        <p14:creationId xmlns:p14="http://schemas.microsoft.com/office/powerpoint/2010/main" val="5829846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7_Titelfolie">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FED32563-BABF-403D-B50C-CA11FC840CAE}"/>
              </a:ext>
            </a:extLst>
          </p:cNvPr>
          <p:cNvSpPr>
            <a:spLocks noGrp="1"/>
          </p:cNvSpPr>
          <p:nvPr>
            <p:ph type="title" hasCustomPrompt="1"/>
          </p:nvPr>
        </p:nvSpPr>
        <p:spPr>
          <a:xfrm>
            <a:off x="431801" y="1053182"/>
            <a:ext cx="11331767" cy="361874"/>
          </a:xfrm>
        </p:spPr>
        <p:txBody>
          <a:bodyPr anchor="b"/>
          <a:lstStyle>
            <a:lvl1pPr>
              <a:defRPr sz="3200" cap="all" baseline="0"/>
            </a:lvl1pPr>
          </a:lstStyle>
          <a:p>
            <a:r>
              <a:rPr lang="de-DE"/>
              <a:t>Präsentationstitel bearbeiten - Einzeilig</a:t>
            </a:r>
          </a:p>
        </p:txBody>
      </p:sp>
      <p:sp>
        <p:nvSpPr>
          <p:cNvPr id="15" name="Textplatzhalter 14">
            <a:extLst>
              <a:ext uri="{FF2B5EF4-FFF2-40B4-BE49-F238E27FC236}">
                <a16:creationId xmlns:a16="http://schemas.microsoft.com/office/drawing/2014/main" id="{11BA22F4-F0E2-42D5-AC9D-9BC81FA1D9DB}"/>
              </a:ext>
            </a:extLst>
          </p:cNvPr>
          <p:cNvSpPr>
            <a:spLocks noGrp="1"/>
          </p:cNvSpPr>
          <p:nvPr>
            <p:ph type="body" sz="quarter" idx="11" hasCustomPrompt="1"/>
          </p:nvPr>
        </p:nvSpPr>
        <p:spPr>
          <a:xfrm>
            <a:off x="427569" y="1556792"/>
            <a:ext cx="11332633" cy="396000"/>
          </a:xfrm>
        </p:spPr>
        <p:txBody>
          <a:bodyPr/>
          <a:lstStyle>
            <a:lvl1pPr marL="0" indent="0">
              <a:buNone/>
              <a:defRPr sz="1200" b="1"/>
            </a:lvl1pPr>
          </a:lstStyle>
          <a:p>
            <a:r>
              <a:rPr lang="de-DE"/>
              <a:t>Untertitel bearbeiten</a:t>
            </a:r>
          </a:p>
        </p:txBody>
      </p:sp>
      <p:pic>
        <p:nvPicPr>
          <p:cNvPr id="14" name="Grafik 13">
            <a:extLst>
              <a:ext uri="{FF2B5EF4-FFF2-40B4-BE49-F238E27FC236}">
                <a16:creationId xmlns:a16="http://schemas.microsoft.com/office/drawing/2014/main" id="{71D25915-44B8-4E2B-8C4A-AA1AC1A9A8A6}"/>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31800" y="320516"/>
            <a:ext cx="2087911" cy="429611"/>
          </a:xfrm>
          <a:prstGeom prst="rect">
            <a:avLst/>
          </a:prstGeom>
        </p:spPr>
      </p:pic>
      <p:pic>
        <p:nvPicPr>
          <p:cNvPr id="16" name="Grafik 15" descr="Ein Bild, das Tisch enthält.&#10;&#10;Automatisch generierte Beschreibung">
            <a:extLst>
              <a:ext uri="{FF2B5EF4-FFF2-40B4-BE49-F238E27FC236}">
                <a16:creationId xmlns:a16="http://schemas.microsoft.com/office/drawing/2014/main" id="{E2B7103A-E290-4261-B923-EFE7DDF0C7EB}"/>
              </a:ext>
            </a:extLst>
          </p:cNvPr>
          <p:cNvPicPr>
            <a:picLocks noChangeAspect="1"/>
          </p:cNvPicPr>
          <p:nvPr/>
        </p:nvPicPr>
        <p:blipFill>
          <a:blip r:embed="rId4" cstate="print"/>
          <a:stretch>
            <a:fillRect/>
          </a:stretch>
        </p:blipFill>
        <p:spPr>
          <a:xfrm>
            <a:off x="11191567" y="320514"/>
            <a:ext cx="568633" cy="426676"/>
          </a:xfrm>
          <a:prstGeom prst="rect">
            <a:avLst/>
          </a:prstGeom>
        </p:spPr>
      </p:pic>
      <p:pic>
        <p:nvPicPr>
          <p:cNvPr id="10" name="Grafik 9" descr="Ein Bild, das Text, Screenshot, Multimedia-Software, Software enthält.&#10;&#10;Automatisch generierte Beschreibung">
            <a:extLst>
              <a:ext uri="{FF2B5EF4-FFF2-40B4-BE49-F238E27FC236}">
                <a16:creationId xmlns:a16="http://schemas.microsoft.com/office/drawing/2014/main" id="{9E228203-D6B4-F3D9-D31A-B4D29374B195}"/>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263352" y="6215410"/>
            <a:ext cx="7200800" cy="597966"/>
          </a:xfrm>
          <a:prstGeom prst="rect">
            <a:avLst/>
          </a:prstGeom>
        </p:spPr>
      </p:pic>
      <p:sp>
        <p:nvSpPr>
          <p:cNvPr id="11" name="Rechteck 10">
            <a:extLst>
              <a:ext uri="{FF2B5EF4-FFF2-40B4-BE49-F238E27FC236}">
                <a16:creationId xmlns:a16="http://schemas.microsoft.com/office/drawing/2014/main" id="{C0D2B544-B584-BD11-7339-943FE5D628C9}"/>
              </a:ext>
            </a:extLst>
          </p:cNvPr>
          <p:cNvSpPr/>
          <p:nvPr/>
        </p:nvSpPr>
        <p:spPr>
          <a:xfrm>
            <a:off x="4484281" y="4941168"/>
            <a:ext cx="7372359" cy="1126807"/>
          </a:xfrm>
          <a:prstGeom prst="rect">
            <a:avLst/>
          </a:prstGeom>
        </p:spPr>
        <p:txBody>
          <a:bodyPr lIns="0" tIns="0" rIns="0" bIns="0" anchor="b" anchorCtr="0">
            <a:noAutofit/>
          </a:bodyPr>
          <a:lstStyle/>
          <a:p>
            <a:pPr algn="r"/>
            <a:r>
              <a:rPr lang="de-DE" sz="800"/>
              <a:t>Das Projekt „Haus der Selbstständigen“ der INPUT Consulting gGmbH wird im Rahmen der Förderrichtlinie „Zukunftszentren“ durch das Bundesministerium für Arbeit und Soziales und die Europäische Union über den Europäischen Sozialfonds Plus (ESF Plus) gefördert..</a:t>
            </a:r>
            <a:endParaRPr lang="de-DE" sz="800" b="1"/>
          </a:p>
        </p:txBody>
      </p:sp>
      <p:pic>
        <p:nvPicPr>
          <p:cNvPr id="12" name="Grafik 11" descr="Ein Bild, das Text, Screenshot, Multimedia-Software, Software enthält.&#10;&#10;Automatisch generierte Beschreibung">
            <a:extLst>
              <a:ext uri="{FF2B5EF4-FFF2-40B4-BE49-F238E27FC236}">
                <a16:creationId xmlns:a16="http://schemas.microsoft.com/office/drawing/2014/main" id="{E9AAC58D-4C5A-1D72-43A8-3AE79999DA35}"/>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a:off x="263352" y="5378627"/>
            <a:ext cx="7200800" cy="761356"/>
          </a:xfrm>
          <a:prstGeom prst="rect">
            <a:avLst/>
          </a:prstGeom>
        </p:spPr>
      </p:pic>
      <p:cxnSp>
        <p:nvCxnSpPr>
          <p:cNvPr id="13" name="Gerader Verbinder 12">
            <a:extLst>
              <a:ext uri="{FF2B5EF4-FFF2-40B4-BE49-F238E27FC236}">
                <a16:creationId xmlns:a16="http://schemas.microsoft.com/office/drawing/2014/main" id="{6688EB70-A504-E8FE-543D-76CC7506EACD}"/>
              </a:ext>
            </a:extLst>
          </p:cNvPr>
          <p:cNvCxnSpPr>
            <a:cxnSpLocks/>
          </p:cNvCxnSpPr>
          <p:nvPr/>
        </p:nvCxnSpPr>
        <p:spPr>
          <a:xfrm>
            <a:off x="383580" y="6165304"/>
            <a:ext cx="11424840" cy="0"/>
          </a:xfrm>
          <a:prstGeom prst="line">
            <a:avLst/>
          </a:prstGeom>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601707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sv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9" name="Rectangle 6">
            <a:extLst>
              <a:ext uri="{FF2B5EF4-FFF2-40B4-BE49-F238E27FC236}">
                <a16:creationId xmlns:a16="http://schemas.microsoft.com/office/drawing/2014/main" id="{EAC9EA0E-B939-4BF8-AD69-B343413B0CBD}"/>
              </a:ext>
            </a:extLst>
          </p:cNvPr>
          <p:cNvSpPr/>
          <p:nvPr/>
        </p:nvSpPr>
        <p:spPr>
          <a:xfrm>
            <a:off x="0" y="6536378"/>
            <a:ext cx="12192000" cy="342000"/>
          </a:xfrm>
          <a:prstGeom prst="rect">
            <a:avLst/>
          </a:prstGeom>
          <a:solidFill>
            <a:srgbClr val="EDEDED"/>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sp>
        <p:nvSpPr>
          <p:cNvPr id="20" name="Freihandform: Form 19">
            <a:extLst>
              <a:ext uri="{FF2B5EF4-FFF2-40B4-BE49-F238E27FC236}">
                <a16:creationId xmlns:a16="http://schemas.microsoft.com/office/drawing/2014/main" id="{2FA380ED-D6A6-4A3E-AEEE-116CA80645CE}"/>
              </a:ext>
            </a:extLst>
          </p:cNvPr>
          <p:cNvSpPr/>
          <p:nvPr/>
        </p:nvSpPr>
        <p:spPr>
          <a:xfrm>
            <a:off x="9258300" y="6250404"/>
            <a:ext cx="2933700" cy="641985"/>
          </a:xfrm>
          <a:custGeom>
            <a:avLst/>
            <a:gdLst>
              <a:gd name="connsiteX0" fmla="*/ 2933700 w 2933700"/>
              <a:gd name="connsiteY0" fmla="*/ 0 h 641985"/>
              <a:gd name="connsiteX1" fmla="*/ 95250 w 2933700"/>
              <a:gd name="connsiteY1" fmla="*/ 0 h 641985"/>
              <a:gd name="connsiteX2" fmla="*/ 0 w 2933700"/>
              <a:gd name="connsiteY2" fmla="*/ 95250 h 641985"/>
              <a:gd name="connsiteX3" fmla="*/ 0 w 2933700"/>
              <a:gd name="connsiteY3" fmla="*/ 641985 h 641985"/>
            </a:gdLst>
            <a:ahLst/>
            <a:cxnLst>
              <a:cxn ang="0">
                <a:pos x="connsiteX0" y="connsiteY0"/>
              </a:cxn>
              <a:cxn ang="0">
                <a:pos x="connsiteX1" y="connsiteY1"/>
              </a:cxn>
              <a:cxn ang="0">
                <a:pos x="connsiteX2" y="connsiteY2"/>
              </a:cxn>
              <a:cxn ang="0">
                <a:pos x="connsiteX3" y="connsiteY3"/>
              </a:cxn>
            </a:cxnLst>
            <a:rect l="l" t="t" r="r" b="b"/>
            <a:pathLst>
              <a:path w="2933700" h="641985">
                <a:moveTo>
                  <a:pt x="2933700" y="0"/>
                </a:moveTo>
                <a:lnTo>
                  <a:pt x="95250" y="0"/>
                </a:lnTo>
                <a:cubicBezTo>
                  <a:pt x="42863" y="0"/>
                  <a:pt x="0" y="42863"/>
                  <a:pt x="0" y="95250"/>
                </a:cubicBezTo>
                <a:lnTo>
                  <a:pt x="0" y="641985"/>
                </a:lnTo>
              </a:path>
            </a:pathLst>
          </a:custGeom>
          <a:noFill/>
          <a:ln w="41275" cap="flat">
            <a:solidFill>
              <a:srgbClr val="A0D764"/>
            </a:solidFill>
            <a:prstDash val="solid"/>
            <a:miter/>
          </a:ln>
        </p:spPr>
        <p:txBody>
          <a:bodyPr rtlCol="0" anchor="ctr"/>
          <a:lstStyle/>
          <a:p>
            <a:endParaRPr lang="en-US"/>
          </a:p>
        </p:txBody>
      </p:sp>
      <p:sp>
        <p:nvSpPr>
          <p:cNvPr id="21" name="Freihandform: Form 20">
            <a:extLst>
              <a:ext uri="{FF2B5EF4-FFF2-40B4-BE49-F238E27FC236}">
                <a16:creationId xmlns:a16="http://schemas.microsoft.com/office/drawing/2014/main" id="{D7D8F95A-5046-47C3-A29D-86050D6023C2}"/>
              </a:ext>
            </a:extLst>
          </p:cNvPr>
          <p:cNvSpPr/>
          <p:nvPr/>
        </p:nvSpPr>
        <p:spPr>
          <a:xfrm>
            <a:off x="0" y="6250404"/>
            <a:ext cx="2931794" cy="641985"/>
          </a:xfrm>
          <a:custGeom>
            <a:avLst/>
            <a:gdLst>
              <a:gd name="connsiteX0" fmla="*/ 2931795 w 2931794"/>
              <a:gd name="connsiteY0" fmla="*/ 641985 h 641985"/>
              <a:gd name="connsiteX1" fmla="*/ 2931795 w 2931794"/>
              <a:gd name="connsiteY1" fmla="*/ 95250 h 641985"/>
              <a:gd name="connsiteX2" fmla="*/ 2836545 w 2931794"/>
              <a:gd name="connsiteY2" fmla="*/ 0 h 641985"/>
              <a:gd name="connsiteX3" fmla="*/ 0 w 2931794"/>
              <a:gd name="connsiteY3" fmla="*/ 0 h 641985"/>
            </a:gdLst>
            <a:ahLst/>
            <a:cxnLst>
              <a:cxn ang="0">
                <a:pos x="connsiteX0" y="connsiteY0"/>
              </a:cxn>
              <a:cxn ang="0">
                <a:pos x="connsiteX1" y="connsiteY1"/>
              </a:cxn>
              <a:cxn ang="0">
                <a:pos x="connsiteX2" y="connsiteY2"/>
              </a:cxn>
              <a:cxn ang="0">
                <a:pos x="connsiteX3" y="connsiteY3"/>
              </a:cxn>
            </a:cxnLst>
            <a:rect l="l" t="t" r="r" b="b"/>
            <a:pathLst>
              <a:path w="2931794" h="641985">
                <a:moveTo>
                  <a:pt x="2931795" y="641985"/>
                </a:moveTo>
                <a:lnTo>
                  <a:pt x="2931795" y="95250"/>
                </a:lnTo>
                <a:cubicBezTo>
                  <a:pt x="2931795" y="42863"/>
                  <a:pt x="2888933" y="0"/>
                  <a:pt x="2836545" y="0"/>
                </a:cubicBezTo>
                <a:lnTo>
                  <a:pt x="0" y="0"/>
                </a:lnTo>
              </a:path>
            </a:pathLst>
          </a:custGeom>
          <a:noFill/>
          <a:ln w="41275" cap="flat">
            <a:solidFill>
              <a:srgbClr val="A0D764"/>
            </a:solidFill>
            <a:prstDash val="solid"/>
            <a:miter/>
          </a:ln>
        </p:spPr>
        <p:txBody>
          <a:bodyPr rtlCol="0" anchor="ctr"/>
          <a:lstStyle/>
          <a:p>
            <a:endParaRPr lang="en-US"/>
          </a:p>
        </p:txBody>
      </p:sp>
      <p:sp>
        <p:nvSpPr>
          <p:cNvPr id="2" name="Titelplatzhalter 1"/>
          <p:cNvSpPr>
            <a:spLocks noGrp="1"/>
          </p:cNvSpPr>
          <p:nvPr>
            <p:ph type="title"/>
          </p:nvPr>
        </p:nvSpPr>
        <p:spPr>
          <a:xfrm>
            <a:off x="431800" y="1212314"/>
            <a:ext cx="11328400" cy="789310"/>
          </a:xfrm>
          <a:prstGeom prst="rect">
            <a:avLst/>
          </a:prstGeom>
        </p:spPr>
        <p:txBody>
          <a:bodyPr vert="horz" lIns="0" tIns="0" rIns="0" bIns="0" rtlCol="0" anchor="t" anchorCtr="0">
            <a:noAutofit/>
          </a:bodyPr>
          <a:lstStyle/>
          <a:p>
            <a:r>
              <a:rPr lang="de-DE"/>
              <a:t>Titelmasterformat durch Klicken bearbeiten</a:t>
            </a:r>
          </a:p>
        </p:txBody>
      </p:sp>
      <p:sp>
        <p:nvSpPr>
          <p:cNvPr id="3" name="Textplatzhalter 2"/>
          <p:cNvSpPr>
            <a:spLocks noGrp="1"/>
          </p:cNvSpPr>
          <p:nvPr>
            <p:ph type="body" idx="1"/>
          </p:nvPr>
        </p:nvSpPr>
        <p:spPr>
          <a:xfrm>
            <a:off x="431800" y="2163175"/>
            <a:ext cx="11328400" cy="3714098"/>
          </a:xfrm>
          <a:prstGeom prst="rect">
            <a:avLst/>
          </a:prstGeom>
        </p:spPr>
        <p:txBody>
          <a:bodyPr vert="horz" lIns="0" tIns="0" rIns="0" bIns="0" rtlCol="0" anchor="t" anchorCtr="0">
            <a:no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28" name="Date Placeholder 3">
            <a:extLst>
              <a:ext uri="{FF2B5EF4-FFF2-40B4-BE49-F238E27FC236}">
                <a16:creationId xmlns:a16="http://schemas.microsoft.com/office/drawing/2014/main" id="{15AC564D-BB6A-4924-A7EE-1F026E611EE7}"/>
              </a:ext>
            </a:extLst>
          </p:cNvPr>
          <p:cNvSpPr>
            <a:spLocks noGrp="1"/>
          </p:cNvSpPr>
          <p:nvPr>
            <p:ph type="dt" sz="half" idx="2"/>
          </p:nvPr>
        </p:nvSpPr>
        <p:spPr>
          <a:xfrm>
            <a:off x="431802" y="6536378"/>
            <a:ext cx="1948257" cy="321622"/>
          </a:xfrm>
          <a:prstGeom prst="rect">
            <a:avLst/>
          </a:prstGeom>
        </p:spPr>
        <p:txBody>
          <a:bodyPr vert="horz" lIns="91440" tIns="45720" rIns="91440" bIns="45720" rtlCol="0" anchor="ctr"/>
          <a:lstStyle>
            <a:lvl1pPr algn="l">
              <a:defRPr sz="900">
                <a:solidFill>
                  <a:srgbClr val="3A3A3A"/>
                </a:solidFill>
              </a:defRPr>
            </a:lvl1pPr>
          </a:lstStyle>
          <a:p>
            <a:fld id="{71176000-713B-4489-A2AE-A6B651E5F780}" type="datetime1">
              <a:rPr lang="de-DE" smtClean="0"/>
              <a:pPr/>
              <a:t>25.11.2025</a:t>
            </a:fld>
            <a:endParaRPr lang="en-US"/>
          </a:p>
        </p:txBody>
      </p:sp>
      <p:sp>
        <p:nvSpPr>
          <p:cNvPr id="29" name="Footer Placeholder 4">
            <a:extLst>
              <a:ext uri="{FF2B5EF4-FFF2-40B4-BE49-F238E27FC236}">
                <a16:creationId xmlns:a16="http://schemas.microsoft.com/office/drawing/2014/main" id="{29E2B4E5-ADE6-40AD-9C85-B37F2857D5A8}"/>
              </a:ext>
            </a:extLst>
          </p:cNvPr>
          <p:cNvSpPr>
            <a:spLocks noGrp="1"/>
          </p:cNvSpPr>
          <p:nvPr>
            <p:ph type="ftr" sz="quarter" idx="3"/>
          </p:nvPr>
        </p:nvSpPr>
        <p:spPr>
          <a:xfrm>
            <a:off x="2864060" y="6216011"/>
            <a:ext cx="6463883" cy="285974"/>
          </a:xfrm>
          <a:prstGeom prst="rect">
            <a:avLst/>
          </a:prstGeom>
        </p:spPr>
        <p:txBody>
          <a:bodyPr vert="horz" lIns="91440" tIns="45720" rIns="91440" bIns="45720" rtlCol="0" anchor="ctr"/>
          <a:lstStyle>
            <a:lvl1pPr algn="ctr">
              <a:defRPr sz="1000" b="1" cap="none" baseline="0">
                <a:solidFill>
                  <a:srgbClr val="3A3A3A"/>
                </a:solidFill>
              </a:defRPr>
            </a:lvl1pPr>
          </a:lstStyle>
          <a:p>
            <a:r>
              <a:rPr lang="da-DK"/>
              <a:t>Titel Lorem Ipsum Dolor Sit Amet</a:t>
            </a:r>
            <a:endParaRPr lang="en-US"/>
          </a:p>
        </p:txBody>
      </p:sp>
      <p:sp>
        <p:nvSpPr>
          <p:cNvPr id="30" name="Slide Number Placeholder 5">
            <a:extLst>
              <a:ext uri="{FF2B5EF4-FFF2-40B4-BE49-F238E27FC236}">
                <a16:creationId xmlns:a16="http://schemas.microsoft.com/office/drawing/2014/main" id="{0EFB51CD-3A0B-4529-85E0-5B7D6766D3C1}"/>
              </a:ext>
            </a:extLst>
          </p:cNvPr>
          <p:cNvSpPr>
            <a:spLocks noGrp="1"/>
          </p:cNvSpPr>
          <p:nvPr>
            <p:ph type="sldNum" sz="quarter" idx="4"/>
          </p:nvPr>
        </p:nvSpPr>
        <p:spPr>
          <a:xfrm>
            <a:off x="10010835" y="6536383"/>
            <a:ext cx="1749367" cy="321618"/>
          </a:xfrm>
          <a:prstGeom prst="rect">
            <a:avLst/>
          </a:prstGeom>
        </p:spPr>
        <p:txBody>
          <a:bodyPr vert="horz" lIns="91440" tIns="45720" rIns="91440" bIns="45720" rtlCol="0" anchor="ctr"/>
          <a:lstStyle>
            <a:lvl1pPr algn="r">
              <a:defRPr sz="900">
                <a:solidFill>
                  <a:srgbClr val="3A3A3A"/>
                </a:solidFill>
              </a:defRPr>
            </a:lvl1pPr>
          </a:lstStyle>
          <a:p>
            <a:fld id="{CE5776EE-2D96-4B0B-AEC2-633829776588}" type="slidenum">
              <a:rPr lang="en-US" smtClean="0"/>
              <a:pPr/>
              <a:t>‹Nr.›</a:t>
            </a:fld>
            <a:endParaRPr lang="en-US"/>
          </a:p>
        </p:txBody>
      </p:sp>
      <p:sp>
        <p:nvSpPr>
          <p:cNvPr id="31" name="Footer Placeholder 4">
            <a:extLst>
              <a:ext uri="{FF2B5EF4-FFF2-40B4-BE49-F238E27FC236}">
                <a16:creationId xmlns:a16="http://schemas.microsoft.com/office/drawing/2014/main" id="{5EB2BD12-7ADD-4386-B1A4-A917D64E2946}"/>
              </a:ext>
            </a:extLst>
          </p:cNvPr>
          <p:cNvSpPr txBox="1">
            <a:spLocks/>
          </p:cNvSpPr>
          <p:nvPr/>
        </p:nvSpPr>
        <p:spPr>
          <a:xfrm>
            <a:off x="2864061" y="6553576"/>
            <a:ext cx="6483521" cy="321623"/>
          </a:xfrm>
          <a:prstGeom prst="rect">
            <a:avLst/>
          </a:prstGeom>
        </p:spPr>
        <p:txBody>
          <a:bodyPr vert="horz" lIns="91440" tIns="45720" rIns="91440" bIns="45720" rtlCol="0" anchor="ctr"/>
          <a:lstStyle>
            <a:defPPr>
              <a:defRPr lang="en-US"/>
            </a:defPPr>
            <a:lvl1pPr marL="0" algn="ctr" defTabSz="457200" rtl="0" eaLnBrk="1" latinLnBrk="0" hangingPunct="1">
              <a:defRPr sz="1000" b="1" kern="1200" cap="none" baseline="0">
                <a:solidFill>
                  <a:srgbClr val="3A3A3A"/>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de-DE" sz="900" b="0"/>
              <a:t>© Haus der Selbstständigen</a:t>
            </a:r>
            <a:endParaRPr lang="en-US" sz="900" b="0"/>
          </a:p>
        </p:txBody>
      </p:sp>
      <p:pic>
        <p:nvPicPr>
          <p:cNvPr id="13" name="Grafik 12">
            <a:extLst>
              <a:ext uri="{FF2B5EF4-FFF2-40B4-BE49-F238E27FC236}">
                <a16:creationId xmlns:a16="http://schemas.microsoft.com/office/drawing/2014/main" id="{A2BC295B-B6EB-4839-BB1A-AA86EF7C5BB4}"/>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431800" y="320516"/>
            <a:ext cx="2087911" cy="429611"/>
          </a:xfrm>
          <a:prstGeom prst="rect">
            <a:avLst/>
          </a:prstGeom>
        </p:spPr>
      </p:pic>
      <p:pic>
        <p:nvPicPr>
          <p:cNvPr id="14" name="Grafik 13" descr="Ein Bild, das Tisch enthält.&#10;&#10;Automatisch generierte Beschreibung">
            <a:extLst>
              <a:ext uri="{FF2B5EF4-FFF2-40B4-BE49-F238E27FC236}">
                <a16:creationId xmlns:a16="http://schemas.microsoft.com/office/drawing/2014/main" id="{7727DB15-43AD-46DC-884C-43F407C0C9FE}"/>
              </a:ext>
            </a:extLst>
          </p:cNvPr>
          <p:cNvPicPr>
            <a:picLocks noChangeAspect="1"/>
          </p:cNvPicPr>
          <p:nvPr/>
        </p:nvPicPr>
        <p:blipFill>
          <a:blip r:embed="rId16" cstate="print"/>
          <a:stretch>
            <a:fillRect/>
          </a:stretch>
        </p:blipFill>
        <p:spPr>
          <a:xfrm>
            <a:off x="11191567" y="320514"/>
            <a:ext cx="568633" cy="426676"/>
          </a:xfrm>
          <a:prstGeom prst="rect">
            <a:avLst/>
          </a:prstGeom>
        </p:spPr>
      </p:pic>
      <p:sp>
        <p:nvSpPr>
          <p:cNvPr id="4" name="Rectangle 6">
            <a:extLst>
              <a:ext uri="{FF2B5EF4-FFF2-40B4-BE49-F238E27FC236}">
                <a16:creationId xmlns:a16="http://schemas.microsoft.com/office/drawing/2014/main" id="{FDF219BD-F9FF-2AA0-4A01-F97F7344A119}"/>
              </a:ext>
            </a:extLst>
          </p:cNvPr>
          <p:cNvSpPr/>
          <p:nvPr/>
        </p:nvSpPr>
        <p:spPr>
          <a:xfrm>
            <a:off x="0" y="6536378"/>
            <a:ext cx="12192000" cy="342000"/>
          </a:xfrm>
          <a:prstGeom prst="rect">
            <a:avLst/>
          </a:prstGeom>
          <a:solidFill>
            <a:srgbClr val="EDEDED"/>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sp>
        <p:nvSpPr>
          <p:cNvPr id="5" name="Freihandform: Form 4">
            <a:extLst>
              <a:ext uri="{FF2B5EF4-FFF2-40B4-BE49-F238E27FC236}">
                <a16:creationId xmlns:a16="http://schemas.microsoft.com/office/drawing/2014/main" id="{EF855959-96E8-48AA-AD44-F2848C763920}"/>
              </a:ext>
            </a:extLst>
          </p:cNvPr>
          <p:cNvSpPr/>
          <p:nvPr/>
        </p:nvSpPr>
        <p:spPr>
          <a:xfrm>
            <a:off x="9258300" y="6250404"/>
            <a:ext cx="2933700" cy="641985"/>
          </a:xfrm>
          <a:custGeom>
            <a:avLst/>
            <a:gdLst>
              <a:gd name="connsiteX0" fmla="*/ 2933700 w 2933700"/>
              <a:gd name="connsiteY0" fmla="*/ 0 h 641985"/>
              <a:gd name="connsiteX1" fmla="*/ 95250 w 2933700"/>
              <a:gd name="connsiteY1" fmla="*/ 0 h 641985"/>
              <a:gd name="connsiteX2" fmla="*/ 0 w 2933700"/>
              <a:gd name="connsiteY2" fmla="*/ 95250 h 641985"/>
              <a:gd name="connsiteX3" fmla="*/ 0 w 2933700"/>
              <a:gd name="connsiteY3" fmla="*/ 641985 h 641985"/>
            </a:gdLst>
            <a:ahLst/>
            <a:cxnLst>
              <a:cxn ang="0">
                <a:pos x="connsiteX0" y="connsiteY0"/>
              </a:cxn>
              <a:cxn ang="0">
                <a:pos x="connsiteX1" y="connsiteY1"/>
              </a:cxn>
              <a:cxn ang="0">
                <a:pos x="connsiteX2" y="connsiteY2"/>
              </a:cxn>
              <a:cxn ang="0">
                <a:pos x="connsiteX3" y="connsiteY3"/>
              </a:cxn>
            </a:cxnLst>
            <a:rect l="l" t="t" r="r" b="b"/>
            <a:pathLst>
              <a:path w="2933700" h="641985">
                <a:moveTo>
                  <a:pt x="2933700" y="0"/>
                </a:moveTo>
                <a:lnTo>
                  <a:pt x="95250" y="0"/>
                </a:lnTo>
                <a:cubicBezTo>
                  <a:pt x="42863" y="0"/>
                  <a:pt x="0" y="42863"/>
                  <a:pt x="0" y="95250"/>
                </a:cubicBezTo>
                <a:lnTo>
                  <a:pt x="0" y="641985"/>
                </a:lnTo>
              </a:path>
            </a:pathLst>
          </a:custGeom>
          <a:noFill/>
          <a:ln w="41275" cap="flat">
            <a:solidFill>
              <a:srgbClr val="A0D764"/>
            </a:solidFill>
            <a:prstDash val="solid"/>
            <a:miter/>
          </a:ln>
        </p:spPr>
        <p:txBody>
          <a:bodyPr rtlCol="0" anchor="ctr"/>
          <a:lstStyle/>
          <a:p>
            <a:endParaRPr lang="en-US"/>
          </a:p>
        </p:txBody>
      </p:sp>
      <p:sp>
        <p:nvSpPr>
          <p:cNvPr id="6" name="Freihandform: Form 5">
            <a:extLst>
              <a:ext uri="{FF2B5EF4-FFF2-40B4-BE49-F238E27FC236}">
                <a16:creationId xmlns:a16="http://schemas.microsoft.com/office/drawing/2014/main" id="{6E5AD93C-6CBB-950C-E570-923941CBFB83}"/>
              </a:ext>
            </a:extLst>
          </p:cNvPr>
          <p:cNvSpPr/>
          <p:nvPr/>
        </p:nvSpPr>
        <p:spPr>
          <a:xfrm>
            <a:off x="0" y="6250404"/>
            <a:ext cx="2931794" cy="641985"/>
          </a:xfrm>
          <a:custGeom>
            <a:avLst/>
            <a:gdLst>
              <a:gd name="connsiteX0" fmla="*/ 2931795 w 2931794"/>
              <a:gd name="connsiteY0" fmla="*/ 641985 h 641985"/>
              <a:gd name="connsiteX1" fmla="*/ 2931795 w 2931794"/>
              <a:gd name="connsiteY1" fmla="*/ 95250 h 641985"/>
              <a:gd name="connsiteX2" fmla="*/ 2836545 w 2931794"/>
              <a:gd name="connsiteY2" fmla="*/ 0 h 641985"/>
              <a:gd name="connsiteX3" fmla="*/ 0 w 2931794"/>
              <a:gd name="connsiteY3" fmla="*/ 0 h 641985"/>
            </a:gdLst>
            <a:ahLst/>
            <a:cxnLst>
              <a:cxn ang="0">
                <a:pos x="connsiteX0" y="connsiteY0"/>
              </a:cxn>
              <a:cxn ang="0">
                <a:pos x="connsiteX1" y="connsiteY1"/>
              </a:cxn>
              <a:cxn ang="0">
                <a:pos x="connsiteX2" y="connsiteY2"/>
              </a:cxn>
              <a:cxn ang="0">
                <a:pos x="connsiteX3" y="connsiteY3"/>
              </a:cxn>
            </a:cxnLst>
            <a:rect l="l" t="t" r="r" b="b"/>
            <a:pathLst>
              <a:path w="2931794" h="641985">
                <a:moveTo>
                  <a:pt x="2931795" y="641985"/>
                </a:moveTo>
                <a:lnTo>
                  <a:pt x="2931795" y="95250"/>
                </a:lnTo>
                <a:cubicBezTo>
                  <a:pt x="2931795" y="42863"/>
                  <a:pt x="2888933" y="0"/>
                  <a:pt x="2836545" y="0"/>
                </a:cubicBezTo>
                <a:lnTo>
                  <a:pt x="0" y="0"/>
                </a:lnTo>
              </a:path>
            </a:pathLst>
          </a:custGeom>
          <a:noFill/>
          <a:ln w="41275" cap="flat">
            <a:solidFill>
              <a:srgbClr val="A0D764"/>
            </a:solidFill>
            <a:prstDash val="solid"/>
            <a:miter/>
          </a:ln>
        </p:spPr>
        <p:txBody>
          <a:bodyPr rtlCol="0" anchor="ctr"/>
          <a:lstStyle/>
          <a:p>
            <a:endParaRPr lang="en-US"/>
          </a:p>
        </p:txBody>
      </p:sp>
      <p:sp>
        <p:nvSpPr>
          <p:cNvPr id="7" name="Footer Placeholder 4">
            <a:extLst>
              <a:ext uri="{FF2B5EF4-FFF2-40B4-BE49-F238E27FC236}">
                <a16:creationId xmlns:a16="http://schemas.microsoft.com/office/drawing/2014/main" id="{20D3EB36-9350-C512-9B5F-BFFB62BC4F9D}"/>
              </a:ext>
            </a:extLst>
          </p:cNvPr>
          <p:cNvSpPr txBox="1">
            <a:spLocks/>
          </p:cNvSpPr>
          <p:nvPr/>
        </p:nvSpPr>
        <p:spPr>
          <a:xfrm>
            <a:off x="2864061" y="6553576"/>
            <a:ext cx="6483521" cy="321623"/>
          </a:xfrm>
          <a:prstGeom prst="rect">
            <a:avLst/>
          </a:prstGeom>
        </p:spPr>
        <p:txBody>
          <a:bodyPr vert="horz" lIns="91440" tIns="45720" rIns="91440" bIns="45720" rtlCol="0" anchor="ctr"/>
          <a:lstStyle>
            <a:defPPr>
              <a:defRPr lang="en-US"/>
            </a:defPPr>
            <a:lvl1pPr marL="0" algn="ctr" defTabSz="457200" rtl="0" eaLnBrk="1" latinLnBrk="0" hangingPunct="1">
              <a:defRPr sz="1000" b="1" kern="1200" cap="none" baseline="0">
                <a:solidFill>
                  <a:srgbClr val="3A3A3A"/>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de-DE" sz="900" b="0"/>
              <a:t>© Haus der Selbstständigen</a:t>
            </a:r>
            <a:endParaRPr lang="en-US" sz="900" b="0"/>
          </a:p>
        </p:txBody>
      </p:sp>
      <p:pic>
        <p:nvPicPr>
          <p:cNvPr id="8" name="Grafik 7">
            <a:extLst>
              <a:ext uri="{FF2B5EF4-FFF2-40B4-BE49-F238E27FC236}">
                <a16:creationId xmlns:a16="http://schemas.microsoft.com/office/drawing/2014/main" id="{609901D9-2B2C-DE15-D718-FCDBFE27D923}"/>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431800" y="320516"/>
            <a:ext cx="2087911" cy="429611"/>
          </a:xfrm>
          <a:prstGeom prst="rect">
            <a:avLst/>
          </a:prstGeom>
        </p:spPr>
      </p:pic>
      <p:pic>
        <p:nvPicPr>
          <p:cNvPr id="9" name="Grafik 8" descr="Ein Bild, das Tisch enthält.&#10;&#10;Automatisch generierte Beschreibung">
            <a:extLst>
              <a:ext uri="{FF2B5EF4-FFF2-40B4-BE49-F238E27FC236}">
                <a16:creationId xmlns:a16="http://schemas.microsoft.com/office/drawing/2014/main" id="{35A2D3E0-5170-984C-9761-3035352003E9}"/>
              </a:ext>
            </a:extLst>
          </p:cNvPr>
          <p:cNvPicPr>
            <a:picLocks noChangeAspect="1"/>
          </p:cNvPicPr>
          <p:nvPr/>
        </p:nvPicPr>
        <p:blipFill>
          <a:blip r:embed="rId16" cstate="print"/>
          <a:stretch>
            <a:fillRect/>
          </a:stretch>
        </p:blipFill>
        <p:spPr>
          <a:xfrm>
            <a:off x="11191567" y="320514"/>
            <a:ext cx="568633" cy="426676"/>
          </a:xfrm>
          <a:prstGeom prst="rect">
            <a:avLst/>
          </a:prstGeom>
        </p:spPr>
      </p:pic>
    </p:spTree>
    <p:extLst>
      <p:ext uri="{BB962C8B-B14F-4D97-AF65-F5344CB8AC3E}">
        <p14:creationId xmlns:p14="http://schemas.microsoft.com/office/powerpoint/2010/main" val="1606557186"/>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2" r:id="rId11"/>
    <p:sldLayoutId id="2147483793" r:id="rId12"/>
  </p:sldLayoutIdLst>
  <p:hf hdr="0"/>
  <p:txStyles>
    <p:titleStyle>
      <a:lvl1pPr algn="l" defTabSz="914400" rtl="0" eaLnBrk="1" latinLnBrk="0" hangingPunct="1">
        <a:lnSpc>
          <a:spcPct val="90000"/>
        </a:lnSpc>
        <a:spcBef>
          <a:spcPct val="0"/>
        </a:spcBef>
        <a:buNone/>
        <a:defRPr sz="2800" b="1" kern="1200" cap="none" baseline="0">
          <a:solidFill>
            <a:schemeClr val="tx1">
              <a:lumMod val="65000"/>
              <a:lumOff val="35000"/>
            </a:schemeClr>
          </a:solidFill>
          <a:latin typeface="+mj-lt"/>
          <a:ea typeface="+mj-ea"/>
          <a:cs typeface="+mj-cs"/>
        </a:defRPr>
      </a:lvl1pPr>
    </p:titleStyle>
    <p:bodyStyle>
      <a:lvl1pPr marL="176213" indent="-176213" algn="l" defTabSz="914400" rtl="0" eaLnBrk="1" latinLnBrk="0" hangingPunct="1">
        <a:lnSpc>
          <a:spcPct val="112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1pPr>
      <a:lvl2pPr marL="360363" indent="-184150" algn="l" defTabSz="914400" rtl="0" eaLnBrk="1" latinLnBrk="0" hangingPunct="1">
        <a:lnSpc>
          <a:spcPct val="112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2pPr>
      <a:lvl3pPr marL="534988" indent="-174625" algn="l" defTabSz="914400" rtl="0" eaLnBrk="1" latinLnBrk="0" hangingPunct="1">
        <a:lnSpc>
          <a:spcPct val="112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3pPr>
      <a:lvl4pPr marL="720725" indent="-185738" algn="l" defTabSz="914400" rtl="0" eaLnBrk="1" latinLnBrk="0" hangingPunct="1">
        <a:lnSpc>
          <a:spcPct val="112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4pPr>
      <a:lvl5pPr marL="895350" indent="-174625" algn="l" defTabSz="914400" rtl="0" eaLnBrk="1" latinLnBrk="0" hangingPunct="1">
        <a:lnSpc>
          <a:spcPct val="112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36.xml"/><Relationship Id="rId13" Type="http://schemas.openxmlformats.org/officeDocument/2006/relationships/slide" Target="slide65.xml"/><Relationship Id="rId3" Type="http://schemas.openxmlformats.org/officeDocument/2006/relationships/slide" Target="slide4.xml"/><Relationship Id="rId7" Type="http://schemas.openxmlformats.org/officeDocument/2006/relationships/slide" Target="slide34.xml"/><Relationship Id="rId12" Type="http://schemas.openxmlformats.org/officeDocument/2006/relationships/slide" Target="slide56.xml"/><Relationship Id="rId2" Type="http://schemas.openxmlformats.org/officeDocument/2006/relationships/slide" Target="slide3.xml"/><Relationship Id="rId16" Type="http://schemas.openxmlformats.org/officeDocument/2006/relationships/slide" Target="slide82.xml"/><Relationship Id="rId1" Type="http://schemas.openxmlformats.org/officeDocument/2006/relationships/slideLayout" Target="../slideLayouts/slideLayout5.xml"/><Relationship Id="rId6" Type="http://schemas.openxmlformats.org/officeDocument/2006/relationships/slide" Target="slide28.xml"/><Relationship Id="rId11" Type="http://schemas.openxmlformats.org/officeDocument/2006/relationships/slide" Target="slide52.xml"/><Relationship Id="rId5" Type="http://schemas.openxmlformats.org/officeDocument/2006/relationships/slide" Target="slide6.xml"/><Relationship Id="rId15" Type="http://schemas.openxmlformats.org/officeDocument/2006/relationships/slide" Target="slide76.xml"/><Relationship Id="rId10" Type="http://schemas.openxmlformats.org/officeDocument/2006/relationships/slide" Target="slide48.xml"/><Relationship Id="rId4" Type="http://schemas.openxmlformats.org/officeDocument/2006/relationships/slide" Target="slide5.xml"/><Relationship Id="rId9" Type="http://schemas.openxmlformats.org/officeDocument/2006/relationships/slide" Target="slide42.xml"/><Relationship Id="rId14" Type="http://schemas.openxmlformats.org/officeDocument/2006/relationships/slide" Target="slide73.xml"/></Relationships>
</file>

<file path=ppt/slides/_rels/slide3.xml.rels><?xml version="1.0" encoding="UTF-8" standalone="yes"?>
<Relationships xmlns="http://schemas.openxmlformats.org/package/2006/relationships"><Relationship Id="rId3" Type="http://schemas.openxmlformats.org/officeDocument/2006/relationships/hyperlink" Target="https://creativecommons.org/licenses/by-nc-sa/4.0/?ref=chooser-v1" TargetMode="External"/><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18" Type="http://schemas.openxmlformats.org/officeDocument/2006/relationships/slide" Target="slide28.xml"/><Relationship Id="rId26" Type="http://schemas.openxmlformats.org/officeDocument/2006/relationships/slide" Target="slide71.xml"/><Relationship Id="rId3" Type="http://schemas.openxmlformats.org/officeDocument/2006/relationships/image" Target="../media/image10.png"/><Relationship Id="rId21" Type="http://schemas.openxmlformats.org/officeDocument/2006/relationships/slide" Target="slide42.xml"/><Relationship Id="rId7" Type="http://schemas.openxmlformats.org/officeDocument/2006/relationships/image" Target="../media/image14.png"/><Relationship Id="rId12" Type="http://schemas.openxmlformats.org/officeDocument/2006/relationships/image" Target="../media/image19.png"/><Relationship Id="rId17" Type="http://schemas.openxmlformats.org/officeDocument/2006/relationships/slide" Target="slide6.xml"/><Relationship Id="rId25" Type="http://schemas.openxmlformats.org/officeDocument/2006/relationships/slide" Target="slide65.xml"/><Relationship Id="rId2" Type="http://schemas.openxmlformats.org/officeDocument/2006/relationships/notesSlide" Target="../notesSlides/notesSlide3.xml"/><Relationship Id="rId16" Type="http://schemas.openxmlformats.org/officeDocument/2006/relationships/slide" Target="slide5.xml"/><Relationship Id="rId20" Type="http://schemas.openxmlformats.org/officeDocument/2006/relationships/slide" Target="slide36.xml"/><Relationship Id="rId1" Type="http://schemas.openxmlformats.org/officeDocument/2006/relationships/slideLayout" Target="../slideLayouts/slideLayout5.xml"/><Relationship Id="rId6" Type="http://schemas.openxmlformats.org/officeDocument/2006/relationships/image" Target="../media/image13.png"/><Relationship Id="rId11" Type="http://schemas.openxmlformats.org/officeDocument/2006/relationships/image" Target="../media/image18.png"/><Relationship Id="rId24" Type="http://schemas.openxmlformats.org/officeDocument/2006/relationships/slide" Target="slide56.xml"/><Relationship Id="rId5" Type="http://schemas.openxmlformats.org/officeDocument/2006/relationships/image" Target="../media/image12.png"/><Relationship Id="rId15" Type="http://schemas.openxmlformats.org/officeDocument/2006/relationships/image" Target="../media/image22.png"/><Relationship Id="rId23" Type="http://schemas.openxmlformats.org/officeDocument/2006/relationships/slide" Target="slide52.xml"/><Relationship Id="rId28" Type="http://schemas.openxmlformats.org/officeDocument/2006/relationships/slide" Target="slide82.xml"/><Relationship Id="rId10" Type="http://schemas.openxmlformats.org/officeDocument/2006/relationships/image" Target="../media/image17.png"/><Relationship Id="rId19" Type="http://schemas.openxmlformats.org/officeDocument/2006/relationships/slide" Target="slide34.xml"/><Relationship Id="rId4" Type="http://schemas.openxmlformats.org/officeDocument/2006/relationships/image" Target="../media/image11.png"/><Relationship Id="rId9" Type="http://schemas.openxmlformats.org/officeDocument/2006/relationships/image" Target="../media/image16.png"/><Relationship Id="rId14" Type="http://schemas.openxmlformats.org/officeDocument/2006/relationships/image" Target="../media/image21.png"/><Relationship Id="rId22" Type="http://schemas.openxmlformats.org/officeDocument/2006/relationships/slide" Target="slide48.xml"/><Relationship Id="rId27" Type="http://schemas.openxmlformats.org/officeDocument/2006/relationships/slide" Target="slide7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microsoft.com/office/2014/relationships/chartEx" Target="../charts/chartEx1.xml"/><Relationship Id="rId2" Type="http://schemas.openxmlformats.org/officeDocument/2006/relationships/notesSlide" Target="../notesSlides/notesSlide26.xml"/><Relationship Id="rId1" Type="http://schemas.openxmlformats.org/officeDocument/2006/relationships/slideLayout" Target="../slideLayouts/slideLayout5.xml"/><Relationship Id="rId6" Type="http://schemas.openxmlformats.org/officeDocument/2006/relationships/image" Target="../media/image27.png"/><Relationship Id="rId5" Type="http://schemas.microsoft.com/office/2014/relationships/chartEx" Target="../charts/chartEx2.xml"/><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1.xml"/><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2.xml"/><Relationship Id="rId1" Type="http://schemas.openxmlformats.org/officeDocument/2006/relationships/slideLayout" Target="../slideLayouts/slideLayout5.xml"/><Relationship Id="rId4" Type="http://schemas.openxmlformats.org/officeDocument/2006/relationships/image" Target="../media/image32.png"/></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3.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5.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3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1.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2.xml"/><Relationship Id="rId1" Type="http://schemas.openxmlformats.org/officeDocument/2006/relationships/slideLayout" Target="../slideLayouts/slideLayout5.xml"/><Relationship Id="rId4" Type="http://schemas.openxmlformats.org/officeDocument/2006/relationships/image" Target="../media/image37.png"/></Relationships>
</file>

<file path=ppt/slides/_rels/slide44.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7.xml"/><Relationship Id="rId1" Type="http://schemas.openxmlformats.org/officeDocument/2006/relationships/slideLayout" Target="../slideLayouts/slideLayout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9.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48.xml"/><Relationship Id="rId1" Type="http://schemas.openxmlformats.org/officeDocument/2006/relationships/slideLayout" Target="../slideLayouts/slideLayout5.xml"/><Relationship Id="rId4" Type="http://schemas.openxmlformats.org/officeDocument/2006/relationships/chart" Target="../charts/chart16.xml"/></Relationships>
</file>

<file path=ppt/slides/_rels/slide50.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50.xml"/><Relationship Id="rId1" Type="http://schemas.openxmlformats.org/officeDocument/2006/relationships/slideLayout" Target="../slideLayouts/slideLayout5.xml"/><Relationship Id="rId5" Type="http://schemas.openxmlformats.org/officeDocument/2006/relationships/chart" Target="../charts/chart20.xml"/><Relationship Id="rId4" Type="http://schemas.openxmlformats.org/officeDocument/2006/relationships/chart" Target="../charts/chart19.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3.xml"/><Relationship Id="rId1" Type="http://schemas.openxmlformats.org/officeDocument/2006/relationships/slideLayout" Target="../slideLayouts/slideLayout5.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5.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56.xml"/><Relationship Id="rId1" Type="http://schemas.openxmlformats.org/officeDocument/2006/relationships/slideLayout" Target="../slideLayouts/slideLayout5.xml"/><Relationship Id="rId4" Type="http://schemas.openxmlformats.org/officeDocument/2006/relationships/image" Target="../media/image39.png"/></Relationships>
</file>

<file path=ppt/slides/_rels/slide58.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57.xml"/><Relationship Id="rId1" Type="http://schemas.openxmlformats.org/officeDocument/2006/relationships/slideLayout" Target="../slideLayouts/slideLayout5.xml"/><Relationship Id="rId4" Type="http://schemas.openxmlformats.org/officeDocument/2006/relationships/image" Target="../media/image39.png"/></Relationships>
</file>

<file path=ppt/slides/_rels/slide59.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58.xml"/><Relationship Id="rId1" Type="http://schemas.openxmlformats.org/officeDocument/2006/relationships/slideLayout" Target="../slideLayouts/slideLayout5.xml"/><Relationship Id="rId4" Type="http://schemas.openxmlformats.org/officeDocument/2006/relationships/image" Target="../media/image39.png"/></Relationships>
</file>

<file path=ppt/slides/_rels/slide60.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59.xml"/><Relationship Id="rId1" Type="http://schemas.openxmlformats.org/officeDocument/2006/relationships/slideLayout" Target="../slideLayouts/slideLayout5.xml"/><Relationship Id="rId4" Type="http://schemas.openxmlformats.org/officeDocument/2006/relationships/image" Target="../media/image39.png"/></Relationships>
</file>

<file path=ppt/slides/_rels/slide61.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60.xml"/><Relationship Id="rId1" Type="http://schemas.openxmlformats.org/officeDocument/2006/relationships/slideLayout" Target="../slideLayouts/slideLayout5.xml"/><Relationship Id="rId4" Type="http://schemas.openxmlformats.org/officeDocument/2006/relationships/image" Target="../media/image39.png"/></Relationships>
</file>

<file path=ppt/slides/_rels/slide62.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notesSlide" Target="../notesSlides/notesSlide61.xml"/><Relationship Id="rId1" Type="http://schemas.openxmlformats.org/officeDocument/2006/relationships/slideLayout" Target="../slideLayouts/slideLayout5.xml"/><Relationship Id="rId4" Type="http://schemas.openxmlformats.org/officeDocument/2006/relationships/image" Target="../media/image39.png"/></Relationships>
</file>

<file path=ppt/slides/_rels/slide63.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notesSlide" Target="../notesSlides/notesSlide62.xml"/><Relationship Id="rId1" Type="http://schemas.openxmlformats.org/officeDocument/2006/relationships/slideLayout" Target="../slideLayouts/slideLayout5.xml"/><Relationship Id="rId4" Type="http://schemas.openxmlformats.org/officeDocument/2006/relationships/image" Target="../media/image39.png"/></Relationships>
</file>

<file path=ppt/slides/_rels/slide64.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63.xml"/><Relationship Id="rId1" Type="http://schemas.openxmlformats.org/officeDocument/2006/relationships/slideLayout" Target="../slideLayouts/slideLayout5.xml"/><Relationship Id="rId4" Type="http://schemas.openxmlformats.org/officeDocument/2006/relationships/image" Target="../media/image39.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chart" Target="../charts/chart34.xml"/><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4.xml"/><Relationship Id="rId1" Type="http://schemas.openxmlformats.org/officeDocument/2006/relationships/slideLayout" Target="../slideLayouts/slideLayout5.xml"/><Relationship Id="rId5" Type="http://schemas.openxmlformats.org/officeDocument/2006/relationships/image" Target="../media/image42.png"/><Relationship Id="rId4" Type="http://schemas.openxmlformats.org/officeDocument/2006/relationships/image" Target="../media/image41.png"/></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3" Type="http://schemas.openxmlformats.org/officeDocument/2006/relationships/chart" Target="../charts/chart38.xml"/><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chart" Target="../charts/chart39.xml"/><Relationship Id="rId2" Type="http://schemas.openxmlformats.org/officeDocument/2006/relationships/notesSlide" Target="../notesSlides/notesSlide77.xml"/><Relationship Id="rId1" Type="http://schemas.openxmlformats.org/officeDocument/2006/relationships/slideLayout" Target="../slideLayouts/slideLayout5.xml"/><Relationship Id="rId4" Type="http://schemas.openxmlformats.org/officeDocument/2006/relationships/chart" Target="../charts/chart40.xml"/></Relationships>
</file>

<file path=ppt/slides/_rels/slide79.xml.rels><?xml version="1.0" encoding="UTF-8" standalone="yes"?>
<Relationships xmlns="http://schemas.openxmlformats.org/package/2006/relationships"><Relationship Id="rId3" Type="http://schemas.openxmlformats.org/officeDocument/2006/relationships/chart" Target="../charts/chart41.xml"/><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3" Type="http://schemas.openxmlformats.org/officeDocument/2006/relationships/chart" Target="../charts/chart42.xml"/><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8.xml"/></Relationships>
</file>

<file path=ppt/slides/_rels/slide82.xml.rels><?xml version="1.0" encoding="UTF-8" standalone="yes"?>
<Relationships xmlns="http://schemas.openxmlformats.org/package/2006/relationships"><Relationship Id="rId3" Type="http://schemas.openxmlformats.org/officeDocument/2006/relationships/hyperlink" Target="https://hausderselbststaendigen.info/" TargetMode="External"/><Relationship Id="rId2" Type="http://schemas.openxmlformats.org/officeDocument/2006/relationships/notesSlide" Target="../notesSlides/notesSlide81.xml"/><Relationship Id="rId1" Type="http://schemas.openxmlformats.org/officeDocument/2006/relationships/slideLayout" Target="../slideLayouts/slideLayout5.xml"/><Relationship Id="rId4" Type="http://schemas.openxmlformats.org/officeDocument/2006/relationships/hyperlink" Target="https://creativecommons.org/licenses/by-nc-sa/4.0/?ref=chooser-v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672064" y="764704"/>
            <a:ext cx="4862210" cy="2664296"/>
          </a:xfrm>
        </p:spPr>
        <p:txBody>
          <a:bodyPr vert="horz" lIns="0" tIns="0" rIns="0" bIns="0" rtlCol="0" anchor="b" anchorCtr="0">
            <a:normAutofit/>
          </a:bodyPr>
          <a:lstStyle/>
          <a:p>
            <a:br>
              <a:rPr lang="de-DE" sz="2300" b="1" kern="1200" cap="all" baseline="0">
                <a:latin typeface="+mj-lt"/>
                <a:ea typeface="+mj-ea"/>
                <a:cs typeface="+mj-cs"/>
              </a:rPr>
            </a:br>
            <a:r>
              <a:rPr lang="de-DE" sz="2200" b="1" kern="1200" cap="all" baseline="0">
                <a:latin typeface="+mj-lt"/>
                <a:ea typeface="+mj-ea"/>
                <a:cs typeface="+mj-cs"/>
              </a:rPr>
              <a:t>Ergebnisse </a:t>
            </a:r>
            <a:r>
              <a:rPr lang="de-DE" sz="2200" b="1" kern="1200" cap="all" baseline="0" err="1">
                <a:latin typeface="+mj-lt"/>
                <a:ea typeface="+mj-ea"/>
                <a:cs typeface="+mj-cs"/>
              </a:rPr>
              <a:t>deR</a:t>
            </a:r>
            <a:r>
              <a:rPr lang="de-DE" sz="2200" b="1" kern="1200" cap="all" baseline="0">
                <a:latin typeface="+mj-lt"/>
                <a:ea typeface="+mj-ea"/>
                <a:cs typeface="+mj-cs"/>
              </a:rPr>
              <a:t> Erhebung</a:t>
            </a:r>
            <a:br>
              <a:rPr lang="de-DE" sz="2600" b="1" kern="1200" cap="all" baseline="0">
                <a:latin typeface="+mj-lt"/>
                <a:ea typeface="+mj-ea"/>
                <a:cs typeface="+mj-cs"/>
              </a:rPr>
            </a:br>
            <a:br>
              <a:rPr lang="de-DE" sz="2600" b="1" kern="1200" cap="all" baseline="0">
                <a:latin typeface="+mj-lt"/>
                <a:ea typeface="+mj-ea"/>
                <a:cs typeface="+mj-cs"/>
              </a:rPr>
            </a:br>
            <a:r>
              <a:rPr lang="de-DE" sz="3000" b="1" kern="1200" cap="all" baseline="0">
                <a:latin typeface="+mj-lt"/>
                <a:ea typeface="+mj-ea"/>
                <a:cs typeface="+mj-cs"/>
              </a:rPr>
              <a:t>Arbeitsbedingungen </a:t>
            </a:r>
            <a:br>
              <a:rPr lang="de-DE" sz="3000" b="1" kern="1200" cap="all" baseline="0">
                <a:latin typeface="+mj-lt"/>
                <a:ea typeface="+mj-ea"/>
                <a:cs typeface="+mj-cs"/>
              </a:rPr>
            </a:br>
            <a:r>
              <a:rPr lang="de-DE" sz="3000" b="1" kern="1200" cap="all" baseline="0">
                <a:latin typeface="+mj-lt"/>
                <a:ea typeface="+mj-ea"/>
                <a:cs typeface="+mj-cs"/>
              </a:rPr>
              <a:t>aus der Sicht von </a:t>
            </a:r>
            <a:br>
              <a:rPr lang="de-DE" sz="3000" b="1" kern="1200" cap="all" baseline="0">
                <a:latin typeface="+mj-lt"/>
                <a:ea typeface="+mj-ea"/>
                <a:cs typeface="+mj-cs"/>
              </a:rPr>
            </a:br>
            <a:r>
              <a:rPr lang="de-DE" sz="3000" b="1" kern="1200" cap="all" baseline="0">
                <a:latin typeface="+mj-lt"/>
                <a:ea typeface="+mj-ea"/>
                <a:cs typeface="+mj-cs"/>
              </a:rPr>
              <a:t>Solo-Selbstständigen</a:t>
            </a:r>
          </a:p>
        </p:txBody>
      </p:sp>
      <p:sp>
        <p:nvSpPr>
          <p:cNvPr id="3" name="Textfeld 2">
            <a:extLst>
              <a:ext uri="{FF2B5EF4-FFF2-40B4-BE49-F238E27FC236}">
                <a16:creationId xmlns:a16="http://schemas.microsoft.com/office/drawing/2014/main" id="{9DB10C96-24D1-2836-DAD6-1EE4D1B9634C}"/>
              </a:ext>
            </a:extLst>
          </p:cNvPr>
          <p:cNvSpPr txBox="1"/>
          <p:nvPr/>
        </p:nvSpPr>
        <p:spPr>
          <a:xfrm>
            <a:off x="6672064" y="2996952"/>
            <a:ext cx="4704523" cy="1128311"/>
          </a:xfrm>
          <a:prstGeom prst="rect">
            <a:avLst/>
          </a:prstGeom>
        </p:spPr>
        <p:txBody>
          <a:bodyPr vert="horz" lIns="0" tIns="0" rIns="0" bIns="0" rtlCol="0" anchor="t" anchorCtr="0">
            <a:normAutofit/>
          </a:bodyPr>
          <a:lstStyle/>
          <a:p>
            <a:pPr>
              <a:lnSpc>
                <a:spcPct val="112000"/>
              </a:lnSpc>
              <a:spcAft>
                <a:spcPts val="600"/>
              </a:spcAft>
              <a:buClr>
                <a:schemeClr val="accent2"/>
              </a:buClr>
            </a:pPr>
            <a:endParaRPr lang="de-DE" sz="1200" b="1" i="1" kern="1200">
              <a:latin typeface="+mn-lt"/>
              <a:ea typeface="+mn-ea"/>
              <a:cs typeface="+mn-cs"/>
            </a:endParaRPr>
          </a:p>
        </p:txBody>
      </p:sp>
      <p:pic>
        <p:nvPicPr>
          <p:cNvPr id="4" name="Grafik 3" descr="Ein Bild, das Text, Screenshot, Schrift, Logo enthält.&#10;&#10;Automatisch generierte Beschreibung">
            <a:extLst>
              <a:ext uri="{FF2B5EF4-FFF2-40B4-BE49-F238E27FC236}">
                <a16:creationId xmlns:a16="http://schemas.microsoft.com/office/drawing/2014/main" id="{E90E4011-C0E4-3953-3B98-6A57880C03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0685" y="641684"/>
            <a:ext cx="5835316" cy="5835316"/>
          </a:xfrm>
          <a:prstGeom prst="rect">
            <a:avLst/>
          </a:prstGeom>
          <a:noFill/>
        </p:spPr>
      </p:pic>
    </p:spTree>
    <p:extLst>
      <p:ext uri="{BB962C8B-B14F-4D97-AF65-F5344CB8AC3E}">
        <p14:creationId xmlns:p14="http://schemas.microsoft.com/office/powerpoint/2010/main" val="3489652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CC94B0-8A40-76A0-C25B-C4E5B0168349}"/>
              </a:ext>
            </a:extLst>
          </p:cNvPr>
          <p:cNvSpPr>
            <a:spLocks noGrp="1"/>
          </p:cNvSpPr>
          <p:nvPr>
            <p:ph type="title"/>
          </p:nvPr>
        </p:nvSpPr>
        <p:spPr>
          <a:xfrm>
            <a:off x="4659086" y="644857"/>
            <a:ext cx="7101113" cy="424402"/>
          </a:xfrm>
        </p:spPr>
        <p:txBody>
          <a:bodyPr/>
          <a:lstStyle/>
          <a:p>
            <a:r>
              <a:rPr lang="de-DE"/>
              <a:t>Inhalt</a:t>
            </a:r>
          </a:p>
        </p:txBody>
      </p:sp>
      <p:sp>
        <p:nvSpPr>
          <p:cNvPr id="3" name="Inhaltsplatzhalter 2">
            <a:extLst>
              <a:ext uri="{FF2B5EF4-FFF2-40B4-BE49-F238E27FC236}">
                <a16:creationId xmlns:a16="http://schemas.microsoft.com/office/drawing/2014/main" id="{082F6F20-39AF-BAE0-3F7D-971197BBFC2F}"/>
              </a:ext>
            </a:extLst>
          </p:cNvPr>
          <p:cNvSpPr>
            <a:spLocks noGrp="1"/>
          </p:cNvSpPr>
          <p:nvPr>
            <p:ph idx="1"/>
          </p:nvPr>
        </p:nvSpPr>
        <p:spPr>
          <a:xfrm>
            <a:off x="1933303" y="1194620"/>
            <a:ext cx="9826897" cy="4971230"/>
          </a:xfrm>
        </p:spPr>
        <p:txBody>
          <a:bodyPr/>
          <a:lstStyle/>
          <a:p>
            <a:pPr marL="0" indent="0">
              <a:buNone/>
            </a:pPr>
            <a:r>
              <a:rPr lang="de-DE"/>
              <a:t>Foliennummer	3	</a:t>
            </a:r>
            <a:r>
              <a:rPr lang="de-DE">
                <a:hlinkClick r:id="rId2" action="ppaction://hlinksldjump"/>
              </a:rPr>
              <a:t>Hinweise zur Navigation durch und Handhabung der Folien</a:t>
            </a:r>
            <a:endParaRPr lang="de-DE"/>
          </a:p>
          <a:p>
            <a:pPr marL="0" indent="0">
              <a:buNone/>
            </a:pPr>
            <a:r>
              <a:rPr lang="de-DE"/>
              <a:t>		4	</a:t>
            </a:r>
            <a:r>
              <a:rPr lang="de-DE">
                <a:hlinkClick r:id="rId3" action="ppaction://hlinksldjump"/>
              </a:rPr>
              <a:t>Abschnittsübersicht und –zoom</a:t>
            </a:r>
            <a:endParaRPr lang="de-DE"/>
          </a:p>
          <a:p>
            <a:pPr marL="0" indent="0">
              <a:buNone/>
            </a:pPr>
            <a:r>
              <a:rPr lang="de-DE">
                <a:latin typeface="+mj-lt"/>
              </a:rPr>
              <a:t>		5	</a:t>
            </a:r>
            <a:r>
              <a:rPr lang="de-DE">
                <a:hlinkClick r:id="rId4" action="ppaction://hlinksldjump"/>
              </a:rPr>
              <a:t>Rahmeninformationen</a:t>
            </a:r>
            <a:endParaRPr lang="de-DE"/>
          </a:p>
          <a:p>
            <a:pPr marL="0" indent="0">
              <a:buNone/>
            </a:pPr>
            <a:r>
              <a:rPr lang="de-DE"/>
              <a:t>		6	Zusammensetzung der Stichprobe</a:t>
            </a:r>
          </a:p>
          <a:p>
            <a:pPr marL="0" indent="0">
              <a:buNone/>
            </a:pPr>
            <a:r>
              <a:rPr lang="de-DE"/>
              <a:t>		7		</a:t>
            </a:r>
            <a:r>
              <a:rPr lang="de-DE">
                <a:hlinkClick r:id="rId5" action="ppaction://hlinksldjump"/>
              </a:rPr>
              <a:t>Merkmale der Solo-Selbstständigkeit</a:t>
            </a:r>
            <a:endParaRPr lang="de-DE"/>
          </a:p>
          <a:p>
            <a:pPr marL="0" indent="0">
              <a:buNone/>
            </a:pPr>
            <a:r>
              <a:rPr lang="de-DE"/>
              <a:t>		28		</a:t>
            </a:r>
            <a:r>
              <a:rPr lang="de-DE">
                <a:hlinkClick r:id="rId6" action="ppaction://hlinksldjump"/>
              </a:rPr>
              <a:t>Sozio-demografische Merkmale</a:t>
            </a:r>
            <a:endParaRPr lang="de-DE"/>
          </a:p>
          <a:p>
            <a:pPr marL="0" indent="0">
              <a:buNone/>
            </a:pPr>
            <a:r>
              <a:rPr lang="de-DE"/>
              <a:t>		34	</a:t>
            </a:r>
            <a:r>
              <a:rPr lang="de-DE">
                <a:hlinkClick r:id="rId7" action="ppaction://hlinksldjump"/>
              </a:rPr>
              <a:t>Qualität der Arbeitsbedingungen</a:t>
            </a:r>
            <a:r>
              <a:rPr lang="de-DE"/>
              <a:t> – Die drei Teilbereiche der Erhebung</a:t>
            </a:r>
          </a:p>
          <a:p>
            <a:pPr marL="0" indent="0">
              <a:buNone/>
            </a:pPr>
            <a:r>
              <a:rPr lang="de-DE"/>
              <a:t>		36	</a:t>
            </a:r>
            <a:r>
              <a:rPr lang="de-DE">
                <a:hlinkClick r:id="rId8" action="ppaction://hlinksldjump"/>
              </a:rPr>
              <a:t>Ressourcen</a:t>
            </a:r>
            <a:endParaRPr lang="de-DE"/>
          </a:p>
          <a:p>
            <a:pPr marL="0" indent="0">
              <a:buNone/>
            </a:pPr>
            <a:r>
              <a:rPr lang="de-DE"/>
              <a:t>		42	</a:t>
            </a:r>
            <a:r>
              <a:rPr lang="de-DE">
                <a:hlinkClick r:id="rId9" action="ppaction://hlinksldjump"/>
              </a:rPr>
              <a:t>Belastungen</a:t>
            </a:r>
            <a:endParaRPr lang="de-DE"/>
          </a:p>
          <a:p>
            <a:pPr marL="0" indent="0">
              <a:buNone/>
            </a:pPr>
            <a:r>
              <a:rPr lang="de-DE"/>
              <a:t>		48	</a:t>
            </a:r>
            <a:r>
              <a:rPr lang="de-DE">
                <a:hlinkClick r:id="rId10" action="ppaction://hlinksldjump"/>
              </a:rPr>
              <a:t>Einkommen &amp; Sicherheit</a:t>
            </a:r>
            <a:endParaRPr lang="de-DE"/>
          </a:p>
          <a:p>
            <a:pPr marL="0" indent="0">
              <a:buNone/>
            </a:pPr>
            <a:r>
              <a:rPr lang="de-DE"/>
              <a:t>		52	</a:t>
            </a:r>
            <a:r>
              <a:rPr lang="de-DE">
                <a:hlinkClick r:id="rId11" action="ppaction://hlinksldjump"/>
              </a:rPr>
              <a:t>Qualität der Arbeitsbedingungen </a:t>
            </a:r>
            <a:r>
              <a:rPr lang="de-DE"/>
              <a:t>– Die Indexwerte</a:t>
            </a:r>
          </a:p>
          <a:p>
            <a:pPr marL="0" indent="0">
              <a:buNone/>
            </a:pPr>
            <a:r>
              <a:rPr lang="de-DE"/>
              <a:t>		56	</a:t>
            </a:r>
            <a:r>
              <a:rPr lang="de-DE">
                <a:hlinkClick r:id="rId12" action="ppaction://hlinksldjump"/>
              </a:rPr>
              <a:t>Indexwerte nach Berufsgruppen</a:t>
            </a:r>
            <a:endParaRPr lang="de-DE"/>
          </a:p>
          <a:p>
            <a:pPr marL="0" indent="0">
              <a:buNone/>
            </a:pPr>
            <a:r>
              <a:rPr lang="de-DE"/>
              <a:t>		65	</a:t>
            </a:r>
            <a:r>
              <a:rPr lang="de-DE">
                <a:hlinkClick r:id="rId13" action="ppaction://hlinksldjump"/>
              </a:rPr>
              <a:t>Weitere Arbeitsbedingungsfaktoren</a:t>
            </a:r>
            <a:endParaRPr lang="de-DE"/>
          </a:p>
          <a:p>
            <a:pPr marL="0" indent="0">
              <a:buNone/>
            </a:pPr>
            <a:r>
              <a:rPr lang="de-DE"/>
              <a:t>		71	</a:t>
            </a:r>
            <a:r>
              <a:rPr lang="de-DE">
                <a:hlinkClick r:id="rId14" action="ppaction://hlinksldjump"/>
              </a:rPr>
              <a:t>Weitere Fragen</a:t>
            </a:r>
            <a:endParaRPr lang="de-DE"/>
          </a:p>
          <a:p>
            <a:pPr marL="0" indent="0">
              <a:buNone/>
            </a:pPr>
            <a:r>
              <a:rPr lang="de-DE"/>
              <a:t>		75	</a:t>
            </a:r>
            <a:r>
              <a:rPr lang="de-DE">
                <a:hlinkClick r:id="rId15" action="ppaction://hlinksldjump"/>
              </a:rPr>
              <a:t>Zufriedenheit, Befinden und Erholung</a:t>
            </a:r>
            <a:endParaRPr lang="de-DE"/>
          </a:p>
          <a:p>
            <a:pPr marL="0" indent="0">
              <a:buNone/>
            </a:pPr>
            <a:r>
              <a:rPr lang="de-DE"/>
              <a:t>		81	</a:t>
            </a:r>
            <a:r>
              <a:rPr lang="de-DE">
                <a:hlinkClick r:id="rId16" action="ppaction://hlinksldjump"/>
              </a:rPr>
              <a:t>Impressum und Nutzungsbedingungen</a:t>
            </a:r>
            <a:endParaRPr lang="de-DE"/>
          </a:p>
          <a:p>
            <a:pPr marL="0" indent="0">
              <a:buNone/>
            </a:pPr>
            <a:endParaRPr lang="de-DE"/>
          </a:p>
        </p:txBody>
      </p:sp>
      <p:sp>
        <p:nvSpPr>
          <p:cNvPr id="4" name="Datumsplatzhalter 3">
            <a:extLst>
              <a:ext uri="{FF2B5EF4-FFF2-40B4-BE49-F238E27FC236}">
                <a16:creationId xmlns:a16="http://schemas.microsoft.com/office/drawing/2014/main" id="{EA9CEE64-6D4E-8E8D-E44E-6F97E56172D9}"/>
              </a:ext>
            </a:extLst>
          </p:cNvPr>
          <p:cNvSpPr>
            <a:spLocks noGrp="1"/>
          </p:cNvSpPr>
          <p:nvPr>
            <p:ph type="dt" sz="half" idx="2"/>
          </p:nvPr>
        </p:nvSpPr>
        <p:spPr/>
        <p:txBody>
          <a:bodyPr/>
          <a:lstStyle/>
          <a:p>
            <a:fld id="{21CE6C11-0E51-469C-B2A4-125EEB5780A5}" type="datetime1">
              <a:rPr lang="de-DE" smtClean="0"/>
              <a:pPr/>
              <a:t>25.11.2025</a:t>
            </a:fld>
            <a:endParaRPr lang="en-US"/>
          </a:p>
        </p:txBody>
      </p:sp>
      <p:sp>
        <p:nvSpPr>
          <p:cNvPr id="6" name="Foliennummernplatzhalter 5">
            <a:extLst>
              <a:ext uri="{FF2B5EF4-FFF2-40B4-BE49-F238E27FC236}">
                <a16:creationId xmlns:a16="http://schemas.microsoft.com/office/drawing/2014/main" id="{AEDEE20A-8FF2-D4C8-768D-3A2DF8E0C7BA}"/>
              </a:ext>
            </a:extLst>
          </p:cNvPr>
          <p:cNvSpPr>
            <a:spLocks noGrp="1"/>
          </p:cNvSpPr>
          <p:nvPr>
            <p:ph type="sldNum" sz="quarter" idx="4"/>
          </p:nvPr>
        </p:nvSpPr>
        <p:spPr/>
        <p:txBody>
          <a:bodyPr/>
          <a:lstStyle/>
          <a:p>
            <a:fld id="{CE5776EE-2D96-4B0B-AEC2-633829776588}" type="slidenum">
              <a:rPr lang="en-US" smtClean="0"/>
              <a:pPr/>
              <a:t>2</a:t>
            </a:fld>
            <a:endParaRPr lang="en-US"/>
          </a:p>
        </p:txBody>
      </p:sp>
    </p:spTree>
    <p:extLst>
      <p:ext uri="{BB962C8B-B14F-4D97-AF65-F5344CB8AC3E}">
        <p14:creationId xmlns:p14="http://schemas.microsoft.com/office/powerpoint/2010/main" val="4287858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C95786-8EFA-7D5C-5C78-A8CC1025E7DC}"/>
              </a:ext>
            </a:extLst>
          </p:cNvPr>
          <p:cNvSpPr>
            <a:spLocks noGrp="1"/>
          </p:cNvSpPr>
          <p:nvPr>
            <p:ph type="title"/>
          </p:nvPr>
        </p:nvSpPr>
        <p:spPr>
          <a:xfrm>
            <a:off x="431800" y="1212314"/>
            <a:ext cx="11328400" cy="384666"/>
          </a:xfrm>
        </p:spPr>
        <p:txBody>
          <a:bodyPr/>
          <a:lstStyle/>
          <a:p>
            <a:r>
              <a:rPr lang="de-DE"/>
              <a:t>Hinweise zur Navigation durch und Handhabung der Folien</a:t>
            </a:r>
          </a:p>
        </p:txBody>
      </p:sp>
      <p:sp>
        <p:nvSpPr>
          <p:cNvPr id="4" name="Datumsplatzhalter 3">
            <a:extLst>
              <a:ext uri="{FF2B5EF4-FFF2-40B4-BE49-F238E27FC236}">
                <a16:creationId xmlns:a16="http://schemas.microsoft.com/office/drawing/2014/main" id="{C70EF9C6-3196-6D49-3F22-146413992DE1}"/>
              </a:ext>
            </a:extLst>
          </p:cNvPr>
          <p:cNvSpPr>
            <a:spLocks noGrp="1"/>
          </p:cNvSpPr>
          <p:nvPr>
            <p:ph type="dt" sz="half" idx="2"/>
          </p:nvPr>
        </p:nvSpPr>
        <p:spPr/>
        <p:txBody>
          <a:bodyPr/>
          <a:lstStyle/>
          <a:p>
            <a:fld id="{21CE6C11-0E51-469C-B2A4-125EEB5780A5}" type="datetime1">
              <a:rPr lang="de-DE" smtClean="0"/>
              <a:pPr/>
              <a:t>25.11.2025</a:t>
            </a:fld>
            <a:endParaRPr lang="en-US"/>
          </a:p>
        </p:txBody>
      </p:sp>
      <p:sp>
        <p:nvSpPr>
          <p:cNvPr id="5" name="Fußzeilenplatzhalter 4">
            <a:extLst>
              <a:ext uri="{FF2B5EF4-FFF2-40B4-BE49-F238E27FC236}">
                <a16:creationId xmlns:a16="http://schemas.microsoft.com/office/drawing/2014/main" id="{791BF26F-FF73-EBEF-2603-3597F40D8205}"/>
              </a:ext>
            </a:extLst>
          </p:cNvPr>
          <p:cNvSpPr>
            <a:spLocks noGrp="1"/>
          </p:cNvSpPr>
          <p:nvPr>
            <p:ph type="ftr" sz="quarter" idx="3"/>
          </p:nvPr>
        </p:nvSpPr>
        <p:spPr/>
        <p:txBody>
          <a:bodyPr/>
          <a:lstStyle/>
          <a:p>
            <a:endParaRPr lang="de-DE"/>
          </a:p>
        </p:txBody>
      </p:sp>
      <p:sp>
        <p:nvSpPr>
          <p:cNvPr id="6" name="Foliennummernplatzhalter 5">
            <a:extLst>
              <a:ext uri="{FF2B5EF4-FFF2-40B4-BE49-F238E27FC236}">
                <a16:creationId xmlns:a16="http://schemas.microsoft.com/office/drawing/2014/main" id="{F8B32221-4240-FB1C-C4B8-70DF16B38020}"/>
              </a:ext>
            </a:extLst>
          </p:cNvPr>
          <p:cNvSpPr>
            <a:spLocks noGrp="1"/>
          </p:cNvSpPr>
          <p:nvPr>
            <p:ph type="sldNum" sz="quarter" idx="4"/>
          </p:nvPr>
        </p:nvSpPr>
        <p:spPr/>
        <p:txBody>
          <a:bodyPr/>
          <a:lstStyle/>
          <a:p>
            <a:fld id="{CE5776EE-2D96-4B0B-AEC2-633829776588}" type="slidenum">
              <a:rPr lang="en-US" smtClean="0"/>
              <a:pPr/>
              <a:t>3</a:t>
            </a:fld>
            <a:endParaRPr lang="en-US"/>
          </a:p>
        </p:txBody>
      </p:sp>
      <p:sp>
        <p:nvSpPr>
          <p:cNvPr id="9" name="Textfeld 8">
            <a:extLst>
              <a:ext uri="{FF2B5EF4-FFF2-40B4-BE49-F238E27FC236}">
                <a16:creationId xmlns:a16="http://schemas.microsoft.com/office/drawing/2014/main" id="{D152B4D0-0A97-ED89-6F09-242AB7223DE3}"/>
              </a:ext>
            </a:extLst>
          </p:cNvPr>
          <p:cNvSpPr txBox="1"/>
          <p:nvPr/>
        </p:nvSpPr>
        <p:spPr>
          <a:xfrm>
            <a:off x="346587" y="1906695"/>
            <a:ext cx="11413613" cy="3323987"/>
          </a:xfrm>
          <a:prstGeom prst="rect">
            <a:avLst/>
          </a:prstGeom>
          <a:noFill/>
        </p:spPr>
        <p:txBody>
          <a:bodyPr wrap="square" rtlCol="0">
            <a:spAutoFit/>
          </a:bodyPr>
          <a:lstStyle/>
          <a:p>
            <a:r>
              <a:rPr lang="de-DE" sz="1400"/>
              <a:t>Dieser Foliensatz ist umfangreich. Wenn Sie die Präsentationsfolien nicht von Anfang bis Ende durchgehen und zu verschiedenen Abschnitten springen möchten, dann empfehlen wir Ihnen folgende Möglichkeiten: Im </a:t>
            </a:r>
            <a:r>
              <a:rPr lang="de-DE" sz="1400" b="1"/>
              <a:t>Inhaltsverzeichnis</a:t>
            </a:r>
            <a:r>
              <a:rPr lang="de-DE" sz="1400"/>
              <a:t> auf Folie 2 sind die Abschnitte verlinkt – mit Klick auf den Link springen Sie zum Abschnitt. Noch komfortabler ist es, wenn Sie auf die Folienbilder auf der nächsten Seite klicken: Sie werden in den jeweiligen Abschnitt „gezoomt“. Am Ende des betreffenden Abschnitts kommen sie wieder zur Hauptfolie zurück und können einen anderen Abschnitt auswählen. Damit dieser „</a:t>
            </a:r>
            <a:r>
              <a:rPr lang="de-DE" sz="1400" b="1"/>
              <a:t>Zoom</a:t>
            </a:r>
            <a:r>
              <a:rPr lang="de-DE" sz="1400"/>
              <a:t>“ funktioniert, müssen Sie in den Präsentationsmodus gehen (Reiter „Bildschirmpräsentation“ im Menü oder das Ikon rechts unten im Fenster wählen).</a:t>
            </a:r>
          </a:p>
          <a:p>
            <a:endParaRPr lang="de-DE" sz="1400"/>
          </a:p>
          <a:p>
            <a:r>
              <a:rPr lang="de-DE" sz="1400"/>
              <a:t>In den Foliennotizen finden sich oft weitere Informationen und Erklärungen: Die </a:t>
            </a:r>
            <a:r>
              <a:rPr lang="de-DE" sz="1400" b="1"/>
              <a:t>Foliennotizen</a:t>
            </a:r>
            <a:r>
              <a:rPr lang="de-DE" sz="1400"/>
              <a:t> finden sich am unteren Rand des Hauptfensters. Sie sind grau unterlegt und sie können Sie mit der Maus nach oben und unten ziehen. Notizen werden Ihnen in der Regel im Präsentationsmodus auf einem zweiten Bildschirm in der Referent*</a:t>
            </a:r>
            <a:r>
              <a:rPr lang="de-DE" sz="1400" err="1"/>
              <a:t>innenansicht</a:t>
            </a:r>
            <a:r>
              <a:rPr lang="de-DE" sz="1400"/>
              <a:t> angezeigt. Die Referent*</a:t>
            </a:r>
            <a:r>
              <a:rPr lang="de-DE" sz="1400" err="1"/>
              <a:t>innenansicht</a:t>
            </a:r>
            <a:r>
              <a:rPr lang="de-DE" sz="1400"/>
              <a:t> können Sie mit „alt + F5“ aktivieren oder im Reiter „Bildschirmpräsentation“ unter „</a:t>
            </a:r>
            <a:r>
              <a:rPr lang="de-DE" sz="1400" err="1"/>
              <a:t>Bilschirme</a:t>
            </a:r>
            <a:r>
              <a:rPr lang="de-DE" sz="1400"/>
              <a:t>“.</a:t>
            </a:r>
          </a:p>
          <a:p>
            <a:endParaRPr lang="de-DE" sz="1400"/>
          </a:p>
          <a:p>
            <a:r>
              <a:rPr lang="de-DE" sz="1400"/>
              <a:t>Sie können die Folien für Ihre eigenen Zwecke nutzen. Dabei müssen Sie allerdings die </a:t>
            </a:r>
            <a:r>
              <a:rPr lang="de-DE" sz="1400" b="1"/>
              <a:t>Nutzungsbedingungen</a:t>
            </a:r>
            <a:r>
              <a:rPr lang="de-DE" sz="1400"/>
              <a:t> beachten. </a:t>
            </a:r>
            <a:r>
              <a:rPr lang="en-US" sz="1400" i="0" err="1">
                <a:solidFill>
                  <a:srgbClr val="333333"/>
                </a:solidFill>
                <a:effectLst/>
              </a:rPr>
              <a:t>Diese</a:t>
            </a:r>
            <a:r>
              <a:rPr lang="en-US" sz="1400" i="0">
                <a:solidFill>
                  <a:srgbClr val="333333"/>
                </a:solidFill>
                <a:effectLst/>
              </a:rPr>
              <a:t> </a:t>
            </a:r>
            <a:r>
              <a:rPr lang="en-US" sz="1400" i="0" err="1">
                <a:solidFill>
                  <a:srgbClr val="333333"/>
                </a:solidFill>
                <a:effectLst/>
              </a:rPr>
              <a:t>Folien</a:t>
            </a:r>
            <a:r>
              <a:rPr lang="en-US" sz="1400" i="0">
                <a:solidFill>
                  <a:srgbClr val="333333"/>
                </a:solidFill>
                <a:effectLst/>
              </a:rPr>
              <a:t> </a:t>
            </a:r>
            <a:r>
              <a:rPr lang="en-US" sz="1400" err="1">
                <a:solidFill>
                  <a:srgbClr val="333333"/>
                </a:solidFill>
              </a:rPr>
              <a:t>stehen</a:t>
            </a:r>
            <a:r>
              <a:rPr lang="en-US" sz="1400">
                <a:solidFill>
                  <a:srgbClr val="333333"/>
                </a:solidFill>
              </a:rPr>
              <a:t> </a:t>
            </a:r>
            <a:r>
              <a:rPr lang="en-US" sz="1400" i="0" err="1">
                <a:solidFill>
                  <a:srgbClr val="333333"/>
                </a:solidFill>
                <a:effectLst/>
              </a:rPr>
              <a:t>unter</a:t>
            </a:r>
            <a:r>
              <a:rPr lang="en-US" sz="1400" i="0">
                <a:solidFill>
                  <a:srgbClr val="333333"/>
                </a:solidFill>
                <a:effectLst/>
              </a:rPr>
              <a:t> der Creative Commons </a:t>
            </a:r>
            <a:r>
              <a:rPr lang="en-US" sz="1400" i="0" err="1">
                <a:solidFill>
                  <a:srgbClr val="333333"/>
                </a:solidFill>
                <a:effectLst/>
              </a:rPr>
              <a:t>Lizenz</a:t>
            </a:r>
            <a:r>
              <a:rPr lang="en-US" sz="1400">
                <a:solidFill>
                  <a:srgbClr val="333333"/>
                </a:solidFill>
              </a:rPr>
              <a:t> </a:t>
            </a:r>
            <a:r>
              <a:rPr lang="de-DE" sz="1400" i="0">
                <a:solidFill>
                  <a:srgbClr val="333333"/>
                </a:solidFill>
                <a:effectLst/>
              </a:rPr>
              <a:t>CC BY-NC-SA 4.0 (Attribution-</a:t>
            </a:r>
            <a:r>
              <a:rPr lang="de-DE" sz="1400" i="0" err="1">
                <a:solidFill>
                  <a:srgbClr val="333333"/>
                </a:solidFill>
                <a:effectLst/>
              </a:rPr>
              <a:t>NonCommercial</a:t>
            </a:r>
            <a:r>
              <a:rPr lang="de-DE" sz="1400" i="0">
                <a:solidFill>
                  <a:srgbClr val="333333"/>
                </a:solidFill>
                <a:effectLst/>
              </a:rPr>
              <a:t>-</a:t>
            </a:r>
            <a:r>
              <a:rPr lang="de-DE" sz="1400" i="0" err="1">
                <a:solidFill>
                  <a:srgbClr val="333333"/>
                </a:solidFill>
                <a:effectLst/>
              </a:rPr>
              <a:t>ShareAlike</a:t>
            </a:r>
            <a:r>
              <a:rPr lang="de-DE" sz="1400" i="0">
                <a:solidFill>
                  <a:srgbClr val="333333"/>
                </a:solidFill>
                <a:effectLst/>
              </a:rPr>
              <a:t> 4.0 International). Die Nutzungsbedingungen können Sie auf der letzten Folie nachlesen oder hier: </a:t>
            </a:r>
            <a:r>
              <a:rPr lang="en-US" sz="1400">
                <a:solidFill>
                  <a:srgbClr val="333333"/>
                </a:solidFill>
                <a:hlinkClick r:id="rId3"/>
              </a:rPr>
              <a:t>https://creativecommons.org/licenses/by-nc-sa/4.0/?ref=chooser-v1</a:t>
            </a:r>
            <a:r>
              <a:rPr lang="en-US" sz="1400">
                <a:solidFill>
                  <a:srgbClr val="333333"/>
                </a:solidFill>
              </a:rPr>
              <a:t> </a:t>
            </a:r>
            <a:endParaRPr lang="de-DE" sz="1400" i="0">
              <a:solidFill>
                <a:srgbClr val="333333"/>
              </a:solidFill>
              <a:effectLst/>
            </a:endParaRPr>
          </a:p>
          <a:p>
            <a:endParaRPr lang="de-DE" sz="1400"/>
          </a:p>
        </p:txBody>
      </p:sp>
      <p:sp>
        <p:nvSpPr>
          <p:cNvPr id="3" name="Rechteck 2">
            <a:extLst>
              <a:ext uri="{FF2B5EF4-FFF2-40B4-BE49-F238E27FC236}">
                <a16:creationId xmlns:a16="http://schemas.microsoft.com/office/drawing/2014/main" id="{B2DBA871-E574-C322-96D9-C03F4592BB7D}"/>
              </a:ext>
            </a:extLst>
          </p:cNvPr>
          <p:cNvSpPr/>
          <p:nvPr/>
        </p:nvSpPr>
        <p:spPr>
          <a:xfrm>
            <a:off x="159026" y="143123"/>
            <a:ext cx="11871297" cy="715729"/>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7643278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E2060B-3E1F-8697-599A-5DD086F8D176}"/>
              </a:ext>
            </a:extLst>
          </p:cNvPr>
          <p:cNvSpPr>
            <a:spLocks noGrp="1"/>
          </p:cNvSpPr>
          <p:nvPr>
            <p:ph type="title"/>
          </p:nvPr>
        </p:nvSpPr>
        <p:spPr/>
        <p:txBody>
          <a:bodyPr/>
          <a:lstStyle/>
          <a:p>
            <a:r>
              <a:rPr lang="de-DE"/>
              <a:t>Abschnittsübersicht und –zoom</a:t>
            </a:r>
          </a:p>
        </p:txBody>
      </p:sp>
      <p:sp>
        <p:nvSpPr>
          <p:cNvPr id="4" name="Datumsplatzhalter 3">
            <a:extLst>
              <a:ext uri="{FF2B5EF4-FFF2-40B4-BE49-F238E27FC236}">
                <a16:creationId xmlns:a16="http://schemas.microsoft.com/office/drawing/2014/main" id="{4B97E6C7-29EC-5668-D16A-7D9FDB8EF38B}"/>
              </a:ext>
            </a:extLst>
          </p:cNvPr>
          <p:cNvSpPr>
            <a:spLocks noGrp="1"/>
          </p:cNvSpPr>
          <p:nvPr>
            <p:ph type="dt" sz="half" idx="2"/>
          </p:nvPr>
        </p:nvSpPr>
        <p:spPr/>
        <p:txBody>
          <a:bodyPr/>
          <a:lstStyle/>
          <a:p>
            <a:fld id="{21CE6C11-0E51-469C-B2A4-125EEB5780A5}" type="datetime1">
              <a:rPr lang="de-DE" smtClean="0"/>
              <a:pPr/>
              <a:t>25.11.2025</a:t>
            </a:fld>
            <a:endParaRPr lang="en-US"/>
          </a:p>
        </p:txBody>
      </p:sp>
      <p:sp>
        <p:nvSpPr>
          <p:cNvPr id="5" name="Fußzeilenplatzhalter 4">
            <a:extLst>
              <a:ext uri="{FF2B5EF4-FFF2-40B4-BE49-F238E27FC236}">
                <a16:creationId xmlns:a16="http://schemas.microsoft.com/office/drawing/2014/main" id="{C2CBBBC6-169C-BDBC-2135-8AFD39A9BA64}"/>
              </a:ext>
            </a:extLst>
          </p:cNvPr>
          <p:cNvSpPr>
            <a:spLocks noGrp="1"/>
          </p:cNvSpPr>
          <p:nvPr>
            <p:ph type="ftr" sz="quarter" idx="3"/>
          </p:nvPr>
        </p:nvSpPr>
        <p:spPr/>
        <p:txBody>
          <a:bodyPr/>
          <a:lstStyle/>
          <a:p>
            <a:endParaRPr lang="de-DE"/>
          </a:p>
        </p:txBody>
      </p:sp>
      <p:sp>
        <p:nvSpPr>
          <p:cNvPr id="6" name="Foliennummernplatzhalter 5">
            <a:extLst>
              <a:ext uri="{FF2B5EF4-FFF2-40B4-BE49-F238E27FC236}">
                <a16:creationId xmlns:a16="http://schemas.microsoft.com/office/drawing/2014/main" id="{E3C5FFB9-1C96-4E6B-0A9E-9FE26ACC4E65}"/>
              </a:ext>
            </a:extLst>
          </p:cNvPr>
          <p:cNvSpPr>
            <a:spLocks noGrp="1"/>
          </p:cNvSpPr>
          <p:nvPr>
            <p:ph type="sldNum" sz="quarter" idx="4"/>
          </p:nvPr>
        </p:nvSpPr>
        <p:spPr/>
        <p:txBody>
          <a:bodyPr/>
          <a:lstStyle/>
          <a:p>
            <a:fld id="{CE5776EE-2D96-4B0B-AEC2-633829776588}" type="slidenum">
              <a:rPr lang="en-US" smtClean="0"/>
              <a:pPr/>
              <a:t>4</a:t>
            </a:fld>
            <a:endParaRPr lang="en-US"/>
          </a:p>
        </p:txBody>
      </p:sp>
      <mc:AlternateContent xmlns:mc="http://schemas.openxmlformats.org/markup-compatibility/2006">
        <mc:Choice xmlns:psuz="http://schemas.microsoft.com/office/powerpoint/2016/summaryzoom" Requires="psuz">
          <p:graphicFrame>
            <p:nvGraphicFramePr>
              <p:cNvPr id="8" name="Zusammenfassungszoom 7">
                <a:extLst>
                  <a:ext uri="{FF2B5EF4-FFF2-40B4-BE49-F238E27FC236}">
                    <a16:creationId xmlns:a16="http://schemas.microsoft.com/office/drawing/2014/main" id="{7F9413FD-D5FF-CBEC-56A5-5AEAC4BB3D20}"/>
                  </a:ext>
                </a:extLst>
              </p:cNvPr>
              <p:cNvGraphicFramePr>
                <a:graphicFrameLocks noChangeAspect="1"/>
              </p:cNvGraphicFramePr>
              <p:nvPr>
                <p:extLst>
                  <p:ext uri="{D42A27DB-BD31-4B8C-83A1-F6EECF244321}">
                    <p14:modId xmlns:p14="http://schemas.microsoft.com/office/powerpoint/2010/main" val="1594135143"/>
                  </p:ext>
                </p:extLst>
              </p:nvPr>
            </p:nvGraphicFramePr>
            <p:xfrm>
              <a:off x="431800" y="1762432"/>
              <a:ext cx="11328400" cy="4043056"/>
            </p:xfrm>
            <a:graphic>
              <a:graphicData uri="http://schemas.microsoft.com/office/powerpoint/2016/summaryzoom">
                <psuz:summaryZm>
                  <psuz:summaryZmObj sectionId="{73FF6354-6244-413C-884F-22271ABCA9E5}">
                    <psuz:zmPr id="{A8CC4B60-B3DC-476A-B019-EDB6EC7E9433}" transitionDur="1000">
                      <p166:blipFill xmlns:p166="http://schemas.microsoft.com/office/powerpoint/2016/6/main">
                        <a:blip r:embed="rId3"/>
                        <a:stretch>
                          <a:fillRect/>
                        </a:stretch>
                      </p166:blipFill>
                      <p166:spPr xmlns:p166="http://schemas.microsoft.com/office/powerpoint/2016/6/main">
                        <a:xfrm>
                          <a:off x="413486" y="224559"/>
                          <a:ext cx="2039112" cy="1147001"/>
                        </a:xfrm>
                        <a:prstGeom prst="rect">
                          <a:avLst/>
                        </a:prstGeom>
                        <a:ln w="3175">
                          <a:solidFill>
                            <a:prstClr val="ltGray"/>
                          </a:solidFill>
                        </a:ln>
                      </p166:spPr>
                    </psuz:zmPr>
                  </psuz:summaryZmObj>
                  <psuz:summaryZmObj sectionId="{C02A3D35-94EB-4F00-B48C-60BFA1C47C1E}">
                    <psuz:zmPr id="{AB5CBF8E-0391-4303-94C1-8B53C142D980}" transitionDur="1000">
                      <p166:blipFill xmlns:p166="http://schemas.microsoft.com/office/powerpoint/2016/6/main">
                        <a:blip r:embed="rId4"/>
                        <a:stretch>
                          <a:fillRect/>
                        </a:stretch>
                      </p166:blipFill>
                      <p166:spPr xmlns:p166="http://schemas.microsoft.com/office/powerpoint/2016/6/main">
                        <a:xfrm>
                          <a:off x="2529065" y="224559"/>
                          <a:ext cx="2039112" cy="1147001"/>
                        </a:xfrm>
                        <a:prstGeom prst="rect">
                          <a:avLst/>
                        </a:prstGeom>
                        <a:ln w="3175">
                          <a:solidFill>
                            <a:prstClr val="ltGray"/>
                          </a:solidFill>
                        </a:ln>
                      </p166:spPr>
                    </psuz:zmPr>
                  </psuz:summaryZmObj>
                  <psuz:summaryZmObj sectionId="{C63D7DF8-F5D0-4138-9268-1AB426C5E4FA}">
                    <psuz:zmPr id="{B1EF2B8F-179B-43D3-92AE-37661B824058}" transitionDur="1000">
                      <p166:blipFill xmlns:p166="http://schemas.microsoft.com/office/powerpoint/2016/6/main">
                        <a:blip r:embed="rId5"/>
                        <a:stretch>
                          <a:fillRect/>
                        </a:stretch>
                      </p166:blipFill>
                      <p166:spPr xmlns:p166="http://schemas.microsoft.com/office/powerpoint/2016/6/main">
                        <a:xfrm>
                          <a:off x="4644644" y="224559"/>
                          <a:ext cx="2039112" cy="1147001"/>
                        </a:xfrm>
                        <a:prstGeom prst="rect">
                          <a:avLst/>
                        </a:prstGeom>
                        <a:ln w="3175">
                          <a:solidFill>
                            <a:prstClr val="ltGray"/>
                          </a:solidFill>
                        </a:ln>
                      </p166:spPr>
                    </psuz:zmPr>
                  </psuz:summaryZmObj>
                  <psuz:summaryZmObj sectionId="{BA5269CC-CE82-4234-BCB6-689290398252}">
                    <psuz:zmPr id="{9EE9B1E1-F48C-44CE-ABCE-9701405E0A88}" transitionDur="1000">
                      <p166:blipFill xmlns:p166="http://schemas.microsoft.com/office/powerpoint/2016/6/main">
                        <a:blip r:embed="rId6"/>
                        <a:stretch>
                          <a:fillRect/>
                        </a:stretch>
                      </p166:blipFill>
                      <p166:spPr xmlns:p166="http://schemas.microsoft.com/office/powerpoint/2016/6/main">
                        <a:xfrm>
                          <a:off x="6760223" y="224559"/>
                          <a:ext cx="2039112" cy="1147001"/>
                        </a:xfrm>
                        <a:prstGeom prst="rect">
                          <a:avLst/>
                        </a:prstGeom>
                        <a:ln w="3175">
                          <a:solidFill>
                            <a:prstClr val="ltGray"/>
                          </a:solidFill>
                        </a:ln>
                      </p166:spPr>
                    </psuz:zmPr>
                  </psuz:summaryZmObj>
                  <psuz:summaryZmObj sectionId="{EB95AA4F-C62C-45B3-A1E3-1686AAC803E1}">
                    <psuz:zmPr id="{38A16AFC-FCE1-4689-8C54-361F5E890864}" transitionDur="1000">
                      <p166:blipFill xmlns:p166="http://schemas.microsoft.com/office/powerpoint/2016/6/main">
                        <a:blip r:embed="rId7"/>
                        <a:stretch>
                          <a:fillRect/>
                        </a:stretch>
                      </p166:blipFill>
                      <p166:spPr xmlns:p166="http://schemas.microsoft.com/office/powerpoint/2016/6/main">
                        <a:xfrm>
                          <a:off x="8875802" y="224559"/>
                          <a:ext cx="2039112" cy="1147001"/>
                        </a:xfrm>
                        <a:prstGeom prst="rect">
                          <a:avLst/>
                        </a:prstGeom>
                        <a:ln w="3175">
                          <a:solidFill>
                            <a:prstClr val="ltGray"/>
                          </a:solidFill>
                        </a:ln>
                      </p166:spPr>
                    </psuz:zmPr>
                  </psuz:summaryZmObj>
                  <psuz:summaryZmObj sectionId="{6DA84990-23F8-44DD-B4BD-9BB3D930F6B1}">
                    <psuz:zmPr id="{906C286A-FE31-45E5-92EF-25B060C97C52}" transitionDur="1000">
                      <p166:blipFill xmlns:p166="http://schemas.microsoft.com/office/powerpoint/2016/6/main">
                        <a:blip r:embed="rId8"/>
                        <a:stretch>
                          <a:fillRect/>
                        </a:stretch>
                      </p166:blipFill>
                      <p166:spPr xmlns:p166="http://schemas.microsoft.com/office/powerpoint/2016/6/main">
                        <a:xfrm>
                          <a:off x="413486" y="1448027"/>
                          <a:ext cx="2039112" cy="1147001"/>
                        </a:xfrm>
                        <a:prstGeom prst="rect">
                          <a:avLst/>
                        </a:prstGeom>
                        <a:ln w="3175">
                          <a:solidFill>
                            <a:prstClr val="ltGray"/>
                          </a:solidFill>
                        </a:ln>
                      </p166:spPr>
                    </psuz:zmPr>
                  </psuz:summaryZmObj>
                  <psuz:summaryZmObj sectionId="{B8648511-CE88-4303-B0D3-151539D1C39E}">
                    <psuz:zmPr id="{F7F0AD1F-95DF-4F56-AB0D-904F62EB047E}" transitionDur="1000">
                      <p166:blipFill xmlns:p166="http://schemas.microsoft.com/office/powerpoint/2016/6/main">
                        <a:blip r:embed="rId9"/>
                        <a:stretch>
                          <a:fillRect/>
                        </a:stretch>
                      </p166:blipFill>
                      <p166:spPr xmlns:p166="http://schemas.microsoft.com/office/powerpoint/2016/6/main">
                        <a:xfrm>
                          <a:off x="2529065" y="1448027"/>
                          <a:ext cx="2039112" cy="1147001"/>
                        </a:xfrm>
                        <a:prstGeom prst="rect">
                          <a:avLst/>
                        </a:prstGeom>
                        <a:ln w="3175">
                          <a:solidFill>
                            <a:prstClr val="ltGray"/>
                          </a:solidFill>
                        </a:ln>
                      </p166:spPr>
                    </psuz:zmPr>
                  </psuz:summaryZmObj>
                  <psuz:summaryZmObj sectionId="{778536D5-D6BF-4F9B-926C-2C50593E823A}">
                    <psuz:zmPr id="{5C16508B-B1DF-4722-B881-FDDABD3A56FB}" transitionDur="1000">
                      <p166:blipFill xmlns:p166="http://schemas.microsoft.com/office/powerpoint/2016/6/main">
                        <a:blip r:embed="rId10"/>
                        <a:stretch>
                          <a:fillRect/>
                        </a:stretch>
                      </p166:blipFill>
                      <p166:spPr xmlns:p166="http://schemas.microsoft.com/office/powerpoint/2016/6/main">
                        <a:xfrm>
                          <a:off x="4644644" y="1448027"/>
                          <a:ext cx="2039112" cy="1147001"/>
                        </a:xfrm>
                        <a:prstGeom prst="rect">
                          <a:avLst/>
                        </a:prstGeom>
                        <a:ln w="3175">
                          <a:solidFill>
                            <a:prstClr val="ltGray"/>
                          </a:solidFill>
                        </a:ln>
                      </p166:spPr>
                    </psuz:zmPr>
                  </psuz:summaryZmObj>
                  <psuz:summaryZmObj sectionId="{F597826C-53C3-4ECB-875D-CC9C79800301}">
                    <psuz:zmPr id="{7C9B96DE-9D84-475B-B831-CF2234DF521A}" transitionDur="1000">
                      <p166:blipFill xmlns:p166="http://schemas.microsoft.com/office/powerpoint/2016/6/main">
                        <a:blip r:embed="rId11"/>
                        <a:stretch>
                          <a:fillRect/>
                        </a:stretch>
                      </p166:blipFill>
                      <p166:spPr xmlns:p166="http://schemas.microsoft.com/office/powerpoint/2016/6/main">
                        <a:xfrm>
                          <a:off x="6760223" y="1448027"/>
                          <a:ext cx="2039112" cy="1147001"/>
                        </a:xfrm>
                        <a:prstGeom prst="rect">
                          <a:avLst/>
                        </a:prstGeom>
                        <a:ln w="3175">
                          <a:solidFill>
                            <a:prstClr val="ltGray"/>
                          </a:solidFill>
                        </a:ln>
                      </p166:spPr>
                    </psuz:zmPr>
                  </psuz:summaryZmObj>
                  <psuz:summaryZmObj sectionId="{D4C28161-16CD-4EE7-AC8B-9432059C0051}">
                    <psuz:zmPr id="{B2A6EFC2-ABE2-4E86-B54F-DC72542C7B35}" transitionDur="1000">
                      <p166:blipFill xmlns:p166="http://schemas.microsoft.com/office/powerpoint/2016/6/main">
                        <a:blip r:embed="rId12"/>
                        <a:stretch>
                          <a:fillRect/>
                        </a:stretch>
                      </p166:blipFill>
                      <p166:spPr xmlns:p166="http://schemas.microsoft.com/office/powerpoint/2016/6/main">
                        <a:xfrm>
                          <a:off x="8875802" y="1448027"/>
                          <a:ext cx="2039112" cy="1147001"/>
                        </a:xfrm>
                        <a:prstGeom prst="rect">
                          <a:avLst/>
                        </a:prstGeom>
                        <a:ln w="3175">
                          <a:solidFill>
                            <a:prstClr val="ltGray"/>
                          </a:solidFill>
                        </a:ln>
                      </p166:spPr>
                    </psuz:zmPr>
                  </psuz:summaryZmObj>
                  <psuz:summaryZmObj sectionId="{9FB4EC4B-DDAF-44F3-BE23-5930C76E1CAD}">
                    <psuz:zmPr id="{4DF67AD5-F395-4D7E-B530-B87EACE92D84}" transitionDur="1000">
                      <p166:blipFill xmlns:p166="http://schemas.microsoft.com/office/powerpoint/2016/6/main">
                        <a:blip r:embed="rId13"/>
                        <a:stretch>
                          <a:fillRect/>
                        </a:stretch>
                      </p166:blipFill>
                      <p166:spPr xmlns:p166="http://schemas.microsoft.com/office/powerpoint/2016/6/main">
                        <a:xfrm>
                          <a:off x="413486" y="2671495"/>
                          <a:ext cx="2039112" cy="1147001"/>
                        </a:xfrm>
                        <a:prstGeom prst="rect">
                          <a:avLst/>
                        </a:prstGeom>
                        <a:ln w="3175">
                          <a:solidFill>
                            <a:prstClr val="ltGray"/>
                          </a:solidFill>
                        </a:ln>
                      </p166:spPr>
                    </psuz:zmPr>
                  </psuz:summaryZmObj>
                  <psuz:summaryZmObj sectionId="{A3055263-E708-4C5F-91B8-3E8788793844}">
                    <psuz:zmPr id="{7FC3C0EA-6402-4025-9422-8A8ADFC983AF}" transitionDur="1000">
                      <p166:blipFill xmlns:p166="http://schemas.microsoft.com/office/powerpoint/2016/6/main">
                        <a:blip r:embed="rId14"/>
                        <a:stretch>
                          <a:fillRect/>
                        </a:stretch>
                      </p166:blipFill>
                      <p166:spPr xmlns:p166="http://schemas.microsoft.com/office/powerpoint/2016/6/main">
                        <a:xfrm>
                          <a:off x="2529065" y="2671495"/>
                          <a:ext cx="2039112" cy="1147001"/>
                        </a:xfrm>
                        <a:prstGeom prst="rect">
                          <a:avLst/>
                        </a:prstGeom>
                        <a:ln w="3175">
                          <a:solidFill>
                            <a:prstClr val="ltGray"/>
                          </a:solidFill>
                        </a:ln>
                      </p166:spPr>
                    </psuz:zmPr>
                  </psuz:summaryZmObj>
                  <psuz:summaryZmObj sectionId="{F1CDF566-7AD2-485A-902A-967E23E57F24}">
                    <psuz:zmPr id="{6AB59EA7-D955-496B-AE76-FE49A106EBFD}" transitionDur="1000">
                      <p166:blipFill xmlns:p166="http://schemas.microsoft.com/office/powerpoint/2016/6/main">
                        <a:blip r:embed="rId15"/>
                        <a:stretch>
                          <a:fillRect/>
                        </a:stretch>
                      </p166:blipFill>
                      <p166:spPr xmlns:p166="http://schemas.microsoft.com/office/powerpoint/2016/6/main">
                        <a:xfrm>
                          <a:off x="4644644" y="2671495"/>
                          <a:ext cx="2039112" cy="1147001"/>
                        </a:xfrm>
                        <a:prstGeom prst="rect">
                          <a:avLst/>
                        </a:prstGeom>
                        <a:ln w="3175">
                          <a:solidFill>
                            <a:prstClr val="ltGray"/>
                          </a:solidFill>
                        </a:ln>
                      </p166:spPr>
                    </psuz:zmPr>
                  </psuz:summaryZmObj>
                  <psuz:gridLayout/>
                </psuz:summaryZm>
              </a:graphicData>
            </a:graphic>
          </p:graphicFrame>
        </mc:Choice>
        <mc:Fallback>
          <p:grpSp>
            <p:nvGrpSpPr>
              <p:cNvPr id="8" name="Zusammenfassungszoom 7">
                <a:extLst>
                  <a:ext uri="{FF2B5EF4-FFF2-40B4-BE49-F238E27FC236}">
                    <a16:creationId xmlns:a16="http://schemas.microsoft.com/office/drawing/2014/main" id="{7F9413FD-D5FF-CBEC-56A5-5AEAC4BB3D20}"/>
                  </a:ext>
                </a:extLst>
              </p:cNvPr>
              <p:cNvGrpSpPr>
                <a:grpSpLocks noGrp="1" noUngrp="1" noRot="1" noChangeAspect="1" noMove="1" noResize="1"/>
              </p:cNvGrpSpPr>
              <p:nvPr/>
            </p:nvGrpSpPr>
            <p:grpSpPr>
              <a:xfrm>
                <a:off x="431800" y="1762432"/>
                <a:ext cx="11328400" cy="4043056"/>
                <a:chOff x="431800" y="1762432"/>
                <a:chExt cx="11328400" cy="4043056"/>
              </a:xfrm>
            </p:grpSpPr>
            <p:pic>
              <p:nvPicPr>
                <p:cNvPr id="3" name="Grafik 3">
                  <a:hlinkClick r:id="rId16" action="ppaction://hlinksldjump"/>
                </p:cNvPr>
                <p:cNvPicPr>
                  <a:picLocks noSelect="1" noRot="1" noChangeAspect="1" noMove="1" noResize="1" noEditPoints="1" noAdjustHandles="1" noChangeArrowheads="1" noChangeShapeType="1"/>
                </p:cNvPicPr>
                <p:nvPr/>
              </p:nvPicPr>
              <p:blipFill>
                <a:blip r:embed="rId3"/>
                <a:stretch>
                  <a:fillRect/>
                </a:stretch>
              </p:blipFill>
              <p:spPr>
                <a:xfrm>
                  <a:off x="845286" y="1986991"/>
                  <a:ext cx="2039112" cy="1147001"/>
                </a:xfrm>
                <a:prstGeom prst="rect">
                  <a:avLst/>
                </a:prstGeom>
                <a:ln w="3175">
                  <a:solidFill>
                    <a:prstClr val="ltGray"/>
                  </a:solidFill>
                </a:ln>
              </p:spPr>
            </p:pic>
            <p:pic>
              <p:nvPicPr>
                <p:cNvPr id="7" name="Grafik 7">
                  <a:hlinkClick r:id="rId17" action="ppaction://hlinksldjump"/>
                </p:cNvPr>
                <p:cNvPicPr>
                  <a:picLocks noSelect="1" noRot="1" noChangeAspect="1" noMove="1" noResize="1" noEditPoints="1" noAdjustHandles="1" noChangeArrowheads="1" noChangeShapeType="1"/>
                </p:cNvPicPr>
                <p:nvPr/>
              </p:nvPicPr>
              <p:blipFill>
                <a:blip r:embed="rId4"/>
                <a:stretch>
                  <a:fillRect/>
                </a:stretch>
              </p:blipFill>
              <p:spPr>
                <a:xfrm>
                  <a:off x="2960865" y="1986991"/>
                  <a:ext cx="2039112" cy="1147001"/>
                </a:xfrm>
                <a:prstGeom prst="rect">
                  <a:avLst/>
                </a:prstGeom>
                <a:ln w="3175">
                  <a:solidFill>
                    <a:prstClr val="ltGray"/>
                  </a:solidFill>
                </a:ln>
              </p:spPr>
            </p:pic>
            <p:pic>
              <p:nvPicPr>
                <p:cNvPr id="9" name="Grafik 9">
                  <a:hlinkClick r:id="rId18" action="ppaction://hlinksldjump"/>
                </p:cNvPr>
                <p:cNvPicPr>
                  <a:picLocks noSelect="1" noRot="1" noChangeAspect="1" noMove="1" noResize="1" noEditPoints="1" noAdjustHandles="1" noChangeArrowheads="1" noChangeShapeType="1"/>
                </p:cNvPicPr>
                <p:nvPr/>
              </p:nvPicPr>
              <p:blipFill>
                <a:blip r:embed="rId5"/>
                <a:stretch>
                  <a:fillRect/>
                </a:stretch>
              </p:blipFill>
              <p:spPr>
                <a:xfrm>
                  <a:off x="5076444" y="1986991"/>
                  <a:ext cx="2039112" cy="1147001"/>
                </a:xfrm>
                <a:prstGeom prst="rect">
                  <a:avLst/>
                </a:prstGeom>
                <a:ln w="3175">
                  <a:solidFill>
                    <a:prstClr val="ltGray"/>
                  </a:solidFill>
                </a:ln>
              </p:spPr>
            </p:pic>
            <p:pic>
              <p:nvPicPr>
                <p:cNvPr id="10" name="Grafik 10">
                  <a:hlinkClick r:id="rId19" action="ppaction://hlinksldjump"/>
                </p:cNvPr>
                <p:cNvPicPr>
                  <a:picLocks noSelect="1" noRot="1" noChangeAspect="1" noMove="1" noResize="1" noEditPoints="1" noAdjustHandles="1" noChangeArrowheads="1" noChangeShapeType="1"/>
                </p:cNvPicPr>
                <p:nvPr/>
              </p:nvPicPr>
              <p:blipFill>
                <a:blip r:embed="rId6"/>
                <a:stretch>
                  <a:fillRect/>
                </a:stretch>
              </p:blipFill>
              <p:spPr>
                <a:xfrm>
                  <a:off x="7192023" y="1986991"/>
                  <a:ext cx="2039112" cy="1147001"/>
                </a:xfrm>
                <a:prstGeom prst="rect">
                  <a:avLst/>
                </a:prstGeom>
                <a:ln w="3175">
                  <a:solidFill>
                    <a:prstClr val="ltGray"/>
                  </a:solidFill>
                </a:ln>
              </p:spPr>
            </p:pic>
            <p:pic>
              <p:nvPicPr>
                <p:cNvPr id="11" name="Grafik 11">
                  <a:hlinkClick r:id="rId20" action="ppaction://hlinksldjump"/>
                </p:cNvPr>
                <p:cNvPicPr>
                  <a:picLocks noSelect="1" noRot="1" noChangeAspect="1" noMove="1" noResize="1" noEditPoints="1" noAdjustHandles="1" noChangeArrowheads="1" noChangeShapeType="1"/>
                </p:cNvPicPr>
                <p:nvPr/>
              </p:nvPicPr>
              <p:blipFill>
                <a:blip r:embed="rId7"/>
                <a:stretch>
                  <a:fillRect/>
                </a:stretch>
              </p:blipFill>
              <p:spPr>
                <a:xfrm>
                  <a:off x="9307602" y="1986991"/>
                  <a:ext cx="2039112" cy="1147001"/>
                </a:xfrm>
                <a:prstGeom prst="rect">
                  <a:avLst/>
                </a:prstGeom>
                <a:ln w="3175">
                  <a:solidFill>
                    <a:prstClr val="ltGray"/>
                  </a:solidFill>
                </a:ln>
              </p:spPr>
            </p:pic>
            <p:pic>
              <p:nvPicPr>
                <p:cNvPr id="12" name="Grafik 12">
                  <a:hlinkClick r:id="rId21" action="ppaction://hlinksldjump"/>
                </p:cNvPr>
                <p:cNvPicPr>
                  <a:picLocks noSelect="1" noRot="1" noChangeAspect="1" noMove="1" noResize="1" noEditPoints="1" noAdjustHandles="1" noChangeArrowheads="1" noChangeShapeType="1"/>
                </p:cNvPicPr>
                <p:nvPr/>
              </p:nvPicPr>
              <p:blipFill>
                <a:blip r:embed="rId8"/>
                <a:stretch>
                  <a:fillRect/>
                </a:stretch>
              </p:blipFill>
              <p:spPr>
                <a:xfrm>
                  <a:off x="845286" y="3210459"/>
                  <a:ext cx="2039112" cy="1147001"/>
                </a:xfrm>
                <a:prstGeom prst="rect">
                  <a:avLst/>
                </a:prstGeom>
                <a:ln w="3175">
                  <a:solidFill>
                    <a:prstClr val="ltGray"/>
                  </a:solidFill>
                </a:ln>
              </p:spPr>
            </p:pic>
            <p:pic>
              <p:nvPicPr>
                <p:cNvPr id="13" name="Grafik 13">
                  <a:hlinkClick r:id="rId22" action="ppaction://hlinksldjump"/>
                </p:cNvPr>
                <p:cNvPicPr>
                  <a:picLocks noSelect="1" noRot="1" noChangeAspect="1" noMove="1" noResize="1" noEditPoints="1" noAdjustHandles="1" noChangeArrowheads="1" noChangeShapeType="1"/>
                </p:cNvPicPr>
                <p:nvPr/>
              </p:nvPicPr>
              <p:blipFill>
                <a:blip r:embed="rId9"/>
                <a:stretch>
                  <a:fillRect/>
                </a:stretch>
              </p:blipFill>
              <p:spPr>
                <a:xfrm>
                  <a:off x="2960865" y="3210459"/>
                  <a:ext cx="2039112" cy="1147001"/>
                </a:xfrm>
                <a:prstGeom prst="rect">
                  <a:avLst/>
                </a:prstGeom>
                <a:ln w="3175">
                  <a:solidFill>
                    <a:prstClr val="ltGray"/>
                  </a:solidFill>
                </a:ln>
              </p:spPr>
            </p:pic>
            <p:pic>
              <p:nvPicPr>
                <p:cNvPr id="14" name="Grafik 14">
                  <a:hlinkClick r:id="rId23" action="ppaction://hlinksldjump"/>
                </p:cNvPr>
                <p:cNvPicPr>
                  <a:picLocks noSelect="1" noRot="1" noChangeAspect="1" noMove="1" noResize="1" noEditPoints="1" noAdjustHandles="1" noChangeArrowheads="1" noChangeShapeType="1"/>
                </p:cNvPicPr>
                <p:nvPr/>
              </p:nvPicPr>
              <p:blipFill>
                <a:blip r:embed="rId10"/>
                <a:stretch>
                  <a:fillRect/>
                </a:stretch>
              </p:blipFill>
              <p:spPr>
                <a:xfrm>
                  <a:off x="5076444" y="3210459"/>
                  <a:ext cx="2039112" cy="1147001"/>
                </a:xfrm>
                <a:prstGeom prst="rect">
                  <a:avLst/>
                </a:prstGeom>
                <a:ln w="3175">
                  <a:solidFill>
                    <a:prstClr val="ltGray"/>
                  </a:solidFill>
                </a:ln>
              </p:spPr>
            </p:pic>
            <p:pic>
              <p:nvPicPr>
                <p:cNvPr id="15" name="Grafik 15">
                  <a:hlinkClick r:id="rId24" action="ppaction://hlinksldjump"/>
                </p:cNvPr>
                <p:cNvPicPr>
                  <a:picLocks noSelect="1" noRot="1" noChangeAspect="1" noMove="1" noResize="1" noEditPoints="1" noAdjustHandles="1" noChangeArrowheads="1" noChangeShapeType="1"/>
                </p:cNvPicPr>
                <p:nvPr/>
              </p:nvPicPr>
              <p:blipFill>
                <a:blip r:embed="rId11"/>
                <a:stretch>
                  <a:fillRect/>
                </a:stretch>
              </p:blipFill>
              <p:spPr>
                <a:xfrm>
                  <a:off x="7192023" y="3210459"/>
                  <a:ext cx="2039112" cy="1147001"/>
                </a:xfrm>
                <a:prstGeom prst="rect">
                  <a:avLst/>
                </a:prstGeom>
                <a:ln w="3175">
                  <a:solidFill>
                    <a:prstClr val="ltGray"/>
                  </a:solidFill>
                </a:ln>
              </p:spPr>
            </p:pic>
            <p:pic>
              <p:nvPicPr>
                <p:cNvPr id="16" name="Grafik 16">
                  <a:hlinkClick r:id="rId25" action="ppaction://hlinksldjump"/>
                </p:cNvPr>
                <p:cNvPicPr>
                  <a:picLocks noSelect="1" noRot="1" noChangeAspect="1" noMove="1" noResize="1" noEditPoints="1" noAdjustHandles="1" noChangeArrowheads="1" noChangeShapeType="1"/>
                </p:cNvPicPr>
                <p:nvPr/>
              </p:nvPicPr>
              <p:blipFill>
                <a:blip r:embed="rId12"/>
                <a:stretch>
                  <a:fillRect/>
                </a:stretch>
              </p:blipFill>
              <p:spPr>
                <a:xfrm>
                  <a:off x="9307602" y="3210459"/>
                  <a:ext cx="2039112" cy="1147001"/>
                </a:xfrm>
                <a:prstGeom prst="rect">
                  <a:avLst/>
                </a:prstGeom>
                <a:ln w="3175">
                  <a:solidFill>
                    <a:prstClr val="ltGray"/>
                  </a:solidFill>
                </a:ln>
              </p:spPr>
            </p:pic>
            <p:pic>
              <p:nvPicPr>
                <p:cNvPr id="17" name="Grafik 17">
                  <a:hlinkClick r:id="rId26" action="ppaction://hlinksldjump"/>
                </p:cNvPr>
                <p:cNvPicPr>
                  <a:picLocks noSelect="1" noRot="1" noChangeAspect="1" noMove="1" noResize="1" noEditPoints="1" noAdjustHandles="1" noChangeArrowheads="1" noChangeShapeType="1"/>
                </p:cNvPicPr>
                <p:nvPr/>
              </p:nvPicPr>
              <p:blipFill>
                <a:blip r:embed="rId13"/>
                <a:stretch>
                  <a:fillRect/>
                </a:stretch>
              </p:blipFill>
              <p:spPr>
                <a:xfrm>
                  <a:off x="845286" y="4433927"/>
                  <a:ext cx="2039112" cy="1147001"/>
                </a:xfrm>
                <a:prstGeom prst="rect">
                  <a:avLst/>
                </a:prstGeom>
                <a:ln w="3175">
                  <a:solidFill>
                    <a:prstClr val="ltGray"/>
                  </a:solidFill>
                </a:ln>
              </p:spPr>
            </p:pic>
            <p:pic>
              <p:nvPicPr>
                <p:cNvPr id="18" name="Grafik 18">
                  <a:hlinkClick r:id="rId27" action="ppaction://hlinksldjump"/>
                </p:cNvPr>
                <p:cNvPicPr>
                  <a:picLocks noSelect="1" noRot="1" noChangeAspect="1" noMove="1" noResize="1" noEditPoints="1" noAdjustHandles="1" noChangeArrowheads="1" noChangeShapeType="1"/>
                </p:cNvPicPr>
                <p:nvPr/>
              </p:nvPicPr>
              <p:blipFill>
                <a:blip r:embed="rId14"/>
                <a:stretch>
                  <a:fillRect/>
                </a:stretch>
              </p:blipFill>
              <p:spPr>
                <a:xfrm>
                  <a:off x="2960865" y="4433927"/>
                  <a:ext cx="2039112" cy="1147001"/>
                </a:xfrm>
                <a:prstGeom prst="rect">
                  <a:avLst/>
                </a:prstGeom>
                <a:ln w="3175">
                  <a:solidFill>
                    <a:prstClr val="ltGray"/>
                  </a:solidFill>
                </a:ln>
              </p:spPr>
            </p:pic>
            <p:pic>
              <p:nvPicPr>
                <p:cNvPr id="19" name="Grafik 19">
                  <a:hlinkClick r:id="rId28" action="ppaction://hlinksldjump"/>
                </p:cNvPr>
                <p:cNvPicPr>
                  <a:picLocks noSelect="1" noRot="1" noChangeAspect="1" noMove="1" noResize="1" noEditPoints="1" noAdjustHandles="1" noChangeArrowheads="1" noChangeShapeType="1"/>
                </p:cNvPicPr>
                <p:nvPr/>
              </p:nvPicPr>
              <p:blipFill>
                <a:blip r:embed="rId15"/>
                <a:stretch>
                  <a:fillRect/>
                </a:stretch>
              </p:blipFill>
              <p:spPr>
                <a:xfrm>
                  <a:off x="5076444" y="4433927"/>
                  <a:ext cx="2039112" cy="1147001"/>
                </a:xfrm>
                <a:prstGeom prst="rect">
                  <a:avLst/>
                </a:prstGeom>
                <a:ln w="3175">
                  <a:solidFill>
                    <a:prstClr val="ltGray"/>
                  </a:solidFill>
                </a:ln>
              </p:spPr>
            </p:pic>
          </p:grpSp>
        </mc:Fallback>
      </mc:AlternateContent>
    </p:spTree>
    <p:extLst>
      <p:ext uri="{BB962C8B-B14F-4D97-AF65-F5344CB8AC3E}">
        <p14:creationId xmlns:p14="http://schemas.microsoft.com/office/powerpoint/2010/main" val="32753155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Rahmeninfos</a:t>
            </a:r>
          </a:p>
        </p:txBody>
      </p:sp>
      <p:sp>
        <p:nvSpPr>
          <p:cNvPr id="3" name="Inhaltsplatzhalter 2"/>
          <p:cNvSpPr>
            <a:spLocks noGrp="1"/>
          </p:cNvSpPr>
          <p:nvPr>
            <p:ph idx="1"/>
          </p:nvPr>
        </p:nvSpPr>
        <p:spPr>
          <a:xfrm>
            <a:off x="431800" y="2001624"/>
            <a:ext cx="11328400" cy="3803643"/>
          </a:xfrm>
        </p:spPr>
        <p:txBody>
          <a:bodyPr/>
          <a:lstStyle/>
          <a:p>
            <a:r>
              <a:rPr lang="de-DE"/>
              <a:t>Online-Umfrage</a:t>
            </a:r>
          </a:p>
          <a:p>
            <a:r>
              <a:rPr lang="de-DE"/>
              <a:t>Laufzeit der Befragung:  01.September bis 02. Dezember 2024</a:t>
            </a:r>
          </a:p>
          <a:p>
            <a:r>
              <a:rPr lang="de-DE"/>
              <a:t>Der Fragebogen wurde 2.440 Mal aufgerufen. </a:t>
            </a:r>
          </a:p>
          <a:p>
            <a:r>
              <a:rPr lang="de-DE"/>
              <a:t>1.619 Fragebögen wurden in die Auswertung einbezogen: 1.382 abgeschlossene und 237 unvollständige Fragebögen.</a:t>
            </a:r>
          </a:p>
          <a:p>
            <a:r>
              <a:rPr lang="de-DE"/>
              <a:t>Der Fragebogen umfasste 95 Fragen und dauerte zum Ausfüllen durchschnittlich circa 20 Minuten.</a:t>
            </a:r>
          </a:p>
          <a:p>
            <a:r>
              <a:rPr lang="de-DE"/>
              <a:t>Es handelt sich um eine selbstrekrutierende Stichprobe: Die Umfrage wurde gezielt an Interessenvertretungen von Solo-Selbstständigen (Berufs-/Branchenverbände, </a:t>
            </a:r>
            <a:r>
              <a:rPr lang="de-DE" err="1"/>
              <a:t>Selbstständigenverbände</a:t>
            </a:r>
            <a:r>
              <a:rPr lang="de-DE"/>
              <a:t>, IHKs, HWKs, Gewerkschaften, Initiativen) verschickt. Darüber hinaus wurden die Kanäle der Öffentlichkeits- und Vernetzungsarbeit des HDS genutzt. Die Befragung ist nicht-repräsentativ.</a:t>
            </a:r>
          </a:p>
        </p:txBody>
      </p:sp>
      <p:sp>
        <p:nvSpPr>
          <p:cNvPr id="5" name="Datumsplatzhalter 4">
            <a:extLst>
              <a:ext uri="{FF2B5EF4-FFF2-40B4-BE49-F238E27FC236}">
                <a16:creationId xmlns:a16="http://schemas.microsoft.com/office/drawing/2014/main" id="{3C58627B-E307-4960-9B7D-2AE181098D53}"/>
              </a:ext>
            </a:extLst>
          </p:cNvPr>
          <p:cNvSpPr>
            <a:spLocks noGrp="1"/>
          </p:cNvSpPr>
          <p:nvPr>
            <p:ph type="dt" sz="half" idx="2"/>
          </p:nvPr>
        </p:nvSpPr>
        <p:spPr/>
        <p:txBody>
          <a:bodyPr/>
          <a:lstStyle/>
          <a:p>
            <a:fld id="{7D7323CA-8A31-4E4F-BA89-BD13EA335A7F}" type="datetime1">
              <a:rPr lang="de-DE" smtClean="0"/>
              <a:pPr/>
              <a:t>25.11.2025</a:t>
            </a:fld>
            <a:endParaRPr lang="en-US"/>
          </a:p>
        </p:txBody>
      </p:sp>
      <p:sp>
        <p:nvSpPr>
          <p:cNvPr id="6" name="Foliennummernplatzhalter 5">
            <a:extLst>
              <a:ext uri="{FF2B5EF4-FFF2-40B4-BE49-F238E27FC236}">
                <a16:creationId xmlns:a16="http://schemas.microsoft.com/office/drawing/2014/main" id="{A87BBE2C-D183-4D71-A17F-535A35524BB0}"/>
              </a:ext>
            </a:extLst>
          </p:cNvPr>
          <p:cNvSpPr>
            <a:spLocks noGrp="1"/>
          </p:cNvSpPr>
          <p:nvPr>
            <p:ph type="sldNum" sz="quarter" idx="4"/>
          </p:nvPr>
        </p:nvSpPr>
        <p:spPr/>
        <p:txBody>
          <a:bodyPr/>
          <a:lstStyle/>
          <a:p>
            <a:fld id="{CE5776EE-2D96-4B0B-AEC2-633829776588}" type="slidenum">
              <a:rPr lang="en-US" smtClean="0"/>
              <a:pPr/>
              <a:t>5</a:t>
            </a:fld>
            <a:endParaRPr lang="en-US"/>
          </a:p>
        </p:txBody>
      </p:sp>
      <p:sp>
        <p:nvSpPr>
          <p:cNvPr id="4" name="Rechteck 3">
            <a:extLst>
              <a:ext uri="{FF2B5EF4-FFF2-40B4-BE49-F238E27FC236}">
                <a16:creationId xmlns:a16="http://schemas.microsoft.com/office/drawing/2014/main" id="{9E4F6451-760B-2432-CE1F-12BE987E68BC}"/>
              </a:ext>
            </a:extLst>
          </p:cNvPr>
          <p:cNvSpPr/>
          <p:nvPr/>
        </p:nvSpPr>
        <p:spPr>
          <a:xfrm>
            <a:off x="159026" y="143123"/>
            <a:ext cx="11871297" cy="804044"/>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6169578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E1517-CE30-CA4D-E541-F1EF85E021E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5401632-D944-9E13-714C-4E40097B661A}"/>
              </a:ext>
            </a:extLst>
          </p:cNvPr>
          <p:cNvSpPr>
            <a:spLocks noGrp="1"/>
          </p:cNvSpPr>
          <p:nvPr>
            <p:ph type="title"/>
          </p:nvPr>
        </p:nvSpPr>
        <p:spPr/>
        <p:txBody>
          <a:bodyPr/>
          <a:lstStyle/>
          <a:p>
            <a:r>
              <a:rPr lang="de-DE"/>
              <a:t>Zusammensetzung der Stichprobe</a:t>
            </a:r>
          </a:p>
        </p:txBody>
      </p:sp>
      <p:sp>
        <p:nvSpPr>
          <p:cNvPr id="3" name="Textplatzhalter 2">
            <a:extLst>
              <a:ext uri="{FF2B5EF4-FFF2-40B4-BE49-F238E27FC236}">
                <a16:creationId xmlns:a16="http://schemas.microsoft.com/office/drawing/2014/main" id="{1AC4ED69-8384-F17C-DEC2-62C5A370DB72}"/>
              </a:ext>
            </a:extLst>
          </p:cNvPr>
          <p:cNvSpPr>
            <a:spLocks noGrp="1"/>
          </p:cNvSpPr>
          <p:nvPr>
            <p:ph type="body" sz="quarter" idx="11"/>
          </p:nvPr>
        </p:nvSpPr>
        <p:spPr/>
        <p:txBody>
          <a:bodyPr/>
          <a:lstStyle/>
          <a:p>
            <a:r>
              <a:rPr lang="de-DE" sz="1600"/>
              <a:t>Merkmale der Solo-Selbstständigkeit</a:t>
            </a:r>
          </a:p>
        </p:txBody>
      </p:sp>
      <p:sp>
        <p:nvSpPr>
          <p:cNvPr id="4" name="Datumsplatzhalter 3">
            <a:extLst>
              <a:ext uri="{FF2B5EF4-FFF2-40B4-BE49-F238E27FC236}">
                <a16:creationId xmlns:a16="http://schemas.microsoft.com/office/drawing/2014/main" id="{FD702BB2-02C4-8BDF-AD63-AAADE834AE08}"/>
              </a:ext>
            </a:extLst>
          </p:cNvPr>
          <p:cNvSpPr>
            <a:spLocks noGrp="1"/>
          </p:cNvSpPr>
          <p:nvPr>
            <p:ph type="dt" sz="half" idx="12"/>
          </p:nvPr>
        </p:nvSpPr>
        <p:spPr/>
        <p:txBody>
          <a:bodyPr/>
          <a:lstStyle/>
          <a:p>
            <a:fld id="{71176000-713B-4489-A2AE-A6B651E5F780}" type="datetime1">
              <a:rPr lang="de-DE" smtClean="0"/>
              <a:pPr/>
              <a:t>25.11.2025</a:t>
            </a:fld>
            <a:endParaRPr lang="en-US"/>
          </a:p>
        </p:txBody>
      </p:sp>
      <p:sp>
        <p:nvSpPr>
          <p:cNvPr id="6" name="Foliennummernplatzhalter 5">
            <a:extLst>
              <a:ext uri="{FF2B5EF4-FFF2-40B4-BE49-F238E27FC236}">
                <a16:creationId xmlns:a16="http://schemas.microsoft.com/office/drawing/2014/main" id="{D253D5F2-A290-8367-AE84-E47338A0E399}"/>
              </a:ext>
            </a:extLst>
          </p:cNvPr>
          <p:cNvSpPr>
            <a:spLocks noGrp="1"/>
          </p:cNvSpPr>
          <p:nvPr>
            <p:ph type="sldNum" sz="quarter" idx="14"/>
          </p:nvPr>
        </p:nvSpPr>
        <p:spPr/>
        <p:txBody>
          <a:bodyPr/>
          <a:lstStyle/>
          <a:p>
            <a:fld id="{CE5776EE-2D96-4B0B-AEC2-633829776588}" type="slidenum">
              <a:rPr lang="en-US" smtClean="0"/>
              <a:pPr/>
              <a:t>6</a:t>
            </a:fld>
            <a:endParaRPr lang="en-US"/>
          </a:p>
        </p:txBody>
      </p:sp>
      <p:sp>
        <p:nvSpPr>
          <p:cNvPr id="5" name="Rechteck 4">
            <a:extLst>
              <a:ext uri="{FF2B5EF4-FFF2-40B4-BE49-F238E27FC236}">
                <a16:creationId xmlns:a16="http://schemas.microsoft.com/office/drawing/2014/main" id="{D0F6A8B8-057C-55BD-B3CD-E916459FA85D}"/>
              </a:ext>
            </a:extLst>
          </p:cNvPr>
          <p:cNvSpPr/>
          <p:nvPr/>
        </p:nvSpPr>
        <p:spPr>
          <a:xfrm>
            <a:off x="159026" y="143123"/>
            <a:ext cx="11871297" cy="715729"/>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1059078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a:extLst>
              <a:ext uri="{FF2B5EF4-FFF2-40B4-BE49-F238E27FC236}">
                <a16:creationId xmlns:a16="http://schemas.microsoft.com/office/drawing/2014/main" id="{E31A0FC1-FDA9-CE04-8D12-B64034D93172}"/>
              </a:ext>
            </a:extLst>
          </p:cNvPr>
          <p:cNvSpPr>
            <a:spLocks noGrp="1"/>
          </p:cNvSpPr>
          <p:nvPr>
            <p:ph type="dt" sz="half" idx="2"/>
          </p:nvPr>
        </p:nvSpPr>
        <p:spPr/>
        <p:txBody>
          <a:bodyPr/>
          <a:lstStyle/>
          <a:p>
            <a:fld id="{21CE6C11-0E51-469C-B2A4-125EEB5780A5}" type="datetime1">
              <a:rPr lang="de-DE" smtClean="0"/>
              <a:pPr/>
              <a:t>25.11.2025</a:t>
            </a:fld>
            <a:endParaRPr lang="en-US"/>
          </a:p>
        </p:txBody>
      </p:sp>
      <p:sp>
        <p:nvSpPr>
          <p:cNvPr id="5" name="Fußzeilenplatzhalter 4">
            <a:extLst>
              <a:ext uri="{FF2B5EF4-FFF2-40B4-BE49-F238E27FC236}">
                <a16:creationId xmlns:a16="http://schemas.microsoft.com/office/drawing/2014/main" id="{CA13D938-16AF-CE11-04C1-78F43892A76F}"/>
              </a:ext>
            </a:extLst>
          </p:cNvPr>
          <p:cNvSpPr>
            <a:spLocks noGrp="1"/>
          </p:cNvSpPr>
          <p:nvPr>
            <p:ph type="ftr" sz="quarter" idx="3"/>
          </p:nvPr>
        </p:nvSpPr>
        <p:spPr/>
        <p:txBody>
          <a:bodyPr/>
          <a:lstStyle/>
          <a:p>
            <a:endParaRPr lang="de-DE"/>
          </a:p>
        </p:txBody>
      </p:sp>
      <p:sp>
        <p:nvSpPr>
          <p:cNvPr id="6" name="Foliennummernplatzhalter 5">
            <a:extLst>
              <a:ext uri="{FF2B5EF4-FFF2-40B4-BE49-F238E27FC236}">
                <a16:creationId xmlns:a16="http://schemas.microsoft.com/office/drawing/2014/main" id="{1F0D76BA-2D2F-BF6E-5F1F-D3E005A6B16C}"/>
              </a:ext>
            </a:extLst>
          </p:cNvPr>
          <p:cNvSpPr>
            <a:spLocks noGrp="1"/>
          </p:cNvSpPr>
          <p:nvPr>
            <p:ph type="sldNum" sz="quarter" idx="4"/>
          </p:nvPr>
        </p:nvSpPr>
        <p:spPr/>
        <p:txBody>
          <a:bodyPr/>
          <a:lstStyle/>
          <a:p>
            <a:fld id="{CE5776EE-2D96-4B0B-AEC2-633829776588}" type="slidenum">
              <a:rPr lang="en-US" smtClean="0"/>
              <a:pPr/>
              <a:t>7</a:t>
            </a:fld>
            <a:endParaRPr lang="en-US"/>
          </a:p>
        </p:txBody>
      </p:sp>
      <p:sp>
        <p:nvSpPr>
          <p:cNvPr id="7" name="Textfeld 6">
            <a:extLst>
              <a:ext uri="{FF2B5EF4-FFF2-40B4-BE49-F238E27FC236}">
                <a16:creationId xmlns:a16="http://schemas.microsoft.com/office/drawing/2014/main" id="{A726325E-6B65-5521-4E6D-8CD729A5F4A9}"/>
              </a:ext>
            </a:extLst>
          </p:cNvPr>
          <p:cNvSpPr txBox="1"/>
          <p:nvPr/>
        </p:nvSpPr>
        <p:spPr>
          <a:xfrm>
            <a:off x="353424" y="1016378"/>
            <a:ext cx="5742575" cy="954107"/>
          </a:xfrm>
          <a:prstGeom prst="rect">
            <a:avLst/>
          </a:prstGeom>
          <a:noFill/>
        </p:spPr>
        <p:txBody>
          <a:bodyPr wrap="square">
            <a:spAutoFit/>
          </a:bodyPr>
          <a:lstStyle/>
          <a:p>
            <a:r>
              <a:rPr kumimoji="0" lang="de-DE" sz="2800" b="1" i="0" u="none" strike="noStrike" kern="1200" cap="none" spc="0" normalizeH="0" baseline="0" noProof="0">
                <a:ln>
                  <a:noFill/>
                </a:ln>
                <a:solidFill>
                  <a:prstClr val="black"/>
                </a:solidFill>
                <a:effectLst/>
                <a:uLnTx/>
                <a:uFillTx/>
                <a:latin typeface="Calibri"/>
                <a:ea typeface="+mn-ea"/>
                <a:cs typeface="+mn-cs"/>
              </a:rPr>
              <a:t>Berufe und </a:t>
            </a:r>
          </a:p>
          <a:p>
            <a:r>
              <a:rPr kumimoji="0" lang="de-DE" sz="2800" b="1" i="0" u="none" strike="noStrike" kern="1200" cap="none" spc="0" normalizeH="0" baseline="0" noProof="0">
                <a:ln>
                  <a:noFill/>
                </a:ln>
                <a:solidFill>
                  <a:prstClr val="black"/>
                </a:solidFill>
                <a:effectLst/>
                <a:uLnTx/>
                <a:uFillTx/>
                <a:latin typeface="Calibri"/>
                <a:ea typeface="+mn-ea"/>
                <a:cs typeface="+mn-cs"/>
              </a:rPr>
              <a:t>Berufsgruppen</a:t>
            </a:r>
            <a:endParaRPr lang="de-DE"/>
          </a:p>
        </p:txBody>
      </p:sp>
      <p:sp>
        <p:nvSpPr>
          <p:cNvPr id="10" name="Ellipse 9">
            <a:extLst>
              <a:ext uri="{FF2B5EF4-FFF2-40B4-BE49-F238E27FC236}">
                <a16:creationId xmlns:a16="http://schemas.microsoft.com/office/drawing/2014/main" id="{322632A9-AAC9-2910-3AA7-79E01BE5533A}"/>
              </a:ext>
            </a:extLst>
          </p:cNvPr>
          <p:cNvSpPr/>
          <p:nvPr/>
        </p:nvSpPr>
        <p:spPr>
          <a:xfrm>
            <a:off x="4529626" y="691201"/>
            <a:ext cx="3039291" cy="2473234"/>
          </a:xfrm>
          <a:prstGeom prst="ellipse">
            <a:avLst/>
          </a:prstGeom>
          <a:solidFill>
            <a:schemeClr val="accent6">
              <a:lumMod val="50000"/>
              <a:lumOff val="50000"/>
            </a:schemeClr>
          </a:solidFill>
          <a:ln>
            <a:noFill/>
          </a:ln>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a:p>
          <a:p>
            <a:pPr algn="ctr"/>
            <a:r>
              <a:rPr lang="de-DE" sz="4400"/>
              <a:t>26,8%</a:t>
            </a:r>
          </a:p>
          <a:p>
            <a:pPr algn="ctr"/>
            <a:r>
              <a:rPr lang="de-DE"/>
              <a:t>Redaktion und Journalismus</a:t>
            </a:r>
          </a:p>
          <a:p>
            <a:pPr algn="ctr"/>
            <a:endParaRPr lang="de-DE"/>
          </a:p>
          <a:p>
            <a:pPr algn="ctr"/>
            <a:endParaRPr lang="de-DE"/>
          </a:p>
        </p:txBody>
      </p:sp>
      <p:sp>
        <p:nvSpPr>
          <p:cNvPr id="12" name="Ellipse 11">
            <a:extLst>
              <a:ext uri="{FF2B5EF4-FFF2-40B4-BE49-F238E27FC236}">
                <a16:creationId xmlns:a16="http://schemas.microsoft.com/office/drawing/2014/main" id="{5FACB007-1813-E89F-CAA7-1835CCD5256D}"/>
              </a:ext>
            </a:extLst>
          </p:cNvPr>
          <p:cNvSpPr/>
          <p:nvPr/>
        </p:nvSpPr>
        <p:spPr>
          <a:xfrm>
            <a:off x="7855130" y="1046669"/>
            <a:ext cx="2473234" cy="1989307"/>
          </a:xfrm>
          <a:prstGeom prst="ellipse">
            <a:avLst/>
          </a:prstGeom>
          <a:solidFill>
            <a:schemeClr val="accent6">
              <a:lumMod val="50000"/>
              <a:lumOff val="50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4400"/>
              <a:t>17,6%</a:t>
            </a:r>
          </a:p>
          <a:p>
            <a:pPr algn="ctr"/>
            <a:r>
              <a:rPr lang="de-DE"/>
              <a:t>Berufe mit Gesundheitsbezug</a:t>
            </a:r>
          </a:p>
          <a:p>
            <a:pPr algn="ctr"/>
            <a:endParaRPr lang="de-DE"/>
          </a:p>
        </p:txBody>
      </p:sp>
      <p:sp>
        <p:nvSpPr>
          <p:cNvPr id="13" name="Ellipse 12">
            <a:extLst>
              <a:ext uri="{FF2B5EF4-FFF2-40B4-BE49-F238E27FC236}">
                <a16:creationId xmlns:a16="http://schemas.microsoft.com/office/drawing/2014/main" id="{3E899C97-2FD1-6DED-66FF-7E02F3DA79DA}"/>
              </a:ext>
            </a:extLst>
          </p:cNvPr>
          <p:cNvSpPr/>
          <p:nvPr/>
        </p:nvSpPr>
        <p:spPr>
          <a:xfrm>
            <a:off x="7855130" y="3365372"/>
            <a:ext cx="2577737" cy="1550125"/>
          </a:xfrm>
          <a:prstGeom prst="ellipse">
            <a:avLst/>
          </a:prstGeom>
          <a:solidFill>
            <a:schemeClr val="accent5"/>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600"/>
              <a:t>14,6%</a:t>
            </a:r>
          </a:p>
          <a:p>
            <a:pPr algn="ctr"/>
            <a:r>
              <a:rPr lang="de-DE" sz="1400"/>
              <a:t>Lehre an außerschulischen Bildungseinrichtungen</a:t>
            </a:r>
          </a:p>
          <a:p>
            <a:pPr algn="ctr"/>
            <a:endParaRPr lang="de-DE"/>
          </a:p>
        </p:txBody>
      </p:sp>
      <p:sp>
        <p:nvSpPr>
          <p:cNvPr id="14" name="Ellipse 13">
            <a:extLst>
              <a:ext uri="{FF2B5EF4-FFF2-40B4-BE49-F238E27FC236}">
                <a16:creationId xmlns:a16="http://schemas.microsoft.com/office/drawing/2014/main" id="{8AA2A39A-2893-E0D2-0AEE-5789DEB0231A}"/>
              </a:ext>
            </a:extLst>
          </p:cNvPr>
          <p:cNvSpPr/>
          <p:nvPr/>
        </p:nvSpPr>
        <p:spPr>
          <a:xfrm>
            <a:off x="4878642" y="3429000"/>
            <a:ext cx="2577737" cy="1550125"/>
          </a:xfrm>
          <a:prstGeom prst="ellipse">
            <a:avLst/>
          </a:prstGeom>
          <a:solidFill>
            <a:schemeClr val="accent5"/>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600"/>
              <a:t>14,1%</a:t>
            </a:r>
          </a:p>
          <a:p>
            <a:pPr algn="ctr"/>
            <a:r>
              <a:rPr lang="de-DE" sz="1400"/>
              <a:t>Berufe in den darstellenden Künsten und Musik</a:t>
            </a:r>
          </a:p>
          <a:p>
            <a:pPr algn="ctr"/>
            <a:endParaRPr lang="de-DE"/>
          </a:p>
        </p:txBody>
      </p:sp>
      <p:sp>
        <p:nvSpPr>
          <p:cNvPr id="15" name="Ellipse 14">
            <a:extLst>
              <a:ext uri="{FF2B5EF4-FFF2-40B4-BE49-F238E27FC236}">
                <a16:creationId xmlns:a16="http://schemas.microsoft.com/office/drawing/2014/main" id="{03C7D8BC-E147-D73B-A922-B23E3379EB1E}"/>
              </a:ext>
            </a:extLst>
          </p:cNvPr>
          <p:cNvSpPr/>
          <p:nvPr/>
        </p:nvSpPr>
        <p:spPr>
          <a:xfrm>
            <a:off x="2652487" y="2942937"/>
            <a:ext cx="1948257" cy="1232897"/>
          </a:xfrm>
          <a:prstGeom prst="ellipse">
            <a:avLst/>
          </a:prstGeom>
          <a:solidFill>
            <a:srgbClr val="0099CC"/>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a:t>5,7%</a:t>
            </a:r>
          </a:p>
          <a:p>
            <a:pPr algn="ctr"/>
            <a:r>
              <a:rPr lang="de-DE" sz="1200"/>
              <a:t>Technische Mediengestaltung und -bearbeitung</a:t>
            </a:r>
          </a:p>
          <a:p>
            <a:pPr algn="ctr"/>
            <a:endParaRPr lang="de-DE"/>
          </a:p>
        </p:txBody>
      </p:sp>
      <p:sp>
        <p:nvSpPr>
          <p:cNvPr id="16" name="Ellipse 15">
            <a:extLst>
              <a:ext uri="{FF2B5EF4-FFF2-40B4-BE49-F238E27FC236}">
                <a16:creationId xmlns:a16="http://schemas.microsoft.com/office/drawing/2014/main" id="{6FD3D79B-CAD8-FA72-4EBA-F829B7DD6E4C}"/>
              </a:ext>
            </a:extLst>
          </p:cNvPr>
          <p:cNvSpPr/>
          <p:nvPr/>
        </p:nvSpPr>
        <p:spPr>
          <a:xfrm>
            <a:off x="2580030" y="4262924"/>
            <a:ext cx="2129750" cy="1305146"/>
          </a:xfrm>
          <a:prstGeom prst="ellipse">
            <a:avLst/>
          </a:prstGeom>
          <a:solidFill>
            <a:srgbClr val="0099CC"/>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a:t>8,7%</a:t>
            </a:r>
          </a:p>
          <a:p>
            <a:pPr algn="ctr"/>
            <a:r>
              <a:rPr lang="de-DE" sz="1200"/>
              <a:t>Übersetzung und Verdolmetschung</a:t>
            </a:r>
          </a:p>
          <a:p>
            <a:pPr algn="ctr"/>
            <a:endParaRPr lang="de-DE"/>
          </a:p>
        </p:txBody>
      </p:sp>
      <p:sp>
        <p:nvSpPr>
          <p:cNvPr id="17" name="Ellipse 16">
            <a:extLst>
              <a:ext uri="{FF2B5EF4-FFF2-40B4-BE49-F238E27FC236}">
                <a16:creationId xmlns:a16="http://schemas.microsoft.com/office/drawing/2014/main" id="{4016A8E8-18AA-30C0-BA2B-7F62A0364566}"/>
              </a:ext>
            </a:extLst>
          </p:cNvPr>
          <p:cNvSpPr/>
          <p:nvPr/>
        </p:nvSpPr>
        <p:spPr>
          <a:xfrm>
            <a:off x="462911" y="4335173"/>
            <a:ext cx="1948257" cy="1232897"/>
          </a:xfrm>
          <a:prstGeom prst="ellipse">
            <a:avLst/>
          </a:prstGeom>
          <a:solidFill>
            <a:srgbClr val="0099CC"/>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a:t>6,6%</a:t>
            </a:r>
          </a:p>
          <a:p>
            <a:pPr algn="ctr"/>
            <a:r>
              <a:rPr lang="de-DE" sz="1200"/>
              <a:t>Kunsthandwerk und bildende Kunst</a:t>
            </a:r>
          </a:p>
          <a:p>
            <a:pPr algn="ctr"/>
            <a:endParaRPr lang="de-DE"/>
          </a:p>
        </p:txBody>
      </p:sp>
      <p:sp>
        <p:nvSpPr>
          <p:cNvPr id="18" name="Ellipse 17">
            <a:extLst>
              <a:ext uri="{FF2B5EF4-FFF2-40B4-BE49-F238E27FC236}">
                <a16:creationId xmlns:a16="http://schemas.microsoft.com/office/drawing/2014/main" id="{E0513000-DA4F-DA00-F2A2-480CA02222AD}"/>
              </a:ext>
            </a:extLst>
          </p:cNvPr>
          <p:cNvSpPr/>
          <p:nvPr/>
        </p:nvSpPr>
        <p:spPr>
          <a:xfrm>
            <a:off x="612765" y="2810136"/>
            <a:ext cx="1648547" cy="1452788"/>
          </a:xfrm>
          <a:prstGeom prst="ellipse">
            <a:avLst/>
          </a:prstGeom>
          <a:solidFill>
            <a:srgbClr val="0099CC"/>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2800"/>
          </a:p>
          <a:p>
            <a:pPr algn="ctr"/>
            <a:r>
              <a:rPr lang="de-DE" sz="2800"/>
              <a:t>5,9%</a:t>
            </a:r>
          </a:p>
          <a:p>
            <a:pPr algn="ctr"/>
            <a:r>
              <a:rPr lang="de-DE" sz="1200"/>
              <a:t>Technische und handwerkliche Berufe in den darstellenden Künsten</a:t>
            </a:r>
          </a:p>
          <a:p>
            <a:pPr algn="ctr"/>
            <a:endParaRPr lang="de-DE"/>
          </a:p>
        </p:txBody>
      </p:sp>
      <p:sp>
        <p:nvSpPr>
          <p:cNvPr id="2" name="Textfeld 1">
            <a:extLst>
              <a:ext uri="{FF2B5EF4-FFF2-40B4-BE49-F238E27FC236}">
                <a16:creationId xmlns:a16="http://schemas.microsoft.com/office/drawing/2014/main" id="{1D4F103A-C8A6-A50E-B1EF-79A8ACC7A443}"/>
              </a:ext>
            </a:extLst>
          </p:cNvPr>
          <p:cNvSpPr txBox="1"/>
          <p:nvPr/>
        </p:nvSpPr>
        <p:spPr>
          <a:xfrm>
            <a:off x="7240839" y="5143958"/>
            <a:ext cx="3467744" cy="523220"/>
          </a:xfrm>
          <a:prstGeom prst="rect">
            <a:avLst/>
          </a:prstGeom>
          <a:noFill/>
        </p:spPr>
        <p:txBody>
          <a:bodyPr wrap="none" rtlCol="0">
            <a:spAutoFit/>
          </a:bodyPr>
          <a:lstStyle/>
          <a:p>
            <a:r>
              <a:rPr lang="de-DE" sz="2800" b="1" dirty="0"/>
              <a:t>= 80,5% der Befragten</a:t>
            </a:r>
          </a:p>
        </p:txBody>
      </p:sp>
      <p:sp>
        <p:nvSpPr>
          <p:cNvPr id="3" name="Rechteck 2">
            <a:extLst>
              <a:ext uri="{FF2B5EF4-FFF2-40B4-BE49-F238E27FC236}">
                <a16:creationId xmlns:a16="http://schemas.microsoft.com/office/drawing/2014/main" id="{425FA5E2-3BEB-F3C3-1D63-F12756244355}"/>
              </a:ext>
            </a:extLst>
          </p:cNvPr>
          <p:cNvSpPr/>
          <p:nvPr/>
        </p:nvSpPr>
        <p:spPr>
          <a:xfrm>
            <a:off x="159027" y="143123"/>
            <a:ext cx="2632300" cy="804044"/>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a:extLst>
              <a:ext uri="{FF2B5EF4-FFF2-40B4-BE49-F238E27FC236}">
                <a16:creationId xmlns:a16="http://schemas.microsoft.com/office/drawing/2014/main" id="{F4C6BA03-8F7D-EFCC-B9D2-95A6CA328463}"/>
              </a:ext>
            </a:extLst>
          </p:cNvPr>
          <p:cNvSpPr/>
          <p:nvPr/>
        </p:nvSpPr>
        <p:spPr>
          <a:xfrm>
            <a:off x="9439634" y="95814"/>
            <a:ext cx="2632300" cy="804044"/>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9176456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E57144-32CC-469B-8FBD-A95421916C26}"/>
            </a:ext>
          </a:extLst>
        </p:cNvPr>
        <p:cNvGrpSpPr/>
        <p:nvPr/>
      </p:nvGrpSpPr>
      <p:grpSpPr>
        <a:xfrm>
          <a:off x="0" y="0"/>
          <a:ext cx="0" cy="0"/>
          <a:chOff x="0" y="0"/>
          <a:chExt cx="0" cy="0"/>
        </a:xfrm>
      </p:grpSpPr>
      <p:sp>
        <p:nvSpPr>
          <p:cNvPr id="4" name="Datumsplatzhalter 3">
            <a:extLst>
              <a:ext uri="{FF2B5EF4-FFF2-40B4-BE49-F238E27FC236}">
                <a16:creationId xmlns:a16="http://schemas.microsoft.com/office/drawing/2014/main" id="{82904CE2-1467-ED5E-AB07-B432A5E0967A}"/>
              </a:ext>
            </a:extLst>
          </p:cNvPr>
          <p:cNvSpPr>
            <a:spLocks noGrp="1"/>
          </p:cNvSpPr>
          <p:nvPr>
            <p:ph type="dt" sz="half" idx="2"/>
          </p:nvPr>
        </p:nvSpPr>
        <p:spPr/>
        <p:txBody>
          <a:bodyPr/>
          <a:lstStyle/>
          <a:p>
            <a:fld id="{21CE6C11-0E51-469C-B2A4-125EEB5780A5}" type="datetime1">
              <a:rPr lang="de-DE" smtClean="0"/>
              <a:pPr/>
              <a:t>25.11.2025</a:t>
            </a:fld>
            <a:endParaRPr lang="en-US"/>
          </a:p>
        </p:txBody>
      </p:sp>
      <p:sp>
        <p:nvSpPr>
          <p:cNvPr id="5" name="Fußzeilenplatzhalter 4">
            <a:extLst>
              <a:ext uri="{FF2B5EF4-FFF2-40B4-BE49-F238E27FC236}">
                <a16:creationId xmlns:a16="http://schemas.microsoft.com/office/drawing/2014/main" id="{633B067E-B714-32C3-93AC-E57BB867A941}"/>
              </a:ext>
            </a:extLst>
          </p:cNvPr>
          <p:cNvSpPr>
            <a:spLocks noGrp="1"/>
          </p:cNvSpPr>
          <p:nvPr>
            <p:ph type="ftr" sz="quarter" idx="3"/>
          </p:nvPr>
        </p:nvSpPr>
        <p:spPr/>
        <p:txBody>
          <a:bodyPr/>
          <a:lstStyle/>
          <a:p>
            <a:endParaRPr lang="de-DE"/>
          </a:p>
        </p:txBody>
      </p:sp>
      <p:sp>
        <p:nvSpPr>
          <p:cNvPr id="6" name="Foliennummernplatzhalter 5">
            <a:extLst>
              <a:ext uri="{FF2B5EF4-FFF2-40B4-BE49-F238E27FC236}">
                <a16:creationId xmlns:a16="http://schemas.microsoft.com/office/drawing/2014/main" id="{B20423E6-3B5A-EF3B-4D7E-AC18BCA22032}"/>
              </a:ext>
            </a:extLst>
          </p:cNvPr>
          <p:cNvSpPr>
            <a:spLocks noGrp="1"/>
          </p:cNvSpPr>
          <p:nvPr>
            <p:ph type="sldNum" sz="quarter" idx="4"/>
          </p:nvPr>
        </p:nvSpPr>
        <p:spPr/>
        <p:txBody>
          <a:bodyPr/>
          <a:lstStyle/>
          <a:p>
            <a:fld id="{CE5776EE-2D96-4B0B-AEC2-633829776588}" type="slidenum">
              <a:rPr lang="en-US" smtClean="0"/>
              <a:pPr/>
              <a:t>8</a:t>
            </a:fld>
            <a:endParaRPr lang="en-US"/>
          </a:p>
        </p:txBody>
      </p:sp>
      <p:sp>
        <p:nvSpPr>
          <p:cNvPr id="7" name="Textfeld 6">
            <a:extLst>
              <a:ext uri="{FF2B5EF4-FFF2-40B4-BE49-F238E27FC236}">
                <a16:creationId xmlns:a16="http://schemas.microsoft.com/office/drawing/2014/main" id="{63C8E759-7C8B-2128-CD5C-C805CAED7046}"/>
              </a:ext>
            </a:extLst>
          </p:cNvPr>
          <p:cNvSpPr txBox="1"/>
          <p:nvPr/>
        </p:nvSpPr>
        <p:spPr>
          <a:xfrm>
            <a:off x="353424" y="1016378"/>
            <a:ext cx="5742575" cy="954107"/>
          </a:xfrm>
          <a:prstGeom prst="rect">
            <a:avLst/>
          </a:prstGeom>
          <a:noFill/>
        </p:spPr>
        <p:txBody>
          <a:bodyPr wrap="square">
            <a:spAutoFit/>
          </a:bodyPr>
          <a:lstStyle/>
          <a:p>
            <a:r>
              <a:rPr kumimoji="0" lang="de-DE" sz="2800" b="1" i="0" u="none" strike="noStrike" kern="1200" cap="none" spc="0" normalizeH="0" baseline="0" noProof="0">
                <a:ln>
                  <a:noFill/>
                </a:ln>
                <a:solidFill>
                  <a:prstClr val="black"/>
                </a:solidFill>
                <a:effectLst/>
                <a:uLnTx/>
                <a:uFillTx/>
                <a:latin typeface="Calibri"/>
                <a:ea typeface="+mn-ea"/>
                <a:cs typeface="+mn-cs"/>
              </a:rPr>
              <a:t>Berufe und </a:t>
            </a:r>
          </a:p>
          <a:p>
            <a:r>
              <a:rPr kumimoji="0" lang="de-DE" sz="2800" b="1" i="0" u="none" strike="noStrike" kern="1200" cap="none" spc="0" normalizeH="0" baseline="0" noProof="0">
                <a:ln>
                  <a:noFill/>
                </a:ln>
                <a:solidFill>
                  <a:prstClr val="black"/>
                </a:solidFill>
                <a:effectLst/>
                <a:uLnTx/>
                <a:uFillTx/>
                <a:latin typeface="Calibri"/>
                <a:ea typeface="+mn-ea"/>
                <a:cs typeface="+mn-cs"/>
              </a:rPr>
              <a:t>Berufsgruppen</a:t>
            </a:r>
            <a:endParaRPr lang="de-DE"/>
          </a:p>
        </p:txBody>
      </p:sp>
      <p:sp>
        <p:nvSpPr>
          <p:cNvPr id="10" name="Ellipse 9">
            <a:extLst>
              <a:ext uri="{FF2B5EF4-FFF2-40B4-BE49-F238E27FC236}">
                <a16:creationId xmlns:a16="http://schemas.microsoft.com/office/drawing/2014/main" id="{3791439C-DD20-D6D4-7575-2B63E6635769}"/>
              </a:ext>
            </a:extLst>
          </p:cNvPr>
          <p:cNvSpPr/>
          <p:nvPr/>
        </p:nvSpPr>
        <p:spPr>
          <a:xfrm>
            <a:off x="4529626" y="691201"/>
            <a:ext cx="3039291" cy="2473234"/>
          </a:xfrm>
          <a:prstGeom prst="ellipse">
            <a:avLst/>
          </a:prstGeom>
          <a:solidFill>
            <a:schemeClr val="accent6">
              <a:lumMod val="50000"/>
              <a:lumOff val="50000"/>
            </a:schemeClr>
          </a:solidFill>
          <a:ln>
            <a:noFill/>
          </a:ln>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a:p>
          <a:p>
            <a:pPr algn="ctr"/>
            <a:r>
              <a:rPr lang="de-DE" sz="4400"/>
              <a:t>26,8%</a:t>
            </a:r>
          </a:p>
          <a:p>
            <a:pPr algn="ctr"/>
            <a:r>
              <a:rPr lang="de-DE"/>
              <a:t>Redaktion und Journalismus</a:t>
            </a:r>
          </a:p>
          <a:p>
            <a:pPr algn="ctr"/>
            <a:endParaRPr lang="de-DE"/>
          </a:p>
          <a:p>
            <a:pPr algn="ctr"/>
            <a:endParaRPr lang="de-DE"/>
          </a:p>
        </p:txBody>
      </p:sp>
      <p:sp>
        <p:nvSpPr>
          <p:cNvPr id="12" name="Ellipse 11">
            <a:extLst>
              <a:ext uri="{FF2B5EF4-FFF2-40B4-BE49-F238E27FC236}">
                <a16:creationId xmlns:a16="http://schemas.microsoft.com/office/drawing/2014/main" id="{7DD9C4BC-4E66-704E-B8DA-E92C222812EB}"/>
              </a:ext>
            </a:extLst>
          </p:cNvPr>
          <p:cNvSpPr/>
          <p:nvPr/>
        </p:nvSpPr>
        <p:spPr>
          <a:xfrm>
            <a:off x="7855130" y="1046669"/>
            <a:ext cx="2473234" cy="1989307"/>
          </a:xfrm>
          <a:prstGeom prst="ellipse">
            <a:avLst/>
          </a:prstGeom>
          <a:solidFill>
            <a:schemeClr val="accent6">
              <a:lumMod val="50000"/>
              <a:lumOff val="50000"/>
              <a:alpha val="1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4400"/>
              <a:t>17,6%</a:t>
            </a:r>
          </a:p>
          <a:p>
            <a:pPr algn="ctr"/>
            <a:r>
              <a:rPr lang="de-DE"/>
              <a:t>Berufe mit Gesundheitsbezug</a:t>
            </a:r>
          </a:p>
          <a:p>
            <a:pPr algn="ctr"/>
            <a:endParaRPr lang="de-DE"/>
          </a:p>
        </p:txBody>
      </p:sp>
      <p:sp>
        <p:nvSpPr>
          <p:cNvPr id="13" name="Ellipse 12">
            <a:extLst>
              <a:ext uri="{FF2B5EF4-FFF2-40B4-BE49-F238E27FC236}">
                <a16:creationId xmlns:a16="http://schemas.microsoft.com/office/drawing/2014/main" id="{F4870C8D-65FC-D432-A381-EB0F85E6219F}"/>
              </a:ext>
            </a:extLst>
          </p:cNvPr>
          <p:cNvSpPr/>
          <p:nvPr/>
        </p:nvSpPr>
        <p:spPr>
          <a:xfrm>
            <a:off x="7855130" y="3365372"/>
            <a:ext cx="2577737" cy="1550125"/>
          </a:xfrm>
          <a:prstGeom prst="ellipse">
            <a:avLst/>
          </a:prstGeom>
          <a:solidFill>
            <a:schemeClr val="accent5">
              <a:alpha val="1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600"/>
              <a:t>14,6%</a:t>
            </a:r>
          </a:p>
          <a:p>
            <a:pPr algn="ctr"/>
            <a:r>
              <a:rPr lang="de-DE" sz="1400"/>
              <a:t>Lehre an außerschulischen Bildungseinrichtungen</a:t>
            </a:r>
          </a:p>
          <a:p>
            <a:pPr algn="ctr"/>
            <a:endParaRPr lang="de-DE"/>
          </a:p>
        </p:txBody>
      </p:sp>
      <p:sp>
        <p:nvSpPr>
          <p:cNvPr id="14" name="Ellipse 13">
            <a:extLst>
              <a:ext uri="{FF2B5EF4-FFF2-40B4-BE49-F238E27FC236}">
                <a16:creationId xmlns:a16="http://schemas.microsoft.com/office/drawing/2014/main" id="{2263223A-0CB7-44FD-C068-2278684CB795}"/>
              </a:ext>
            </a:extLst>
          </p:cNvPr>
          <p:cNvSpPr/>
          <p:nvPr/>
        </p:nvSpPr>
        <p:spPr>
          <a:xfrm>
            <a:off x="4878642" y="3429000"/>
            <a:ext cx="2577737" cy="1550125"/>
          </a:xfrm>
          <a:prstGeom prst="ellipse">
            <a:avLst/>
          </a:prstGeom>
          <a:solidFill>
            <a:schemeClr val="accent5">
              <a:alpha val="1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600"/>
              <a:t>14,1%</a:t>
            </a:r>
          </a:p>
          <a:p>
            <a:pPr algn="ctr"/>
            <a:r>
              <a:rPr lang="de-DE" sz="1400"/>
              <a:t>Berufe in den darstellenden Künsten und Musik</a:t>
            </a:r>
          </a:p>
          <a:p>
            <a:pPr algn="ctr"/>
            <a:endParaRPr lang="de-DE"/>
          </a:p>
        </p:txBody>
      </p:sp>
      <p:sp>
        <p:nvSpPr>
          <p:cNvPr id="15" name="Ellipse 14">
            <a:extLst>
              <a:ext uri="{FF2B5EF4-FFF2-40B4-BE49-F238E27FC236}">
                <a16:creationId xmlns:a16="http://schemas.microsoft.com/office/drawing/2014/main" id="{8A6CFA15-296E-ECB2-D15A-E4C3A927189B}"/>
              </a:ext>
            </a:extLst>
          </p:cNvPr>
          <p:cNvSpPr/>
          <p:nvPr/>
        </p:nvSpPr>
        <p:spPr>
          <a:xfrm>
            <a:off x="2652487" y="2942937"/>
            <a:ext cx="1948257" cy="1232897"/>
          </a:xfrm>
          <a:prstGeom prst="ellipse">
            <a:avLst/>
          </a:prstGeom>
          <a:solidFill>
            <a:srgbClr val="0099CC">
              <a:alpha val="10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a:t>5,7%</a:t>
            </a:r>
          </a:p>
          <a:p>
            <a:pPr algn="ctr"/>
            <a:r>
              <a:rPr lang="de-DE" sz="1200"/>
              <a:t>Technische Mediengestaltung und -bearbeitung</a:t>
            </a:r>
          </a:p>
          <a:p>
            <a:pPr algn="ctr"/>
            <a:endParaRPr lang="de-DE"/>
          </a:p>
        </p:txBody>
      </p:sp>
      <p:sp>
        <p:nvSpPr>
          <p:cNvPr id="16" name="Ellipse 15">
            <a:extLst>
              <a:ext uri="{FF2B5EF4-FFF2-40B4-BE49-F238E27FC236}">
                <a16:creationId xmlns:a16="http://schemas.microsoft.com/office/drawing/2014/main" id="{09680040-8C7F-C9E1-4B46-74B8D9BB212F}"/>
              </a:ext>
            </a:extLst>
          </p:cNvPr>
          <p:cNvSpPr/>
          <p:nvPr/>
        </p:nvSpPr>
        <p:spPr>
          <a:xfrm>
            <a:off x="2580030" y="4262924"/>
            <a:ext cx="2129750" cy="1305146"/>
          </a:xfrm>
          <a:prstGeom prst="ellipse">
            <a:avLst/>
          </a:prstGeom>
          <a:solidFill>
            <a:srgbClr val="0099CC">
              <a:alpha val="10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a:t>8,7%</a:t>
            </a:r>
          </a:p>
          <a:p>
            <a:pPr algn="ctr"/>
            <a:r>
              <a:rPr lang="de-DE" sz="1200"/>
              <a:t>Übersetzung und Verdolmetschung</a:t>
            </a:r>
          </a:p>
          <a:p>
            <a:pPr algn="ctr"/>
            <a:endParaRPr lang="de-DE"/>
          </a:p>
        </p:txBody>
      </p:sp>
      <p:sp>
        <p:nvSpPr>
          <p:cNvPr id="17" name="Ellipse 16">
            <a:extLst>
              <a:ext uri="{FF2B5EF4-FFF2-40B4-BE49-F238E27FC236}">
                <a16:creationId xmlns:a16="http://schemas.microsoft.com/office/drawing/2014/main" id="{25FD6AFA-AD3A-F931-A7DD-5A706542AF42}"/>
              </a:ext>
            </a:extLst>
          </p:cNvPr>
          <p:cNvSpPr/>
          <p:nvPr/>
        </p:nvSpPr>
        <p:spPr>
          <a:xfrm>
            <a:off x="462911" y="4335173"/>
            <a:ext cx="1948257" cy="1232897"/>
          </a:xfrm>
          <a:prstGeom prst="ellipse">
            <a:avLst/>
          </a:prstGeom>
          <a:solidFill>
            <a:srgbClr val="0099CC">
              <a:alpha val="10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a:t>6,6%</a:t>
            </a:r>
          </a:p>
          <a:p>
            <a:pPr algn="ctr"/>
            <a:r>
              <a:rPr lang="de-DE" sz="1200"/>
              <a:t>Kunsthandwerk und bildende Kunst</a:t>
            </a:r>
          </a:p>
          <a:p>
            <a:pPr algn="ctr"/>
            <a:endParaRPr lang="de-DE"/>
          </a:p>
        </p:txBody>
      </p:sp>
      <p:sp>
        <p:nvSpPr>
          <p:cNvPr id="18" name="Ellipse 17">
            <a:extLst>
              <a:ext uri="{FF2B5EF4-FFF2-40B4-BE49-F238E27FC236}">
                <a16:creationId xmlns:a16="http://schemas.microsoft.com/office/drawing/2014/main" id="{103E7940-7830-86AD-DD0E-9E6919AED332}"/>
              </a:ext>
            </a:extLst>
          </p:cNvPr>
          <p:cNvSpPr/>
          <p:nvPr/>
        </p:nvSpPr>
        <p:spPr>
          <a:xfrm>
            <a:off x="612765" y="2810136"/>
            <a:ext cx="1648547" cy="1452788"/>
          </a:xfrm>
          <a:prstGeom prst="ellipse">
            <a:avLst/>
          </a:prstGeom>
          <a:solidFill>
            <a:srgbClr val="0099CC">
              <a:alpha val="10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2800"/>
          </a:p>
          <a:p>
            <a:pPr algn="ctr"/>
            <a:r>
              <a:rPr lang="de-DE" sz="2800"/>
              <a:t>5,9%</a:t>
            </a:r>
          </a:p>
          <a:p>
            <a:pPr algn="ctr"/>
            <a:r>
              <a:rPr lang="de-DE" sz="1200"/>
              <a:t>Technische und handwerkliche Berufe in den darstellenden Künsten</a:t>
            </a:r>
          </a:p>
          <a:p>
            <a:pPr algn="ctr"/>
            <a:endParaRPr lang="de-DE"/>
          </a:p>
        </p:txBody>
      </p:sp>
      <p:sp>
        <p:nvSpPr>
          <p:cNvPr id="11" name="Textfeld 10">
            <a:extLst>
              <a:ext uri="{FF2B5EF4-FFF2-40B4-BE49-F238E27FC236}">
                <a16:creationId xmlns:a16="http://schemas.microsoft.com/office/drawing/2014/main" id="{01FB3D68-540B-8E05-E92B-C6FF0D79B322}"/>
              </a:ext>
            </a:extLst>
          </p:cNvPr>
          <p:cNvSpPr txBox="1"/>
          <p:nvPr/>
        </p:nvSpPr>
        <p:spPr>
          <a:xfrm>
            <a:off x="7711440" y="717273"/>
            <a:ext cx="4048762" cy="2862322"/>
          </a:xfrm>
          <a:prstGeom prst="rect">
            <a:avLst/>
          </a:prstGeom>
          <a:noFill/>
        </p:spPr>
        <p:txBody>
          <a:bodyPr wrap="square">
            <a:spAutoFit/>
          </a:bodyPr>
          <a:lstStyle/>
          <a:p>
            <a:r>
              <a:rPr lang="de-DE"/>
              <a:t>Journalist*in (Print)</a:t>
            </a:r>
          </a:p>
          <a:p>
            <a:r>
              <a:rPr lang="de-DE"/>
              <a:t>Autor*in </a:t>
            </a:r>
          </a:p>
          <a:p>
            <a:r>
              <a:rPr lang="de-DE"/>
              <a:t>Schriftsteller*in </a:t>
            </a:r>
          </a:p>
          <a:p>
            <a:r>
              <a:rPr lang="de-DE"/>
              <a:t>Fernsehjournalist*in</a:t>
            </a:r>
          </a:p>
          <a:p>
            <a:r>
              <a:rPr lang="de-DE"/>
              <a:t>Drehbuchautor*in</a:t>
            </a:r>
          </a:p>
          <a:p>
            <a:r>
              <a:rPr lang="de-DE"/>
              <a:t>Lektor*in</a:t>
            </a:r>
          </a:p>
          <a:p>
            <a:r>
              <a:rPr lang="de-DE"/>
              <a:t>Hörfunk- und Audiojournalistin Redakteur*in/Produzent*in</a:t>
            </a:r>
          </a:p>
          <a:p>
            <a:r>
              <a:rPr lang="de-DE"/>
              <a:t>Dialogbuchautor*in</a:t>
            </a:r>
          </a:p>
          <a:p>
            <a:r>
              <a:rPr lang="de-DE"/>
              <a:t>Online-Journalist*in </a:t>
            </a:r>
          </a:p>
        </p:txBody>
      </p:sp>
      <p:sp>
        <p:nvSpPr>
          <p:cNvPr id="2" name="Rechteck 1">
            <a:extLst>
              <a:ext uri="{FF2B5EF4-FFF2-40B4-BE49-F238E27FC236}">
                <a16:creationId xmlns:a16="http://schemas.microsoft.com/office/drawing/2014/main" id="{5458E244-3EC0-409D-E47A-EA494812D763}"/>
              </a:ext>
            </a:extLst>
          </p:cNvPr>
          <p:cNvSpPr/>
          <p:nvPr/>
        </p:nvSpPr>
        <p:spPr>
          <a:xfrm>
            <a:off x="159027" y="143123"/>
            <a:ext cx="2705034" cy="804044"/>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Rechteck 2">
            <a:extLst>
              <a:ext uri="{FF2B5EF4-FFF2-40B4-BE49-F238E27FC236}">
                <a16:creationId xmlns:a16="http://schemas.microsoft.com/office/drawing/2014/main" id="{04A400AB-F8C1-C89D-E100-48AEC9882017}"/>
              </a:ext>
            </a:extLst>
          </p:cNvPr>
          <p:cNvSpPr/>
          <p:nvPr/>
        </p:nvSpPr>
        <p:spPr>
          <a:xfrm>
            <a:off x="11007633" y="143123"/>
            <a:ext cx="857755" cy="658066"/>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524885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5CCFD9-1183-E0BD-8869-41FAB61AA295}"/>
            </a:ext>
          </a:extLst>
        </p:cNvPr>
        <p:cNvGrpSpPr/>
        <p:nvPr/>
      </p:nvGrpSpPr>
      <p:grpSpPr>
        <a:xfrm>
          <a:off x="0" y="0"/>
          <a:ext cx="0" cy="0"/>
          <a:chOff x="0" y="0"/>
          <a:chExt cx="0" cy="0"/>
        </a:xfrm>
      </p:grpSpPr>
      <p:sp>
        <p:nvSpPr>
          <p:cNvPr id="4" name="Datumsplatzhalter 3">
            <a:extLst>
              <a:ext uri="{FF2B5EF4-FFF2-40B4-BE49-F238E27FC236}">
                <a16:creationId xmlns:a16="http://schemas.microsoft.com/office/drawing/2014/main" id="{57FCDA35-3B2E-7399-51E3-3B889E6B9113}"/>
              </a:ext>
            </a:extLst>
          </p:cNvPr>
          <p:cNvSpPr>
            <a:spLocks noGrp="1"/>
          </p:cNvSpPr>
          <p:nvPr>
            <p:ph type="dt" sz="half" idx="2"/>
          </p:nvPr>
        </p:nvSpPr>
        <p:spPr/>
        <p:txBody>
          <a:bodyPr/>
          <a:lstStyle/>
          <a:p>
            <a:fld id="{21CE6C11-0E51-469C-B2A4-125EEB5780A5}" type="datetime1">
              <a:rPr lang="de-DE" smtClean="0"/>
              <a:pPr/>
              <a:t>25.11.2025</a:t>
            </a:fld>
            <a:endParaRPr lang="en-US"/>
          </a:p>
        </p:txBody>
      </p:sp>
      <p:sp>
        <p:nvSpPr>
          <p:cNvPr id="5" name="Fußzeilenplatzhalter 4">
            <a:extLst>
              <a:ext uri="{FF2B5EF4-FFF2-40B4-BE49-F238E27FC236}">
                <a16:creationId xmlns:a16="http://schemas.microsoft.com/office/drawing/2014/main" id="{281DC006-2891-4DD4-60C0-7EC60BE699A4}"/>
              </a:ext>
            </a:extLst>
          </p:cNvPr>
          <p:cNvSpPr>
            <a:spLocks noGrp="1"/>
          </p:cNvSpPr>
          <p:nvPr>
            <p:ph type="ftr" sz="quarter" idx="3"/>
          </p:nvPr>
        </p:nvSpPr>
        <p:spPr/>
        <p:txBody>
          <a:bodyPr/>
          <a:lstStyle/>
          <a:p>
            <a:endParaRPr lang="de-DE"/>
          </a:p>
        </p:txBody>
      </p:sp>
      <p:sp>
        <p:nvSpPr>
          <p:cNvPr id="6" name="Foliennummernplatzhalter 5">
            <a:extLst>
              <a:ext uri="{FF2B5EF4-FFF2-40B4-BE49-F238E27FC236}">
                <a16:creationId xmlns:a16="http://schemas.microsoft.com/office/drawing/2014/main" id="{F11BFBE0-194E-278D-D193-61733FE9D37C}"/>
              </a:ext>
            </a:extLst>
          </p:cNvPr>
          <p:cNvSpPr>
            <a:spLocks noGrp="1"/>
          </p:cNvSpPr>
          <p:nvPr>
            <p:ph type="sldNum" sz="quarter" idx="4"/>
          </p:nvPr>
        </p:nvSpPr>
        <p:spPr/>
        <p:txBody>
          <a:bodyPr/>
          <a:lstStyle/>
          <a:p>
            <a:fld id="{CE5776EE-2D96-4B0B-AEC2-633829776588}" type="slidenum">
              <a:rPr lang="en-US" smtClean="0"/>
              <a:pPr/>
              <a:t>9</a:t>
            </a:fld>
            <a:endParaRPr lang="en-US"/>
          </a:p>
        </p:txBody>
      </p:sp>
      <p:sp>
        <p:nvSpPr>
          <p:cNvPr id="7" name="Textfeld 6">
            <a:extLst>
              <a:ext uri="{FF2B5EF4-FFF2-40B4-BE49-F238E27FC236}">
                <a16:creationId xmlns:a16="http://schemas.microsoft.com/office/drawing/2014/main" id="{F21497D5-23D3-9E7B-8737-5DBCE51F9E88}"/>
              </a:ext>
            </a:extLst>
          </p:cNvPr>
          <p:cNvSpPr txBox="1"/>
          <p:nvPr/>
        </p:nvSpPr>
        <p:spPr>
          <a:xfrm>
            <a:off x="353424" y="1016378"/>
            <a:ext cx="5742575" cy="954107"/>
          </a:xfrm>
          <a:prstGeom prst="rect">
            <a:avLst/>
          </a:prstGeom>
          <a:noFill/>
        </p:spPr>
        <p:txBody>
          <a:bodyPr wrap="square">
            <a:spAutoFit/>
          </a:bodyPr>
          <a:lstStyle/>
          <a:p>
            <a:r>
              <a:rPr kumimoji="0" lang="de-DE" sz="2800" b="1" i="0" u="none" strike="noStrike" kern="1200" cap="none" spc="0" normalizeH="0" baseline="0" noProof="0">
                <a:ln>
                  <a:noFill/>
                </a:ln>
                <a:solidFill>
                  <a:prstClr val="black"/>
                </a:solidFill>
                <a:effectLst/>
                <a:uLnTx/>
                <a:uFillTx/>
                <a:latin typeface="Calibri"/>
                <a:ea typeface="+mn-ea"/>
                <a:cs typeface="+mn-cs"/>
              </a:rPr>
              <a:t>Berufe und </a:t>
            </a:r>
          </a:p>
          <a:p>
            <a:r>
              <a:rPr kumimoji="0" lang="de-DE" sz="2800" b="1" i="0" u="none" strike="noStrike" kern="1200" cap="none" spc="0" normalizeH="0" baseline="0" noProof="0">
                <a:ln>
                  <a:noFill/>
                </a:ln>
                <a:solidFill>
                  <a:prstClr val="black"/>
                </a:solidFill>
                <a:effectLst/>
                <a:uLnTx/>
                <a:uFillTx/>
                <a:latin typeface="Calibri"/>
                <a:ea typeface="+mn-ea"/>
                <a:cs typeface="+mn-cs"/>
              </a:rPr>
              <a:t>Berufsgruppen</a:t>
            </a:r>
            <a:endParaRPr lang="de-DE"/>
          </a:p>
        </p:txBody>
      </p:sp>
      <p:sp>
        <p:nvSpPr>
          <p:cNvPr id="10" name="Ellipse 9">
            <a:extLst>
              <a:ext uri="{FF2B5EF4-FFF2-40B4-BE49-F238E27FC236}">
                <a16:creationId xmlns:a16="http://schemas.microsoft.com/office/drawing/2014/main" id="{1F39FDB5-81A6-CA70-57E3-0AD3778D179D}"/>
              </a:ext>
            </a:extLst>
          </p:cNvPr>
          <p:cNvSpPr/>
          <p:nvPr/>
        </p:nvSpPr>
        <p:spPr>
          <a:xfrm>
            <a:off x="4529626" y="691201"/>
            <a:ext cx="3039291" cy="2473234"/>
          </a:xfrm>
          <a:prstGeom prst="ellipse">
            <a:avLst/>
          </a:prstGeom>
          <a:solidFill>
            <a:schemeClr val="accent6">
              <a:lumMod val="50000"/>
              <a:lumOff val="50000"/>
              <a:alpha val="1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a:p>
          <a:p>
            <a:pPr algn="ctr"/>
            <a:r>
              <a:rPr lang="de-DE" sz="4400"/>
              <a:t>26,8%</a:t>
            </a:r>
          </a:p>
          <a:p>
            <a:pPr algn="ctr"/>
            <a:r>
              <a:rPr lang="de-DE"/>
              <a:t>Redaktion und Journalismus</a:t>
            </a:r>
          </a:p>
          <a:p>
            <a:pPr algn="ctr"/>
            <a:endParaRPr lang="de-DE"/>
          </a:p>
          <a:p>
            <a:pPr algn="ctr"/>
            <a:endParaRPr lang="de-DE"/>
          </a:p>
        </p:txBody>
      </p:sp>
      <p:sp>
        <p:nvSpPr>
          <p:cNvPr id="12" name="Ellipse 11">
            <a:extLst>
              <a:ext uri="{FF2B5EF4-FFF2-40B4-BE49-F238E27FC236}">
                <a16:creationId xmlns:a16="http://schemas.microsoft.com/office/drawing/2014/main" id="{93D514F7-8E1D-0484-43F5-982E220FCCA6}"/>
              </a:ext>
            </a:extLst>
          </p:cNvPr>
          <p:cNvSpPr/>
          <p:nvPr/>
        </p:nvSpPr>
        <p:spPr>
          <a:xfrm>
            <a:off x="7855130" y="1046669"/>
            <a:ext cx="2473234" cy="1989307"/>
          </a:xfrm>
          <a:prstGeom prst="ellipse">
            <a:avLst/>
          </a:prstGeom>
          <a:solidFill>
            <a:schemeClr val="accent6">
              <a:lumMod val="50000"/>
              <a:lumOff val="5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4400"/>
              <a:t>17,6%</a:t>
            </a:r>
          </a:p>
          <a:p>
            <a:pPr algn="ctr"/>
            <a:r>
              <a:rPr lang="de-DE"/>
              <a:t>Berufe mit Gesundheitsbezug</a:t>
            </a:r>
          </a:p>
          <a:p>
            <a:pPr algn="ctr"/>
            <a:endParaRPr lang="de-DE"/>
          </a:p>
        </p:txBody>
      </p:sp>
      <p:sp>
        <p:nvSpPr>
          <p:cNvPr id="13" name="Ellipse 12">
            <a:extLst>
              <a:ext uri="{FF2B5EF4-FFF2-40B4-BE49-F238E27FC236}">
                <a16:creationId xmlns:a16="http://schemas.microsoft.com/office/drawing/2014/main" id="{3DB3BD83-806F-4A1E-8282-5848A745B81D}"/>
              </a:ext>
            </a:extLst>
          </p:cNvPr>
          <p:cNvSpPr/>
          <p:nvPr/>
        </p:nvSpPr>
        <p:spPr>
          <a:xfrm>
            <a:off x="7855130" y="3365372"/>
            <a:ext cx="2577737" cy="1550125"/>
          </a:xfrm>
          <a:prstGeom prst="ellipse">
            <a:avLst/>
          </a:prstGeom>
          <a:solidFill>
            <a:schemeClr val="accent5">
              <a:alpha val="1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600"/>
              <a:t>14,6%</a:t>
            </a:r>
          </a:p>
          <a:p>
            <a:pPr algn="ctr"/>
            <a:r>
              <a:rPr lang="de-DE" sz="1400"/>
              <a:t>Lehre an außerschulischen Bildungseinrichtungen</a:t>
            </a:r>
          </a:p>
          <a:p>
            <a:pPr algn="ctr"/>
            <a:endParaRPr lang="de-DE"/>
          </a:p>
        </p:txBody>
      </p:sp>
      <p:sp>
        <p:nvSpPr>
          <p:cNvPr id="14" name="Ellipse 13">
            <a:extLst>
              <a:ext uri="{FF2B5EF4-FFF2-40B4-BE49-F238E27FC236}">
                <a16:creationId xmlns:a16="http://schemas.microsoft.com/office/drawing/2014/main" id="{59315458-FACD-BE18-DA4A-37C55B74825E}"/>
              </a:ext>
            </a:extLst>
          </p:cNvPr>
          <p:cNvSpPr/>
          <p:nvPr/>
        </p:nvSpPr>
        <p:spPr>
          <a:xfrm>
            <a:off x="4878642" y="3429000"/>
            <a:ext cx="2577737" cy="1550125"/>
          </a:xfrm>
          <a:prstGeom prst="ellipse">
            <a:avLst/>
          </a:prstGeom>
          <a:solidFill>
            <a:schemeClr val="accent5">
              <a:alpha val="1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600"/>
              <a:t>14,1%</a:t>
            </a:r>
          </a:p>
          <a:p>
            <a:pPr algn="ctr"/>
            <a:r>
              <a:rPr lang="de-DE" sz="1400"/>
              <a:t>Berufe in den darstellenden Künsten und Musik</a:t>
            </a:r>
          </a:p>
          <a:p>
            <a:pPr algn="ctr"/>
            <a:endParaRPr lang="de-DE"/>
          </a:p>
        </p:txBody>
      </p:sp>
      <p:sp>
        <p:nvSpPr>
          <p:cNvPr id="15" name="Ellipse 14">
            <a:extLst>
              <a:ext uri="{FF2B5EF4-FFF2-40B4-BE49-F238E27FC236}">
                <a16:creationId xmlns:a16="http://schemas.microsoft.com/office/drawing/2014/main" id="{47E83FF5-541A-EB67-DBEC-E14DFD0B2D72}"/>
              </a:ext>
            </a:extLst>
          </p:cNvPr>
          <p:cNvSpPr/>
          <p:nvPr/>
        </p:nvSpPr>
        <p:spPr>
          <a:xfrm>
            <a:off x="2652487" y="2942937"/>
            <a:ext cx="1948257" cy="1232897"/>
          </a:xfrm>
          <a:prstGeom prst="ellipse">
            <a:avLst/>
          </a:prstGeom>
          <a:solidFill>
            <a:srgbClr val="0099CC">
              <a:alpha val="10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a:t>5,7%</a:t>
            </a:r>
          </a:p>
          <a:p>
            <a:pPr algn="ctr"/>
            <a:r>
              <a:rPr lang="de-DE" sz="1200"/>
              <a:t>Technische Mediengestaltung und -bearbeitung</a:t>
            </a:r>
          </a:p>
          <a:p>
            <a:pPr algn="ctr"/>
            <a:endParaRPr lang="de-DE"/>
          </a:p>
        </p:txBody>
      </p:sp>
      <p:sp>
        <p:nvSpPr>
          <p:cNvPr id="16" name="Ellipse 15">
            <a:extLst>
              <a:ext uri="{FF2B5EF4-FFF2-40B4-BE49-F238E27FC236}">
                <a16:creationId xmlns:a16="http://schemas.microsoft.com/office/drawing/2014/main" id="{898050F6-A220-6B25-9741-A78E5B6665CE}"/>
              </a:ext>
            </a:extLst>
          </p:cNvPr>
          <p:cNvSpPr/>
          <p:nvPr/>
        </p:nvSpPr>
        <p:spPr>
          <a:xfrm>
            <a:off x="2580030" y="4262924"/>
            <a:ext cx="2129750" cy="1305146"/>
          </a:xfrm>
          <a:prstGeom prst="ellipse">
            <a:avLst/>
          </a:prstGeom>
          <a:solidFill>
            <a:srgbClr val="0099CC">
              <a:alpha val="10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a:t>8,7%</a:t>
            </a:r>
          </a:p>
          <a:p>
            <a:pPr algn="ctr"/>
            <a:r>
              <a:rPr lang="de-DE" sz="1200"/>
              <a:t>Übersetzung und Verdolmetschung</a:t>
            </a:r>
          </a:p>
          <a:p>
            <a:pPr algn="ctr"/>
            <a:endParaRPr lang="de-DE"/>
          </a:p>
        </p:txBody>
      </p:sp>
      <p:sp>
        <p:nvSpPr>
          <p:cNvPr id="17" name="Ellipse 16">
            <a:extLst>
              <a:ext uri="{FF2B5EF4-FFF2-40B4-BE49-F238E27FC236}">
                <a16:creationId xmlns:a16="http://schemas.microsoft.com/office/drawing/2014/main" id="{05E7D7C1-BAF8-1A9D-DDC7-7E02D1568016}"/>
              </a:ext>
            </a:extLst>
          </p:cNvPr>
          <p:cNvSpPr/>
          <p:nvPr/>
        </p:nvSpPr>
        <p:spPr>
          <a:xfrm>
            <a:off x="462911" y="4335173"/>
            <a:ext cx="1948257" cy="1232897"/>
          </a:xfrm>
          <a:prstGeom prst="ellipse">
            <a:avLst/>
          </a:prstGeom>
          <a:solidFill>
            <a:srgbClr val="0099CC">
              <a:alpha val="10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a:t>6,6%</a:t>
            </a:r>
          </a:p>
          <a:p>
            <a:pPr algn="ctr"/>
            <a:r>
              <a:rPr lang="de-DE" sz="1200"/>
              <a:t>Kunsthandwerk und bildende Kunst</a:t>
            </a:r>
          </a:p>
          <a:p>
            <a:pPr algn="ctr"/>
            <a:endParaRPr lang="de-DE"/>
          </a:p>
        </p:txBody>
      </p:sp>
      <p:sp>
        <p:nvSpPr>
          <p:cNvPr id="18" name="Ellipse 17">
            <a:extLst>
              <a:ext uri="{FF2B5EF4-FFF2-40B4-BE49-F238E27FC236}">
                <a16:creationId xmlns:a16="http://schemas.microsoft.com/office/drawing/2014/main" id="{BE4C7B15-FDA8-587A-AECC-AB61B9AF548D}"/>
              </a:ext>
            </a:extLst>
          </p:cNvPr>
          <p:cNvSpPr/>
          <p:nvPr/>
        </p:nvSpPr>
        <p:spPr>
          <a:xfrm>
            <a:off x="612765" y="2810136"/>
            <a:ext cx="1648547" cy="1452788"/>
          </a:xfrm>
          <a:prstGeom prst="ellipse">
            <a:avLst/>
          </a:prstGeom>
          <a:solidFill>
            <a:srgbClr val="0099CC">
              <a:alpha val="10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2800"/>
          </a:p>
          <a:p>
            <a:pPr algn="ctr"/>
            <a:r>
              <a:rPr lang="de-DE" sz="2800"/>
              <a:t>5,9%</a:t>
            </a:r>
          </a:p>
          <a:p>
            <a:pPr algn="ctr"/>
            <a:r>
              <a:rPr lang="de-DE" sz="1200"/>
              <a:t>Technische und handwerkliche Berufe in den darstellenden Künsten</a:t>
            </a:r>
          </a:p>
          <a:p>
            <a:pPr algn="ctr"/>
            <a:endParaRPr lang="de-DE"/>
          </a:p>
        </p:txBody>
      </p:sp>
      <p:sp>
        <p:nvSpPr>
          <p:cNvPr id="11" name="Textfeld 10">
            <a:extLst>
              <a:ext uri="{FF2B5EF4-FFF2-40B4-BE49-F238E27FC236}">
                <a16:creationId xmlns:a16="http://schemas.microsoft.com/office/drawing/2014/main" id="{24433E57-F9D9-7B43-8E5E-DA49A05A6990}"/>
              </a:ext>
            </a:extLst>
          </p:cNvPr>
          <p:cNvSpPr txBox="1"/>
          <p:nvPr/>
        </p:nvSpPr>
        <p:spPr>
          <a:xfrm>
            <a:off x="4862123" y="1046669"/>
            <a:ext cx="4048762" cy="3970318"/>
          </a:xfrm>
          <a:prstGeom prst="rect">
            <a:avLst/>
          </a:prstGeom>
          <a:noFill/>
        </p:spPr>
        <p:txBody>
          <a:bodyPr wrap="square">
            <a:spAutoFit/>
          </a:bodyPr>
          <a:lstStyle/>
          <a:p>
            <a:r>
              <a:rPr lang="de-DE"/>
              <a:t>Logopäde*in</a:t>
            </a:r>
          </a:p>
          <a:p>
            <a:r>
              <a:rPr lang="de-DE"/>
              <a:t>Ergo-/Physiotherapeut*in</a:t>
            </a:r>
          </a:p>
          <a:p>
            <a:r>
              <a:rPr lang="de-DE"/>
              <a:t>Heilpraktiker*in</a:t>
            </a:r>
          </a:p>
          <a:p>
            <a:r>
              <a:rPr lang="de-DE"/>
              <a:t>weitere therapeutische Berufe</a:t>
            </a:r>
          </a:p>
          <a:p>
            <a:r>
              <a:rPr lang="de-DE"/>
              <a:t>Hebamme/Entbindungspfleger</a:t>
            </a:r>
          </a:p>
          <a:p>
            <a:r>
              <a:rPr lang="de-DE"/>
              <a:t>Human- und Zahnmediziner*in </a:t>
            </a:r>
          </a:p>
          <a:p>
            <a:r>
              <a:rPr lang="de-DE"/>
              <a:t>Tierarzt/-ärztin </a:t>
            </a:r>
          </a:p>
          <a:p>
            <a:r>
              <a:rPr lang="de-DE"/>
              <a:t>Psycholog*innen</a:t>
            </a:r>
          </a:p>
          <a:p>
            <a:r>
              <a:rPr lang="de-DE"/>
              <a:t>Nichtärztlicher Psychotherapeut*in</a:t>
            </a:r>
          </a:p>
          <a:p>
            <a:r>
              <a:rPr lang="de-DE"/>
              <a:t>Fußpfleger*in</a:t>
            </a:r>
          </a:p>
          <a:p>
            <a:r>
              <a:rPr lang="de-DE"/>
              <a:t>Make-up-Stylist*in</a:t>
            </a:r>
          </a:p>
          <a:p>
            <a:r>
              <a:rPr lang="de-DE"/>
              <a:t>Friseur*in</a:t>
            </a:r>
          </a:p>
          <a:p>
            <a:r>
              <a:rPr lang="de-DE"/>
              <a:t>Kosmetiker*in</a:t>
            </a:r>
          </a:p>
          <a:p>
            <a:r>
              <a:rPr lang="de-DE"/>
              <a:t>Tätowierer*in</a:t>
            </a:r>
          </a:p>
        </p:txBody>
      </p:sp>
      <p:sp>
        <p:nvSpPr>
          <p:cNvPr id="2" name="Rechteck 1">
            <a:extLst>
              <a:ext uri="{FF2B5EF4-FFF2-40B4-BE49-F238E27FC236}">
                <a16:creationId xmlns:a16="http://schemas.microsoft.com/office/drawing/2014/main" id="{088912B2-DEE4-CBAD-2609-31786C8BDF37}"/>
              </a:ext>
            </a:extLst>
          </p:cNvPr>
          <p:cNvSpPr/>
          <p:nvPr/>
        </p:nvSpPr>
        <p:spPr>
          <a:xfrm>
            <a:off x="159026" y="143123"/>
            <a:ext cx="2627717" cy="804044"/>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Rechteck 2">
            <a:extLst>
              <a:ext uri="{FF2B5EF4-FFF2-40B4-BE49-F238E27FC236}">
                <a16:creationId xmlns:a16="http://schemas.microsoft.com/office/drawing/2014/main" id="{D6EC9F65-C457-931D-C837-1D9F53C81406}"/>
              </a:ext>
            </a:extLst>
          </p:cNvPr>
          <p:cNvSpPr/>
          <p:nvPr/>
        </p:nvSpPr>
        <p:spPr>
          <a:xfrm>
            <a:off x="11007633" y="143123"/>
            <a:ext cx="857755" cy="658066"/>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5346206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54BE0D-C5CB-16D1-2877-5353BEE7FAEB}"/>
            </a:ext>
          </a:extLst>
        </p:cNvPr>
        <p:cNvGrpSpPr/>
        <p:nvPr/>
      </p:nvGrpSpPr>
      <p:grpSpPr>
        <a:xfrm>
          <a:off x="0" y="0"/>
          <a:ext cx="0" cy="0"/>
          <a:chOff x="0" y="0"/>
          <a:chExt cx="0" cy="0"/>
        </a:xfrm>
      </p:grpSpPr>
      <p:sp>
        <p:nvSpPr>
          <p:cNvPr id="4" name="Datumsplatzhalter 3">
            <a:extLst>
              <a:ext uri="{FF2B5EF4-FFF2-40B4-BE49-F238E27FC236}">
                <a16:creationId xmlns:a16="http://schemas.microsoft.com/office/drawing/2014/main" id="{BF3276D3-E5DF-78ED-2A11-9E6455ABE625}"/>
              </a:ext>
            </a:extLst>
          </p:cNvPr>
          <p:cNvSpPr>
            <a:spLocks noGrp="1"/>
          </p:cNvSpPr>
          <p:nvPr>
            <p:ph type="dt" sz="half" idx="2"/>
          </p:nvPr>
        </p:nvSpPr>
        <p:spPr/>
        <p:txBody>
          <a:bodyPr/>
          <a:lstStyle/>
          <a:p>
            <a:fld id="{21CE6C11-0E51-469C-B2A4-125EEB5780A5}" type="datetime1">
              <a:rPr lang="de-DE" smtClean="0"/>
              <a:pPr/>
              <a:t>25.11.2025</a:t>
            </a:fld>
            <a:endParaRPr lang="en-US"/>
          </a:p>
        </p:txBody>
      </p:sp>
      <p:sp>
        <p:nvSpPr>
          <p:cNvPr id="5" name="Fußzeilenplatzhalter 4">
            <a:extLst>
              <a:ext uri="{FF2B5EF4-FFF2-40B4-BE49-F238E27FC236}">
                <a16:creationId xmlns:a16="http://schemas.microsoft.com/office/drawing/2014/main" id="{58955176-846B-9E35-23E5-5219C0747D3A}"/>
              </a:ext>
            </a:extLst>
          </p:cNvPr>
          <p:cNvSpPr>
            <a:spLocks noGrp="1"/>
          </p:cNvSpPr>
          <p:nvPr>
            <p:ph type="ftr" sz="quarter" idx="3"/>
          </p:nvPr>
        </p:nvSpPr>
        <p:spPr/>
        <p:txBody>
          <a:bodyPr/>
          <a:lstStyle/>
          <a:p>
            <a:endParaRPr lang="de-DE"/>
          </a:p>
        </p:txBody>
      </p:sp>
      <p:sp>
        <p:nvSpPr>
          <p:cNvPr id="6" name="Foliennummernplatzhalter 5">
            <a:extLst>
              <a:ext uri="{FF2B5EF4-FFF2-40B4-BE49-F238E27FC236}">
                <a16:creationId xmlns:a16="http://schemas.microsoft.com/office/drawing/2014/main" id="{CC733ACC-B578-F2CB-C23A-86F6568147FE}"/>
              </a:ext>
            </a:extLst>
          </p:cNvPr>
          <p:cNvSpPr>
            <a:spLocks noGrp="1"/>
          </p:cNvSpPr>
          <p:nvPr>
            <p:ph type="sldNum" sz="quarter" idx="4"/>
          </p:nvPr>
        </p:nvSpPr>
        <p:spPr/>
        <p:txBody>
          <a:bodyPr/>
          <a:lstStyle/>
          <a:p>
            <a:fld id="{CE5776EE-2D96-4B0B-AEC2-633829776588}" type="slidenum">
              <a:rPr lang="en-US" smtClean="0"/>
              <a:pPr/>
              <a:t>10</a:t>
            </a:fld>
            <a:endParaRPr lang="en-US"/>
          </a:p>
        </p:txBody>
      </p:sp>
      <p:sp>
        <p:nvSpPr>
          <p:cNvPr id="7" name="Textfeld 6">
            <a:extLst>
              <a:ext uri="{FF2B5EF4-FFF2-40B4-BE49-F238E27FC236}">
                <a16:creationId xmlns:a16="http://schemas.microsoft.com/office/drawing/2014/main" id="{D9C4AF22-9731-7F0E-BB35-AF2DA3A742ED}"/>
              </a:ext>
            </a:extLst>
          </p:cNvPr>
          <p:cNvSpPr txBox="1"/>
          <p:nvPr/>
        </p:nvSpPr>
        <p:spPr>
          <a:xfrm>
            <a:off x="353424" y="1016378"/>
            <a:ext cx="5742575" cy="954107"/>
          </a:xfrm>
          <a:prstGeom prst="rect">
            <a:avLst/>
          </a:prstGeom>
          <a:noFill/>
        </p:spPr>
        <p:txBody>
          <a:bodyPr wrap="square">
            <a:spAutoFit/>
          </a:bodyPr>
          <a:lstStyle/>
          <a:p>
            <a:r>
              <a:rPr kumimoji="0" lang="de-DE" sz="2800" b="1" i="0" u="none" strike="noStrike" kern="1200" cap="none" spc="0" normalizeH="0" baseline="0" noProof="0">
                <a:ln>
                  <a:noFill/>
                </a:ln>
                <a:solidFill>
                  <a:prstClr val="black"/>
                </a:solidFill>
                <a:effectLst/>
                <a:uLnTx/>
                <a:uFillTx/>
                <a:latin typeface="Calibri"/>
                <a:ea typeface="+mn-ea"/>
                <a:cs typeface="+mn-cs"/>
              </a:rPr>
              <a:t>Berufe und </a:t>
            </a:r>
          </a:p>
          <a:p>
            <a:r>
              <a:rPr kumimoji="0" lang="de-DE" sz="2800" b="1" i="0" u="none" strike="noStrike" kern="1200" cap="none" spc="0" normalizeH="0" baseline="0" noProof="0">
                <a:ln>
                  <a:noFill/>
                </a:ln>
                <a:solidFill>
                  <a:prstClr val="black"/>
                </a:solidFill>
                <a:effectLst/>
                <a:uLnTx/>
                <a:uFillTx/>
                <a:latin typeface="Calibri"/>
                <a:ea typeface="+mn-ea"/>
                <a:cs typeface="+mn-cs"/>
              </a:rPr>
              <a:t>Berufsgruppen</a:t>
            </a:r>
            <a:endParaRPr lang="de-DE"/>
          </a:p>
        </p:txBody>
      </p:sp>
      <p:sp>
        <p:nvSpPr>
          <p:cNvPr id="10" name="Ellipse 9">
            <a:extLst>
              <a:ext uri="{FF2B5EF4-FFF2-40B4-BE49-F238E27FC236}">
                <a16:creationId xmlns:a16="http://schemas.microsoft.com/office/drawing/2014/main" id="{850E1408-78BD-0769-C6B6-7D825FED8B7F}"/>
              </a:ext>
            </a:extLst>
          </p:cNvPr>
          <p:cNvSpPr/>
          <p:nvPr/>
        </p:nvSpPr>
        <p:spPr>
          <a:xfrm>
            <a:off x="4529626" y="691201"/>
            <a:ext cx="3039291" cy="2473234"/>
          </a:xfrm>
          <a:prstGeom prst="ellipse">
            <a:avLst/>
          </a:prstGeom>
          <a:solidFill>
            <a:schemeClr val="accent6">
              <a:lumMod val="50000"/>
              <a:lumOff val="50000"/>
              <a:alpha val="1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a:p>
          <a:p>
            <a:pPr algn="ctr"/>
            <a:r>
              <a:rPr lang="de-DE" sz="4400"/>
              <a:t>26,8%</a:t>
            </a:r>
          </a:p>
          <a:p>
            <a:pPr algn="ctr"/>
            <a:r>
              <a:rPr lang="de-DE"/>
              <a:t>Redaktion und Journalismus</a:t>
            </a:r>
          </a:p>
          <a:p>
            <a:pPr algn="ctr"/>
            <a:endParaRPr lang="de-DE"/>
          </a:p>
          <a:p>
            <a:pPr algn="ctr"/>
            <a:endParaRPr lang="de-DE"/>
          </a:p>
        </p:txBody>
      </p:sp>
      <p:sp>
        <p:nvSpPr>
          <p:cNvPr id="13" name="Ellipse 12">
            <a:extLst>
              <a:ext uri="{FF2B5EF4-FFF2-40B4-BE49-F238E27FC236}">
                <a16:creationId xmlns:a16="http://schemas.microsoft.com/office/drawing/2014/main" id="{AF418E37-69A5-6AE2-164F-00A0E1812F54}"/>
              </a:ext>
            </a:extLst>
          </p:cNvPr>
          <p:cNvSpPr/>
          <p:nvPr/>
        </p:nvSpPr>
        <p:spPr>
          <a:xfrm>
            <a:off x="7855130" y="3365372"/>
            <a:ext cx="2577737" cy="1550125"/>
          </a:xfrm>
          <a:prstGeom prst="ellipse">
            <a:avLst/>
          </a:prstGeom>
          <a:solidFill>
            <a:schemeClr val="accent5"/>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600"/>
              <a:t>14,6%</a:t>
            </a:r>
          </a:p>
          <a:p>
            <a:pPr algn="ctr"/>
            <a:r>
              <a:rPr lang="de-DE" sz="1400"/>
              <a:t>Lehre an außerschulischen Bildungseinrichtungen</a:t>
            </a:r>
          </a:p>
          <a:p>
            <a:pPr algn="ctr"/>
            <a:endParaRPr lang="de-DE"/>
          </a:p>
        </p:txBody>
      </p:sp>
      <p:sp>
        <p:nvSpPr>
          <p:cNvPr id="14" name="Ellipse 13">
            <a:extLst>
              <a:ext uri="{FF2B5EF4-FFF2-40B4-BE49-F238E27FC236}">
                <a16:creationId xmlns:a16="http://schemas.microsoft.com/office/drawing/2014/main" id="{1C7EB4A1-DA6F-CE31-0F3B-7839EC4AB888}"/>
              </a:ext>
            </a:extLst>
          </p:cNvPr>
          <p:cNvSpPr/>
          <p:nvPr/>
        </p:nvSpPr>
        <p:spPr>
          <a:xfrm>
            <a:off x="4878642" y="3429000"/>
            <a:ext cx="2577737" cy="1550125"/>
          </a:xfrm>
          <a:prstGeom prst="ellipse">
            <a:avLst/>
          </a:prstGeom>
          <a:solidFill>
            <a:schemeClr val="accent5">
              <a:alpha val="1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600"/>
              <a:t>14,1%</a:t>
            </a:r>
          </a:p>
          <a:p>
            <a:pPr algn="ctr"/>
            <a:r>
              <a:rPr lang="de-DE" sz="1400"/>
              <a:t>Berufe in den darstellenden Künsten und Musik</a:t>
            </a:r>
          </a:p>
          <a:p>
            <a:pPr algn="ctr"/>
            <a:endParaRPr lang="de-DE"/>
          </a:p>
        </p:txBody>
      </p:sp>
      <p:sp>
        <p:nvSpPr>
          <p:cNvPr id="15" name="Ellipse 14">
            <a:extLst>
              <a:ext uri="{FF2B5EF4-FFF2-40B4-BE49-F238E27FC236}">
                <a16:creationId xmlns:a16="http://schemas.microsoft.com/office/drawing/2014/main" id="{5B709F17-A5BD-601E-1FB2-7CEE3E504969}"/>
              </a:ext>
            </a:extLst>
          </p:cNvPr>
          <p:cNvSpPr/>
          <p:nvPr/>
        </p:nvSpPr>
        <p:spPr>
          <a:xfrm>
            <a:off x="2652487" y="2942937"/>
            <a:ext cx="1948257" cy="1232897"/>
          </a:xfrm>
          <a:prstGeom prst="ellipse">
            <a:avLst/>
          </a:prstGeom>
          <a:solidFill>
            <a:srgbClr val="0099CC">
              <a:alpha val="10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a:t>5,7%</a:t>
            </a:r>
          </a:p>
          <a:p>
            <a:pPr algn="ctr"/>
            <a:r>
              <a:rPr lang="de-DE" sz="1200"/>
              <a:t>Technische Mediengestaltung und -bearbeitung</a:t>
            </a:r>
          </a:p>
          <a:p>
            <a:pPr algn="ctr"/>
            <a:endParaRPr lang="de-DE"/>
          </a:p>
        </p:txBody>
      </p:sp>
      <p:sp>
        <p:nvSpPr>
          <p:cNvPr id="16" name="Ellipse 15">
            <a:extLst>
              <a:ext uri="{FF2B5EF4-FFF2-40B4-BE49-F238E27FC236}">
                <a16:creationId xmlns:a16="http://schemas.microsoft.com/office/drawing/2014/main" id="{5AC918CB-C4A9-26B2-3B9E-A7226A888D38}"/>
              </a:ext>
            </a:extLst>
          </p:cNvPr>
          <p:cNvSpPr/>
          <p:nvPr/>
        </p:nvSpPr>
        <p:spPr>
          <a:xfrm>
            <a:off x="2580030" y="4262924"/>
            <a:ext cx="2129750" cy="1305146"/>
          </a:xfrm>
          <a:prstGeom prst="ellipse">
            <a:avLst/>
          </a:prstGeom>
          <a:solidFill>
            <a:srgbClr val="0099CC">
              <a:alpha val="10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a:t>8,7%</a:t>
            </a:r>
          </a:p>
          <a:p>
            <a:pPr algn="ctr"/>
            <a:r>
              <a:rPr lang="de-DE" sz="1200"/>
              <a:t>Übersetzung und Verdolmetschung</a:t>
            </a:r>
          </a:p>
          <a:p>
            <a:pPr algn="ctr"/>
            <a:endParaRPr lang="de-DE"/>
          </a:p>
        </p:txBody>
      </p:sp>
      <p:sp>
        <p:nvSpPr>
          <p:cNvPr id="17" name="Ellipse 16">
            <a:extLst>
              <a:ext uri="{FF2B5EF4-FFF2-40B4-BE49-F238E27FC236}">
                <a16:creationId xmlns:a16="http://schemas.microsoft.com/office/drawing/2014/main" id="{0C04F41C-2084-9AE9-5FAC-8D9D7BB7F2E1}"/>
              </a:ext>
            </a:extLst>
          </p:cNvPr>
          <p:cNvSpPr/>
          <p:nvPr/>
        </p:nvSpPr>
        <p:spPr>
          <a:xfrm>
            <a:off x="462911" y="4335173"/>
            <a:ext cx="1948257" cy="1232897"/>
          </a:xfrm>
          <a:prstGeom prst="ellipse">
            <a:avLst/>
          </a:prstGeom>
          <a:solidFill>
            <a:srgbClr val="0099CC">
              <a:alpha val="10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a:t>6,6%</a:t>
            </a:r>
          </a:p>
          <a:p>
            <a:pPr algn="ctr"/>
            <a:r>
              <a:rPr lang="de-DE" sz="1200"/>
              <a:t>Kunsthandwerk und bildende Kunst</a:t>
            </a:r>
          </a:p>
          <a:p>
            <a:pPr algn="ctr"/>
            <a:endParaRPr lang="de-DE"/>
          </a:p>
        </p:txBody>
      </p:sp>
      <p:sp>
        <p:nvSpPr>
          <p:cNvPr id="18" name="Ellipse 17">
            <a:extLst>
              <a:ext uri="{FF2B5EF4-FFF2-40B4-BE49-F238E27FC236}">
                <a16:creationId xmlns:a16="http://schemas.microsoft.com/office/drawing/2014/main" id="{BB0A763E-F6BD-209C-38F5-C071FF3A2E49}"/>
              </a:ext>
            </a:extLst>
          </p:cNvPr>
          <p:cNvSpPr/>
          <p:nvPr/>
        </p:nvSpPr>
        <p:spPr>
          <a:xfrm>
            <a:off x="612765" y="2810136"/>
            <a:ext cx="1648547" cy="1452788"/>
          </a:xfrm>
          <a:prstGeom prst="ellipse">
            <a:avLst/>
          </a:prstGeom>
          <a:solidFill>
            <a:srgbClr val="0099CC">
              <a:alpha val="10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2800"/>
          </a:p>
          <a:p>
            <a:pPr algn="ctr"/>
            <a:r>
              <a:rPr lang="de-DE" sz="2800"/>
              <a:t>5,9%</a:t>
            </a:r>
          </a:p>
          <a:p>
            <a:pPr algn="ctr"/>
            <a:r>
              <a:rPr lang="de-DE" sz="1200"/>
              <a:t>Technische und handwerkliche Berufe in den darstellenden Künsten</a:t>
            </a:r>
          </a:p>
          <a:p>
            <a:pPr algn="ctr"/>
            <a:endParaRPr lang="de-DE"/>
          </a:p>
        </p:txBody>
      </p:sp>
      <p:sp>
        <p:nvSpPr>
          <p:cNvPr id="11" name="Textfeld 10">
            <a:extLst>
              <a:ext uri="{FF2B5EF4-FFF2-40B4-BE49-F238E27FC236}">
                <a16:creationId xmlns:a16="http://schemas.microsoft.com/office/drawing/2014/main" id="{4B7F0F4D-F210-01AE-2045-AABB8643C04F}"/>
              </a:ext>
            </a:extLst>
          </p:cNvPr>
          <p:cNvSpPr txBox="1"/>
          <p:nvPr/>
        </p:nvSpPr>
        <p:spPr>
          <a:xfrm>
            <a:off x="2924751" y="3335081"/>
            <a:ext cx="4811045" cy="2585323"/>
          </a:xfrm>
          <a:prstGeom prst="rect">
            <a:avLst/>
          </a:prstGeom>
          <a:noFill/>
        </p:spPr>
        <p:txBody>
          <a:bodyPr wrap="square">
            <a:spAutoFit/>
          </a:bodyPr>
          <a:lstStyle/>
          <a:p>
            <a:pPr algn="r"/>
            <a:r>
              <a:rPr lang="de-DE"/>
              <a:t> Kursleitende*r Deutsch als Zweit-/Fremdsprache</a:t>
            </a:r>
          </a:p>
          <a:p>
            <a:pPr algn="r"/>
            <a:r>
              <a:rPr lang="de-DE"/>
              <a:t>Musiklehrer*in</a:t>
            </a:r>
          </a:p>
          <a:p>
            <a:pPr algn="r"/>
            <a:r>
              <a:rPr lang="de-DE" err="1"/>
              <a:t>Theaterpädagog</a:t>
            </a:r>
            <a:r>
              <a:rPr lang="de-DE"/>
              <a:t>*in</a:t>
            </a:r>
          </a:p>
          <a:p>
            <a:pPr algn="r"/>
            <a:r>
              <a:rPr lang="de-DE"/>
              <a:t>Musikschullehrende</a:t>
            </a:r>
          </a:p>
          <a:p>
            <a:pPr algn="r"/>
            <a:r>
              <a:rPr lang="de-DE"/>
              <a:t>Bildungsreferent*in</a:t>
            </a:r>
          </a:p>
          <a:p>
            <a:pPr algn="r"/>
            <a:r>
              <a:rPr lang="de-DE"/>
              <a:t>Sprachenlehrer*in</a:t>
            </a:r>
          </a:p>
          <a:p>
            <a:pPr algn="r"/>
            <a:r>
              <a:rPr lang="de-DE"/>
              <a:t>Gesangslehrer*in </a:t>
            </a:r>
          </a:p>
          <a:p>
            <a:pPr algn="r"/>
            <a:r>
              <a:rPr lang="de-DE"/>
              <a:t>Kommunikationstrainer*in </a:t>
            </a:r>
          </a:p>
          <a:p>
            <a:pPr algn="r"/>
            <a:r>
              <a:rPr lang="de-DE" err="1"/>
              <a:t>Theaterpädagog</a:t>
            </a:r>
            <a:r>
              <a:rPr lang="de-DE"/>
              <a:t>*in</a:t>
            </a:r>
          </a:p>
        </p:txBody>
      </p:sp>
      <p:sp>
        <p:nvSpPr>
          <p:cNvPr id="2" name="Ellipse 1">
            <a:extLst>
              <a:ext uri="{FF2B5EF4-FFF2-40B4-BE49-F238E27FC236}">
                <a16:creationId xmlns:a16="http://schemas.microsoft.com/office/drawing/2014/main" id="{E45D7919-9948-451A-4B78-46BD10710450}"/>
              </a:ext>
            </a:extLst>
          </p:cNvPr>
          <p:cNvSpPr/>
          <p:nvPr/>
        </p:nvSpPr>
        <p:spPr>
          <a:xfrm>
            <a:off x="7855130" y="1046669"/>
            <a:ext cx="2473234" cy="1989307"/>
          </a:xfrm>
          <a:prstGeom prst="ellipse">
            <a:avLst/>
          </a:prstGeom>
          <a:solidFill>
            <a:schemeClr val="accent6">
              <a:lumMod val="50000"/>
              <a:lumOff val="50000"/>
              <a:alpha val="1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4400"/>
              <a:t>17,6%</a:t>
            </a:r>
          </a:p>
          <a:p>
            <a:pPr algn="ctr"/>
            <a:r>
              <a:rPr lang="de-DE"/>
              <a:t>Berufe mit Gesundheitsbezug</a:t>
            </a:r>
          </a:p>
          <a:p>
            <a:pPr algn="ctr"/>
            <a:endParaRPr lang="de-DE"/>
          </a:p>
        </p:txBody>
      </p:sp>
      <p:sp>
        <p:nvSpPr>
          <p:cNvPr id="3" name="Rechteck 2">
            <a:extLst>
              <a:ext uri="{FF2B5EF4-FFF2-40B4-BE49-F238E27FC236}">
                <a16:creationId xmlns:a16="http://schemas.microsoft.com/office/drawing/2014/main" id="{BC805E84-31D5-893A-0397-C320F6964D4D}"/>
              </a:ext>
            </a:extLst>
          </p:cNvPr>
          <p:cNvSpPr/>
          <p:nvPr/>
        </p:nvSpPr>
        <p:spPr>
          <a:xfrm>
            <a:off x="159026" y="143123"/>
            <a:ext cx="2493461" cy="804044"/>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a:extLst>
              <a:ext uri="{FF2B5EF4-FFF2-40B4-BE49-F238E27FC236}">
                <a16:creationId xmlns:a16="http://schemas.microsoft.com/office/drawing/2014/main" id="{A793E15D-2F9E-BAD5-9755-86F0CA98028D}"/>
              </a:ext>
            </a:extLst>
          </p:cNvPr>
          <p:cNvSpPr/>
          <p:nvPr/>
        </p:nvSpPr>
        <p:spPr>
          <a:xfrm>
            <a:off x="11007633" y="143123"/>
            <a:ext cx="857755" cy="658066"/>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6119439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7681E-5D55-5809-3792-98B97F7F9600}"/>
            </a:ext>
          </a:extLst>
        </p:cNvPr>
        <p:cNvGrpSpPr/>
        <p:nvPr/>
      </p:nvGrpSpPr>
      <p:grpSpPr>
        <a:xfrm>
          <a:off x="0" y="0"/>
          <a:ext cx="0" cy="0"/>
          <a:chOff x="0" y="0"/>
          <a:chExt cx="0" cy="0"/>
        </a:xfrm>
      </p:grpSpPr>
      <p:sp>
        <p:nvSpPr>
          <p:cNvPr id="4" name="Datumsplatzhalter 3">
            <a:extLst>
              <a:ext uri="{FF2B5EF4-FFF2-40B4-BE49-F238E27FC236}">
                <a16:creationId xmlns:a16="http://schemas.microsoft.com/office/drawing/2014/main" id="{7F443719-E6C3-AFCE-1FA0-A2C6A0A562BE}"/>
              </a:ext>
            </a:extLst>
          </p:cNvPr>
          <p:cNvSpPr>
            <a:spLocks noGrp="1"/>
          </p:cNvSpPr>
          <p:nvPr>
            <p:ph type="dt" sz="half" idx="2"/>
          </p:nvPr>
        </p:nvSpPr>
        <p:spPr/>
        <p:txBody>
          <a:bodyPr/>
          <a:lstStyle/>
          <a:p>
            <a:fld id="{21CE6C11-0E51-469C-B2A4-125EEB5780A5}" type="datetime1">
              <a:rPr lang="de-DE" smtClean="0"/>
              <a:pPr/>
              <a:t>25.11.2025</a:t>
            </a:fld>
            <a:endParaRPr lang="en-US"/>
          </a:p>
        </p:txBody>
      </p:sp>
      <p:sp>
        <p:nvSpPr>
          <p:cNvPr id="5" name="Fußzeilenplatzhalter 4">
            <a:extLst>
              <a:ext uri="{FF2B5EF4-FFF2-40B4-BE49-F238E27FC236}">
                <a16:creationId xmlns:a16="http://schemas.microsoft.com/office/drawing/2014/main" id="{EA4BDC6B-90C7-3B57-DF8C-669C58D6EA50}"/>
              </a:ext>
            </a:extLst>
          </p:cNvPr>
          <p:cNvSpPr>
            <a:spLocks noGrp="1"/>
          </p:cNvSpPr>
          <p:nvPr>
            <p:ph type="ftr" sz="quarter" idx="3"/>
          </p:nvPr>
        </p:nvSpPr>
        <p:spPr/>
        <p:txBody>
          <a:bodyPr/>
          <a:lstStyle/>
          <a:p>
            <a:endParaRPr lang="de-DE"/>
          </a:p>
        </p:txBody>
      </p:sp>
      <p:sp>
        <p:nvSpPr>
          <p:cNvPr id="6" name="Foliennummernplatzhalter 5">
            <a:extLst>
              <a:ext uri="{FF2B5EF4-FFF2-40B4-BE49-F238E27FC236}">
                <a16:creationId xmlns:a16="http://schemas.microsoft.com/office/drawing/2014/main" id="{53239270-7F8A-6BB6-D4F3-E679BB3D981D}"/>
              </a:ext>
            </a:extLst>
          </p:cNvPr>
          <p:cNvSpPr>
            <a:spLocks noGrp="1"/>
          </p:cNvSpPr>
          <p:nvPr>
            <p:ph type="sldNum" sz="quarter" idx="4"/>
          </p:nvPr>
        </p:nvSpPr>
        <p:spPr/>
        <p:txBody>
          <a:bodyPr/>
          <a:lstStyle/>
          <a:p>
            <a:fld id="{CE5776EE-2D96-4B0B-AEC2-633829776588}" type="slidenum">
              <a:rPr lang="en-US" smtClean="0"/>
              <a:pPr/>
              <a:t>11</a:t>
            </a:fld>
            <a:endParaRPr lang="en-US"/>
          </a:p>
        </p:txBody>
      </p:sp>
      <p:sp>
        <p:nvSpPr>
          <p:cNvPr id="7" name="Textfeld 6">
            <a:extLst>
              <a:ext uri="{FF2B5EF4-FFF2-40B4-BE49-F238E27FC236}">
                <a16:creationId xmlns:a16="http://schemas.microsoft.com/office/drawing/2014/main" id="{169B7D19-A2AF-494F-6A67-A1AF94554108}"/>
              </a:ext>
            </a:extLst>
          </p:cNvPr>
          <p:cNvSpPr txBox="1"/>
          <p:nvPr/>
        </p:nvSpPr>
        <p:spPr>
          <a:xfrm>
            <a:off x="353424" y="1016378"/>
            <a:ext cx="5742575" cy="954107"/>
          </a:xfrm>
          <a:prstGeom prst="rect">
            <a:avLst/>
          </a:prstGeom>
          <a:noFill/>
        </p:spPr>
        <p:txBody>
          <a:bodyPr wrap="square">
            <a:spAutoFit/>
          </a:bodyPr>
          <a:lstStyle/>
          <a:p>
            <a:r>
              <a:rPr kumimoji="0" lang="de-DE" sz="2800" b="1" i="0" u="none" strike="noStrike" kern="1200" cap="none" spc="0" normalizeH="0" baseline="0" noProof="0">
                <a:ln>
                  <a:noFill/>
                </a:ln>
                <a:solidFill>
                  <a:prstClr val="black"/>
                </a:solidFill>
                <a:effectLst/>
                <a:uLnTx/>
                <a:uFillTx/>
                <a:latin typeface="Calibri"/>
                <a:ea typeface="+mn-ea"/>
                <a:cs typeface="+mn-cs"/>
              </a:rPr>
              <a:t>Berufe und </a:t>
            </a:r>
          </a:p>
          <a:p>
            <a:r>
              <a:rPr kumimoji="0" lang="de-DE" sz="2800" b="1" i="0" u="none" strike="noStrike" kern="1200" cap="none" spc="0" normalizeH="0" baseline="0" noProof="0">
                <a:ln>
                  <a:noFill/>
                </a:ln>
                <a:solidFill>
                  <a:prstClr val="black"/>
                </a:solidFill>
                <a:effectLst/>
                <a:uLnTx/>
                <a:uFillTx/>
                <a:latin typeface="Calibri"/>
                <a:ea typeface="+mn-ea"/>
                <a:cs typeface="+mn-cs"/>
              </a:rPr>
              <a:t>Berufsgruppen</a:t>
            </a:r>
            <a:endParaRPr lang="de-DE"/>
          </a:p>
        </p:txBody>
      </p:sp>
      <p:sp>
        <p:nvSpPr>
          <p:cNvPr id="10" name="Ellipse 9">
            <a:extLst>
              <a:ext uri="{FF2B5EF4-FFF2-40B4-BE49-F238E27FC236}">
                <a16:creationId xmlns:a16="http://schemas.microsoft.com/office/drawing/2014/main" id="{931A301B-EF4A-A99D-64DD-4F890047A52F}"/>
              </a:ext>
            </a:extLst>
          </p:cNvPr>
          <p:cNvSpPr/>
          <p:nvPr/>
        </p:nvSpPr>
        <p:spPr>
          <a:xfrm>
            <a:off x="4529626" y="691201"/>
            <a:ext cx="3039291" cy="2473234"/>
          </a:xfrm>
          <a:prstGeom prst="ellipse">
            <a:avLst/>
          </a:prstGeom>
          <a:solidFill>
            <a:schemeClr val="accent6">
              <a:lumMod val="50000"/>
              <a:lumOff val="50000"/>
              <a:alpha val="1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a:p>
          <a:p>
            <a:pPr algn="ctr"/>
            <a:r>
              <a:rPr lang="de-DE" sz="4400"/>
              <a:t>26,8%</a:t>
            </a:r>
          </a:p>
          <a:p>
            <a:pPr algn="ctr"/>
            <a:r>
              <a:rPr lang="de-DE"/>
              <a:t>Redaktion und Journalismus</a:t>
            </a:r>
          </a:p>
          <a:p>
            <a:pPr algn="ctr"/>
            <a:endParaRPr lang="de-DE"/>
          </a:p>
          <a:p>
            <a:pPr algn="ctr"/>
            <a:endParaRPr lang="de-DE"/>
          </a:p>
        </p:txBody>
      </p:sp>
      <p:sp>
        <p:nvSpPr>
          <p:cNvPr id="13" name="Ellipse 12">
            <a:extLst>
              <a:ext uri="{FF2B5EF4-FFF2-40B4-BE49-F238E27FC236}">
                <a16:creationId xmlns:a16="http://schemas.microsoft.com/office/drawing/2014/main" id="{B6A6B84E-685A-A70D-4D57-4E7D00BB3BAC}"/>
              </a:ext>
            </a:extLst>
          </p:cNvPr>
          <p:cNvSpPr/>
          <p:nvPr/>
        </p:nvSpPr>
        <p:spPr>
          <a:xfrm>
            <a:off x="7855130" y="3365372"/>
            <a:ext cx="2577737" cy="1550125"/>
          </a:xfrm>
          <a:prstGeom prst="ellipse">
            <a:avLst/>
          </a:prstGeom>
          <a:solidFill>
            <a:schemeClr val="accent5">
              <a:alpha val="1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600"/>
              <a:t>14,6%</a:t>
            </a:r>
          </a:p>
          <a:p>
            <a:pPr algn="ctr"/>
            <a:r>
              <a:rPr lang="de-DE" sz="1400"/>
              <a:t>Lehre an außerschulischen Bildungseinrichtungen</a:t>
            </a:r>
          </a:p>
          <a:p>
            <a:pPr algn="ctr"/>
            <a:endParaRPr lang="de-DE"/>
          </a:p>
        </p:txBody>
      </p:sp>
      <p:sp>
        <p:nvSpPr>
          <p:cNvPr id="14" name="Ellipse 13">
            <a:extLst>
              <a:ext uri="{FF2B5EF4-FFF2-40B4-BE49-F238E27FC236}">
                <a16:creationId xmlns:a16="http://schemas.microsoft.com/office/drawing/2014/main" id="{95F812D2-4396-EBCF-C1E4-BABA04D0EC7D}"/>
              </a:ext>
            </a:extLst>
          </p:cNvPr>
          <p:cNvSpPr/>
          <p:nvPr/>
        </p:nvSpPr>
        <p:spPr>
          <a:xfrm>
            <a:off x="4878642" y="3429000"/>
            <a:ext cx="2577737" cy="1550125"/>
          </a:xfrm>
          <a:prstGeom prst="ellipse">
            <a:avLst/>
          </a:prstGeom>
          <a:solidFill>
            <a:schemeClr val="accent5"/>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600"/>
              <a:t>14,1%</a:t>
            </a:r>
          </a:p>
          <a:p>
            <a:pPr algn="ctr"/>
            <a:r>
              <a:rPr lang="de-DE" sz="1400"/>
              <a:t>Berufe in den darstellenden Künsten und Musik</a:t>
            </a:r>
          </a:p>
          <a:p>
            <a:pPr algn="ctr"/>
            <a:endParaRPr lang="de-DE"/>
          </a:p>
        </p:txBody>
      </p:sp>
      <p:sp>
        <p:nvSpPr>
          <p:cNvPr id="15" name="Ellipse 14">
            <a:extLst>
              <a:ext uri="{FF2B5EF4-FFF2-40B4-BE49-F238E27FC236}">
                <a16:creationId xmlns:a16="http://schemas.microsoft.com/office/drawing/2014/main" id="{9F3D3C10-BDC0-6E1D-B859-23839C961869}"/>
              </a:ext>
            </a:extLst>
          </p:cNvPr>
          <p:cNvSpPr/>
          <p:nvPr/>
        </p:nvSpPr>
        <p:spPr>
          <a:xfrm>
            <a:off x="2652487" y="2942937"/>
            <a:ext cx="1948257" cy="1232897"/>
          </a:xfrm>
          <a:prstGeom prst="ellipse">
            <a:avLst/>
          </a:prstGeom>
          <a:solidFill>
            <a:srgbClr val="0099CC">
              <a:alpha val="10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a:t>5,7%</a:t>
            </a:r>
          </a:p>
          <a:p>
            <a:pPr algn="ctr"/>
            <a:r>
              <a:rPr lang="de-DE" sz="1200"/>
              <a:t>Technische Mediengestaltung und -bearbeitung</a:t>
            </a:r>
          </a:p>
          <a:p>
            <a:pPr algn="ctr"/>
            <a:endParaRPr lang="de-DE"/>
          </a:p>
        </p:txBody>
      </p:sp>
      <p:sp>
        <p:nvSpPr>
          <p:cNvPr id="16" name="Ellipse 15">
            <a:extLst>
              <a:ext uri="{FF2B5EF4-FFF2-40B4-BE49-F238E27FC236}">
                <a16:creationId xmlns:a16="http://schemas.microsoft.com/office/drawing/2014/main" id="{A55C9A96-E63C-97F6-0282-0BCCABE09EE4}"/>
              </a:ext>
            </a:extLst>
          </p:cNvPr>
          <p:cNvSpPr/>
          <p:nvPr/>
        </p:nvSpPr>
        <p:spPr>
          <a:xfrm>
            <a:off x="2580030" y="4262924"/>
            <a:ext cx="2129750" cy="1305146"/>
          </a:xfrm>
          <a:prstGeom prst="ellipse">
            <a:avLst/>
          </a:prstGeom>
          <a:solidFill>
            <a:srgbClr val="0099CC">
              <a:alpha val="10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a:t>8,7%</a:t>
            </a:r>
          </a:p>
          <a:p>
            <a:pPr algn="ctr"/>
            <a:r>
              <a:rPr lang="de-DE" sz="1200"/>
              <a:t>Übersetzung und Verdolmetschung</a:t>
            </a:r>
          </a:p>
          <a:p>
            <a:pPr algn="ctr"/>
            <a:endParaRPr lang="de-DE"/>
          </a:p>
        </p:txBody>
      </p:sp>
      <p:sp>
        <p:nvSpPr>
          <p:cNvPr id="17" name="Ellipse 16">
            <a:extLst>
              <a:ext uri="{FF2B5EF4-FFF2-40B4-BE49-F238E27FC236}">
                <a16:creationId xmlns:a16="http://schemas.microsoft.com/office/drawing/2014/main" id="{047D5193-53D1-5BF0-9DA2-DB42CB073B14}"/>
              </a:ext>
            </a:extLst>
          </p:cNvPr>
          <p:cNvSpPr/>
          <p:nvPr/>
        </p:nvSpPr>
        <p:spPr>
          <a:xfrm>
            <a:off x="462911" y="4335173"/>
            <a:ext cx="1948257" cy="1232897"/>
          </a:xfrm>
          <a:prstGeom prst="ellipse">
            <a:avLst/>
          </a:prstGeom>
          <a:solidFill>
            <a:srgbClr val="0099CC">
              <a:alpha val="10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a:t>6,6%</a:t>
            </a:r>
          </a:p>
          <a:p>
            <a:pPr algn="ctr"/>
            <a:r>
              <a:rPr lang="de-DE" sz="1200"/>
              <a:t>Kunsthandwerk und bildende Kunst</a:t>
            </a:r>
          </a:p>
          <a:p>
            <a:pPr algn="ctr"/>
            <a:endParaRPr lang="de-DE"/>
          </a:p>
        </p:txBody>
      </p:sp>
      <p:sp>
        <p:nvSpPr>
          <p:cNvPr id="18" name="Ellipse 17">
            <a:extLst>
              <a:ext uri="{FF2B5EF4-FFF2-40B4-BE49-F238E27FC236}">
                <a16:creationId xmlns:a16="http://schemas.microsoft.com/office/drawing/2014/main" id="{A5AB7704-6F9B-87AC-9CD4-28D3520312D0}"/>
              </a:ext>
            </a:extLst>
          </p:cNvPr>
          <p:cNvSpPr/>
          <p:nvPr/>
        </p:nvSpPr>
        <p:spPr>
          <a:xfrm>
            <a:off x="612765" y="2810136"/>
            <a:ext cx="1648547" cy="1452788"/>
          </a:xfrm>
          <a:prstGeom prst="ellipse">
            <a:avLst/>
          </a:prstGeom>
          <a:solidFill>
            <a:srgbClr val="0099CC">
              <a:alpha val="10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2800"/>
          </a:p>
          <a:p>
            <a:pPr algn="ctr"/>
            <a:r>
              <a:rPr lang="de-DE" sz="2800"/>
              <a:t>5,9%</a:t>
            </a:r>
          </a:p>
          <a:p>
            <a:pPr algn="ctr"/>
            <a:r>
              <a:rPr lang="de-DE" sz="1200"/>
              <a:t>Technische und handwerkliche Berufe in den darstellenden Künsten</a:t>
            </a:r>
          </a:p>
          <a:p>
            <a:pPr algn="ctr"/>
            <a:endParaRPr lang="de-DE"/>
          </a:p>
        </p:txBody>
      </p:sp>
      <p:sp>
        <p:nvSpPr>
          <p:cNvPr id="11" name="Textfeld 10">
            <a:extLst>
              <a:ext uri="{FF2B5EF4-FFF2-40B4-BE49-F238E27FC236}">
                <a16:creationId xmlns:a16="http://schemas.microsoft.com/office/drawing/2014/main" id="{FC67F646-295A-0966-8EDA-CB9801686EFA}"/>
              </a:ext>
            </a:extLst>
          </p:cNvPr>
          <p:cNvSpPr txBox="1"/>
          <p:nvPr/>
        </p:nvSpPr>
        <p:spPr>
          <a:xfrm>
            <a:off x="7517339" y="1064151"/>
            <a:ext cx="4277086" cy="3970318"/>
          </a:xfrm>
          <a:prstGeom prst="rect">
            <a:avLst/>
          </a:prstGeom>
          <a:noFill/>
        </p:spPr>
        <p:txBody>
          <a:bodyPr wrap="square">
            <a:spAutoFit/>
          </a:bodyPr>
          <a:lstStyle/>
          <a:p>
            <a:r>
              <a:rPr lang="de-DE"/>
              <a:t>Musiker*in</a:t>
            </a:r>
          </a:p>
          <a:p>
            <a:r>
              <a:rPr lang="de-DE"/>
              <a:t>Chorleiter*in</a:t>
            </a:r>
          </a:p>
          <a:p>
            <a:r>
              <a:rPr lang="de-DE"/>
              <a:t>Musiker*in alte Musik</a:t>
            </a:r>
          </a:p>
          <a:p>
            <a:r>
              <a:rPr lang="de-DE"/>
              <a:t>Sänger*in</a:t>
            </a:r>
          </a:p>
          <a:p>
            <a:r>
              <a:rPr lang="de-DE"/>
              <a:t>Sexarbeiter*in</a:t>
            </a:r>
          </a:p>
          <a:p>
            <a:r>
              <a:rPr lang="de-DE"/>
              <a:t>Schauspieler*in</a:t>
            </a:r>
          </a:p>
          <a:p>
            <a:r>
              <a:rPr lang="de-DE"/>
              <a:t>Puppenspieler*in</a:t>
            </a:r>
          </a:p>
          <a:p>
            <a:r>
              <a:rPr lang="de-DE"/>
              <a:t>Werbe-/Fotomodell</a:t>
            </a:r>
          </a:p>
          <a:p>
            <a:r>
              <a:rPr lang="de-DE"/>
              <a:t>Choreograf*in</a:t>
            </a:r>
          </a:p>
          <a:p>
            <a:r>
              <a:rPr lang="de-DE"/>
              <a:t>Filmregisseur*in</a:t>
            </a:r>
          </a:p>
          <a:p>
            <a:r>
              <a:rPr lang="de-DE"/>
              <a:t>Theaterregisseur*in</a:t>
            </a:r>
          </a:p>
          <a:p>
            <a:r>
              <a:rPr lang="de-DE"/>
              <a:t>Dramaturg*in</a:t>
            </a:r>
          </a:p>
          <a:p>
            <a:r>
              <a:rPr lang="de-DE"/>
              <a:t>Künstlervermittler*in</a:t>
            </a:r>
          </a:p>
          <a:p>
            <a:r>
              <a:rPr lang="de-DE"/>
              <a:t>Filmdramaturg*in</a:t>
            </a:r>
          </a:p>
        </p:txBody>
      </p:sp>
      <p:sp>
        <p:nvSpPr>
          <p:cNvPr id="2" name="Ellipse 1">
            <a:extLst>
              <a:ext uri="{FF2B5EF4-FFF2-40B4-BE49-F238E27FC236}">
                <a16:creationId xmlns:a16="http://schemas.microsoft.com/office/drawing/2014/main" id="{79C747B9-C731-41D7-F7C4-8C6687DD5465}"/>
              </a:ext>
            </a:extLst>
          </p:cNvPr>
          <p:cNvSpPr/>
          <p:nvPr/>
        </p:nvSpPr>
        <p:spPr>
          <a:xfrm>
            <a:off x="7855130" y="1046669"/>
            <a:ext cx="2473234" cy="1989307"/>
          </a:xfrm>
          <a:prstGeom prst="ellipse">
            <a:avLst/>
          </a:prstGeom>
          <a:solidFill>
            <a:schemeClr val="accent6">
              <a:lumMod val="50000"/>
              <a:lumOff val="50000"/>
              <a:alpha val="1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4400"/>
              <a:t>17,6%</a:t>
            </a:r>
          </a:p>
          <a:p>
            <a:pPr algn="ctr"/>
            <a:r>
              <a:rPr lang="de-DE"/>
              <a:t>Berufe mit Gesundheitsbezug</a:t>
            </a:r>
          </a:p>
          <a:p>
            <a:pPr algn="ctr"/>
            <a:endParaRPr lang="de-DE"/>
          </a:p>
        </p:txBody>
      </p:sp>
      <p:sp>
        <p:nvSpPr>
          <p:cNvPr id="3" name="Rechteck 2">
            <a:extLst>
              <a:ext uri="{FF2B5EF4-FFF2-40B4-BE49-F238E27FC236}">
                <a16:creationId xmlns:a16="http://schemas.microsoft.com/office/drawing/2014/main" id="{6959C9E1-EF5F-82A2-A16D-BA72FA4532B5}"/>
              </a:ext>
            </a:extLst>
          </p:cNvPr>
          <p:cNvSpPr/>
          <p:nvPr/>
        </p:nvSpPr>
        <p:spPr>
          <a:xfrm>
            <a:off x="159026" y="143123"/>
            <a:ext cx="2871557" cy="804044"/>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a:extLst>
              <a:ext uri="{FF2B5EF4-FFF2-40B4-BE49-F238E27FC236}">
                <a16:creationId xmlns:a16="http://schemas.microsoft.com/office/drawing/2014/main" id="{B6B2A354-C03A-4E1B-2236-18BD768498F9}"/>
              </a:ext>
            </a:extLst>
          </p:cNvPr>
          <p:cNvSpPr/>
          <p:nvPr/>
        </p:nvSpPr>
        <p:spPr>
          <a:xfrm>
            <a:off x="11007633" y="143123"/>
            <a:ext cx="857755" cy="658066"/>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6806438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95C836-B8A9-F6B9-A5C7-75E5324C4008}"/>
            </a:ext>
          </a:extLst>
        </p:cNvPr>
        <p:cNvGrpSpPr/>
        <p:nvPr/>
      </p:nvGrpSpPr>
      <p:grpSpPr>
        <a:xfrm>
          <a:off x="0" y="0"/>
          <a:ext cx="0" cy="0"/>
          <a:chOff x="0" y="0"/>
          <a:chExt cx="0" cy="0"/>
        </a:xfrm>
      </p:grpSpPr>
      <p:sp>
        <p:nvSpPr>
          <p:cNvPr id="4" name="Datumsplatzhalter 3">
            <a:extLst>
              <a:ext uri="{FF2B5EF4-FFF2-40B4-BE49-F238E27FC236}">
                <a16:creationId xmlns:a16="http://schemas.microsoft.com/office/drawing/2014/main" id="{F95BB85D-5DDE-4585-2C56-5CE95F204723}"/>
              </a:ext>
            </a:extLst>
          </p:cNvPr>
          <p:cNvSpPr>
            <a:spLocks noGrp="1"/>
          </p:cNvSpPr>
          <p:nvPr>
            <p:ph type="dt" sz="half" idx="2"/>
          </p:nvPr>
        </p:nvSpPr>
        <p:spPr/>
        <p:txBody>
          <a:bodyPr/>
          <a:lstStyle/>
          <a:p>
            <a:fld id="{21CE6C11-0E51-469C-B2A4-125EEB5780A5}" type="datetime1">
              <a:rPr lang="de-DE" smtClean="0"/>
              <a:pPr/>
              <a:t>25.11.2025</a:t>
            </a:fld>
            <a:endParaRPr lang="en-US"/>
          </a:p>
        </p:txBody>
      </p:sp>
      <p:sp>
        <p:nvSpPr>
          <p:cNvPr id="5" name="Fußzeilenplatzhalter 4">
            <a:extLst>
              <a:ext uri="{FF2B5EF4-FFF2-40B4-BE49-F238E27FC236}">
                <a16:creationId xmlns:a16="http://schemas.microsoft.com/office/drawing/2014/main" id="{1FFB9AC7-8194-6D79-77CD-0DD863DC18D5}"/>
              </a:ext>
            </a:extLst>
          </p:cNvPr>
          <p:cNvSpPr>
            <a:spLocks noGrp="1"/>
          </p:cNvSpPr>
          <p:nvPr>
            <p:ph type="ftr" sz="quarter" idx="3"/>
          </p:nvPr>
        </p:nvSpPr>
        <p:spPr/>
        <p:txBody>
          <a:bodyPr/>
          <a:lstStyle/>
          <a:p>
            <a:endParaRPr lang="de-DE"/>
          </a:p>
        </p:txBody>
      </p:sp>
      <p:sp>
        <p:nvSpPr>
          <p:cNvPr id="6" name="Foliennummernplatzhalter 5">
            <a:extLst>
              <a:ext uri="{FF2B5EF4-FFF2-40B4-BE49-F238E27FC236}">
                <a16:creationId xmlns:a16="http://schemas.microsoft.com/office/drawing/2014/main" id="{36CB3D06-8DCA-DBA8-CE03-77BDEB411B86}"/>
              </a:ext>
            </a:extLst>
          </p:cNvPr>
          <p:cNvSpPr>
            <a:spLocks noGrp="1"/>
          </p:cNvSpPr>
          <p:nvPr>
            <p:ph type="sldNum" sz="quarter" idx="4"/>
          </p:nvPr>
        </p:nvSpPr>
        <p:spPr/>
        <p:txBody>
          <a:bodyPr/>
          <a:lstStyle/>
          <a:p>
            <a:fld id="{CE5776EE-2D96-4B0B-AEC2-633829776588}" type="slidenum">
              <a:rPr lang="en-US" smtClean="0"/>
              <a:pPr/>
              <a:t>12</a:t>
            </a:fld>
            <a:endParaRPr lang="en-US"/>
          </a:p>
        </p:txBody>
      </p:sp>
      <p:sp>
        <p:nvSpPr>
          <p:cNvPr id="7" name="Textfeld 6">
            <a:extLst>
              <a:ext uri="{FF2B5EF4-FFF2-40B4-BE49-F238E27FC236}">
                <a16:creationId xmlns:a16="http://schemas.microsoft.com/office/drawing/2014/main" id="{651C8F0A-6293-00C8-58DF-72B43D13D95A}"/>
              </a:ext>
            </a:extLst>
          </p:cNvPr>
          <p:cNvSpPr txBox="1"/>
          <p:nvPr/>
        </p:nvSpPr>
        <p:spPr>
          <a:xfrm>
            <a:off x="353424" y="1016378"/>
            <a:ext cx="5742575" cy="954107"/>
          </a:xfrm>
          <a:prstGeom prst="rect">
            <a:avLst/>
          </a:prstGeom>
          <a:noFill/>
        </p:spPr>
        <p:txBody>
          <a:bodyPr wrap="square">
            <a:spAutoFit/>
          </a:bodyPr>
          <a:lstStyle/>
          <a:p>
            <a:r>
              <a:rPr kumimoji="0" lang="de-DE" sz="2800" b="1" i="0" u="none" strike="noStrike" kern="1200" cap="none" spc="0" normalizeH="0" baseline="0" noProof="0">
                <a:ln>
                  <a:noFill/>
                </a:ln>
                <a:solidFill>
                  <a:prstClr val="black"/>
                </a:solidFill>
                <a:effectLst/>
                <a:uLnTx/>
                <a:uFillTx/>
                <a:latin typeface="Calibri"/>
                <a:ea typeface="+mn-ea"/>
                <a:cs typeface="+mn-cs"/>
              </a:rPr>
              <a:t>Berufe und </a:t>
            </a:r>
          </a:p>
          <a:p>
            <a:r>
              <a:rPr kumimoji="0" lang="de-DE" sz="2800" b="1" i="0" u="none" strike="noStrike" kern="1200" cap="none" spc="0" normalizeH="0" baseline="0" noProof="0">
                <a:ln>
                  <a:noFill/>
                </a:ln>
                <a:solidFill>
                  <a:prstClr val="black"/>
                </a:solidFill>
                <a:effectLst/>
                <a:uLnTx/>
                <a:uFillTx/>
                <a:latin typeface="Calibri"/>
                <a:ea typeface="+mn-ea"/>
                <a:cs typeface="+mn-cs"/>
              </a:rPr>
              <a:t>Berufsgruppen</a:t>
            </a:r>
            <a:endParaRPr lang="de-DE"/>
          </a:p>
        </p:txBody>
      </p:sp>
      <p:sp>
        <p:nvSpPr>
          <p:cNvPr id="10" name="Ellipse 9">
            <a:extLst>
              <a:ext uri="{FF2B5EF4-FFF2-40B4-BE49-F238E27FC236}">
                <a16:creationId xmlns:a16="http://schemas.microsoft.com/office/drawing/2014/main" id="{2C2A2C2D-E27B-7BCF-85C2-B80E838A3178}"/>
              </a:ext>
            </a:extLst>
          </p:cNvPr>
          <p:cNvSpPr/>
          <p:nvPr/>
        </p:nvSpPr>
        <p:spPr>
          <a:xfrm>
            <a:off x="4529626" y="691201"/>
            <a:ext cx="3039291" cy="2473234"/>
          </a:xfrm>
          <a:prstGeom prst="ellipse">
            <a:avLst/>
          </a:prstGeom>
          <a:solidFill>
            <a:schemeClr val="accent6">
              <a:lumMod val="50000"/>
              <a:lumOff val="50000"/>
              <a:alpha val="1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a:p>
          <a:p>
            <a:pPr algn="ctr"/>
            <a:r>
              <a:rPr lang="de-DE" sz="4400"/>
              <a:t>26,8%</a:t>
            </a:r>
          </a:p>
          <a:p>
            <a:pPr algn="ctr"/>
            <a:r>
              <a:rPr lang="de-DE"/>
              <a:t>Redaktion und Journalismus</a:t>
            </a:r>
          </a:p>
          <a:p>
            <a:pPr algn="ctr"/>
            <a:endParaRPr lang="de-DE"/>
          </a:p>
          <a:p>
            <a:pPr algn="ctr"/>
            <a:endParaRPr lang="de-DE"/>
          </a:p>
        </p:txBody>
      </p:sp>
      <p:sp>
        <p:nvSpPr>
          <p:cNvPr id="13" name="Ellipse 12">
            <a:extLst>
              <a:ext uri="{FF2B5EF4-FFF2-40B4-BE49-F238E27FC236}">
                <a16:creationId xmlns:a16="http://schemas.microsoft.com/office/drawing/2014/main" id="{4DB63376-30AF-85C5-B3CD-CBB00C670854}"/>
              </a:ext>
            </a:extLst>
          </p:cNvPr>
          <p:cNvSpPr/>
          <p:nvPr/>
        </p:nvSpPr>
        <p:spPr>
          <a:xfrm>
            <a:off x="7855130" y="3365372"/>
            <a:ext cx="2577737" cy="1550125"/>
          </a:xfrm>
          <a:prstGeom prst="ellipse">
            <a:avLst/>
          </a:prstGeom>
          <a:solidFill>
            <a:schemeClr val="accent5">
              <a:alpha val="1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600"/>
              <a:t>14,6%</a:t>
            </a:r>
          </a:p>
          <a:p>
            <a:pPr algn="ctr"/>
            <a:r>
              <a:rPr lang="de-DE" sz="1400"/>
              <a:t>Lehre an außerschulischen Bildungseinrichtungen</a:t>
            </a:r>
          </a:p>
          <a:p>
            <a:pPr algn="ctr"/>
            <a:endParaRPr lang="de-DE"/>
          </a:p>
        </p:txBody>
      </p:sp>
      <p:sp>
        <p:nvSpPr>
          <p:cNvPr id="14" name="Ellipse 13">
            <a:extLst>
              <a:ext uri="{FF2B5EF4-FFF2-40B4-BE49-F238E27FC236}">
                <a16:creationId xmlns:a16="http://schemas.microsoft.com/office/drawing/2014/main" id="{F2F0ABC6-6D05-0C91-59D5-91470C5BA0A0}"/>
              </a:ext>
            </a:extLst>
          </p:cNvPr>
          <p:cNvSpPr/>
          <p:nvPr/>
        </p:nvSpPr>
        <p:spPr>
          <a:xfrm>
            <a:off x="4878642" y="3429000"/>
            <a:ext cx="2577737" cy="1550125"/>
          </a:xfrm>
          <a:prstGeom prst="ellipse">
            <a:avLst/>
          </a:prstGeom>
          <a:solidFill>
            <a:schemeClr val="accent5">
              <a:alpha val="1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600"/>
              <a:t>14,1%</a:t>
            </a:r>
          </a:p>
          <a:p>
            <a:pPr algn="ctr"/>
            <a:r>
              <a:rPr lang="de-DE" sz="1400"/>
              <a:t>Berufe in den darstellenden Künsten und Musik</a:t>
            </a:r>
          </a:p>
          <a:p>
            <a:pPr algn="ctr"/>
            <a:endParaRPr lang="de-DE"/>
          </a:p>
        </p:txBody>
      </p:sp>
      <p:sp>
        <p:nvSpPr>
          <p:cNvPr id="15" name="Ellipse 14">
            <a:extLst>
              <a:ext uri="{FF2B5EF4-FFF2-40B4-BE49-F238E27FC236}">
                <a16:creationId xmlns:a16="http://schemas.microsoft.com/office/drawing/2014/main" id="{AF9F40A8-9D2A-7C98-102F-BAA460201757}"/>
              </a:ext>
            </a:extLst>
          </p:cNvPr>
          <p:cNvSpPr/>
          <p:nvPr/>
        </p:nvSpPr>
        <p:spPr>
          <a:xfrm>
            <a:off x="2652487" y="2942937"/>
            <a:ext cx="1948257" cy="1232897"/>
          </a:xfrm>
          <a:prstGeom prst="ellipse">
            <a:avLst/>
          </a:prstGeom>
          <a:solidFill>
            <a:srgbClr val="0099CC"/>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a:t>5,7%</a:t>
            </a:r>
          </a:p>
          <a:p>
            <a:pPr algn="ctr"/>
            <a:r>
              <a:rPr lang="de-DE" sz="1200"/>
              <a:t>Technische Mediengestaltung und -bearbeitung</a:t>
            </a:r>
          </a:p>
          <a:p>
            <a:pPr algn="ctr"/>
            <a:endParaRPr lang="de-DE"/>
          </a:p>
        </p:txBody>
      </p:sp>
      <p:sp>
        <p:nvSpPr>
          <p:cNvPr id="16" name="Ellipse 15">
            <a:extLst>
              <a:ext uri="{FF2B5EF4-FFF2-40B4-BE49-F238E27FC236}">
                <a16:creationId xmlns:a16="http://schemas.microsoft.com/office/drawing/2014/main" id="{9E032BF4-3673-13A0-AD8F-F7423CEFFB0F}"/>
              </a:ext>
            </a:extLst>
          </p:cNvPr>
          <p:cNvSpPr/>
          <p:nvPr/>
        </p:nvSpPr>
        <p:spPr>
          <a:xfrm>
            <a:off x="2580030" y="4262924"/>
            <a:ext cx="2129750" cy="1305146"/>
          </a:xfrm>
          <a:prstGeom prst="ellipse">
            <a:avLst/>
          </a:prstGeom>
          <a:solidFill>
            <a:srgbClr val="0099CC">
              <a:alpha val="10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a:t>8,7%</a:t>
            </a:r>
          </a:p>
          <a:p>
            <a:pPr algn="ctr"/>
            <a:r>
              <a:rPr lang="de-DE" sz="1200"/>
              <a:t>Übersetzung und Verdolmetschung</a:t>
            </a:r>
          </a:p>
          <a:p>
            <a:pPr algn="ctr"/>
            <a:endParaRPr lang="de-DE"/>
          </a:p>
        </p:txBody>
      </p:sp>
      <p:sp>
        <p:nvSpPr>
          <p:cNvPr id="17" name="Ellipse 16">
            <a:extLst>
              <a:ext uri="{FF2B5EF4-FFF2-40B4-BE49-F238E27FC236}">
                <a16:creationId xmlns:a16="http://schemas.microsoft.com/office/drawing/2014/main" id="{FC9F5CEF-7DAE-066B-256E-D73FAAF92875}"/>
              </a:ext>
            </a:extLst>
          </p:cNvPr>
          <p:cNvSpPr/>
          <p:nvPr/>
        </p:nvSpPr>
        <p:spPr>
          <a:xfrm>
            <a:off x="462911" y="4335173"/>
            <a:ext cx="1948257" cy="1232897"/>
          </a:xfrm>
          <a:prstGeom prst="ellipse">
            <a:avLst/>
          </a:prstGeom>
          <a:solidFill>
            <a:srgbClr val="0099CC">
              <a:alpha val="10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a:t>6,6%</a:t>
            </a:r>
          </a:p>
          <a:p>
            <a:pPr algn="ctr"/>
            <a:r>
              <a:rPr lang="de-DE" sz="1200"/>
              <a:t>Kunsthandwerk und bildende Kunst</a:t>
            </a:r>
          </a:p>
          <a:p>
            <a:pPr algn="ctr"/>
            <a:endParaRPr lang="de-DE"/>
          </a:p>
        </p:txBody>
      </p:sp>
      <p:sp>
        <p:nvSpPr>
          <p:cNvPr id="18" name="Ellipse 17">
            <a:extLst>
              <a:ext uri="{FF2B5EF4-FFF2-40B4-BE49-F238E27FC236}">
                <a16:creationId xmlns:a16="http://schemas.microsoft.com/office/drawing/2014/main" id="{2C3F842F-04AB-316E-590C-C25DBEBEEE43}"/>
              </a:ext>
            </a:extLst>
          </p:cNvPr>
          <p:cNvSpPr/>
          <p:nvPr/>
        </p:nvSpPr>
        <p:spPr>
          <a:xfrm>
            <a:off x="612765" y="2810136"/>
            <a:ext cx="1648547" cy="1452788"/>
          </a:xfrm>
          <a:prstGeom prst="ellipse">
            <a:avLst/>
          </a:prstGeom>
          <a:solidFill>
            <a:srgbClr val="0099CC">
              <a:alpha val="10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2800"/>
          </a:p>
          <a:p>
            <a:pPr algn="ctr"/>
            <a:r>
              <a:rPr lang="de-DE" sz="2800"/>
              <a:t>5,9%</a:t>
            </a:r>
          </a:p>
          <a:p>
            <a:pPr algn="ctr"/>
            <a:r>
              <a:rPr lang="de-DE" sz="1200"/>
              <a:t>Technische und handwerkliche Berufe in den darstellenden Künsten</a:t>
            </a:r>
          </a:p>
          <a:p>
            <a:pPr algn="ctr"/>
            <a:endParaRPr lang="de-DE"/>
          </a:p>
        </p:txBody>
      </p:sp>
      <p:sp>
        <p:nvSpPr>
          <p:cNvPr id="11" name="Textfeld 10">
            <a:extLst>
              <a:ext uri="{FF2B5EF4-FFF2-40B4-BE49-F238E27FC236}">
                <a16:creationId xmlns:a16="http://schemas.microsoft.com/office/drawing/2014/main" id="{5662E95C-B20E-9EB7-46E7-181B506C9C8A}"/>
              </a:ext>
            </a:extLst>
          </p:cNvPr>
          <p:cNvSpPr txBox="1"/>
          <p:nvPr/>
        </p:nvSpPr>
        <p:spPr>
          <a:xfrm>
            <a:off x="4814661" y="2901180"/>
            <a:ext cx="4277086" cy="1477328"/>
          </a:xfrm>
          <a:prstGeom prst="rect">
            <a:avLst/>
          </a:prstGeom>
          <a:noFill/>
        </p:spPr>
        <p:txBody>
          <a:bodyPr wrap="square">
            <a:spAutoFit/>
          </a:bodyPr>
          <a:lstStyle/>
          <a:p>
            <a:r>
              <a:rPr lang="de-DE"/>
              <a:t>Digital-Media-Designer*in</a:t>
            </a:r>
          </a:p>
          <a:p>
            <a:r>
              <a:rPr lang="de-DE"/>
              <a:t>Grafik- und Kommunikationsdesigner*in</a:t>
            </a:r>
          </a:p>
          <a:p>
            <a:r>
              <a:rPr lang="de-DE"/>
              <a:t>Computeranimationsgestalter*in Buchgestalter*in</a:t>
            </a:r>
          </a:p>
          <a:p>
            <a:r>
              <a:rPr lang="de-DE"/>
              <a:t>Grafiker*in </a:t>
            </a:r>
          </a:p>
        </p:txBody>
      </p:sp>
      <p:sp>
        <p:nvSpPr>
          <p:cNvPr id="2" name="Ellipse 1">
            <a:extLst>
              <a:ext uri="{FF2B5EF4-FFF2-40B4-BE49-F238E27FC236}">
                <a16:creationId xmlns:a16="http://schemas.microsoft.com/office/drawing/2014/main" id="{0E460C67-D540-2E1E-25DF-B0F3C02D7C55}"/>
              </a:ext>
            </a:extLst>
          </p:cNvPr>
          <p:cNvSpPr/>
          <p:nvPr/>
        </p:nvSpPr>
        <p:spPr>
          <a:xfrm>
            <a:off x="7855130" y="1046669"/>
            <a:ext cx="2473234" cy="1989307"/>
          </a:xfrm>
          <a:prstGeom prst="ellipse">
            <a:avLst/>
          </a:prstGeom>
          <a:solidFill>
            <a:schemeClr val="accent6">
              <a:lumMod val="50000"/>
              <a:lumOff val="50000"/>
              <a:alpha val="1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4400"/>
              <a:t>17,6%</a:t>
            </a:r>
          </a:p>
          <a:p>
            <a:pPr algn="ctr"/>
            <a:r>
              <a:rPr lang="de-DE"/>
              <a:t>Berufe mit Gesundheitsbezug</a:t>
            </a:r>
          </a:p>
          <a:p>
            <a:pPr algn="ctr"/>
            <a:endParaRPr lang="de-DE"/>
          </a:p>
        </p:txBody>
      </p:sp>
      <p:sp>
        <p:nvSpPr>
          <p:cNvPr id="3" name="Rechteck 2">
            <a:extLst>
              <a:ext uri="{FF2B5EF4-FFF2-40B4-BE49-F238E27FC236}">
                <a16:creationId xmlns:a16="http://schemas.microsoft.com/office/drawing/2014/main" id="{0EC8F620-A752-DC1B-71D3-602A585C820E}"/>
              </a:ext>
            </a:extLst>
          </p:cNvPr>
          <p:cNvSpPr/>
          <p:nvPr/>
        </p:nvSpPr>
        <p:spPr>
          <a:xfrm>
            <a:off x="159026" y="143123"/>
            <a:ext cx="2775763" cy="804044"/>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a:extLst>
              <a:ext uri="{FF2B5EF4-FFF2-40B4-BE49-F238E27FC236}">
                <a16:creationId xmlns:a16="http://schemas.microsoft.com/office/drawing/2014/main" id="{743FC087-3258-6AD1-4651-D9FDB780D0F8}"/>
              </a:ext>
            </a:extLst>
          </p:cNvPr>
          <p:cNvSpPr/>
          <p:nvPr/>
        </p:nvSpPr>
        <p:spPr>
          <a:xfrm>
            <a:off x="11007633" y="143123"/>
            <a:ext cx="857755" cy="658066"/>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1640851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21ADA-44FF-BE43-85B1-36696D2C8B7C}"/>
            </a:ext>
          </a:extLst>
        </p:cNvPr>
        <p:cNvGrpSpPr/>
        <p:nvPr/>
      </p:nvGrpSpPr>
      <p:grpSpPr>
        <a:xfrm>
          <a:off x="0" y="0"/>
          <a:ext cx="0" cy="0"/>
          <a:chOff x="0" y="0"/>
          <a:chExt cx="0" cy="0"/>
        </a:xfrm>
      </p:grpSpPr>
      <p:sp>
        <p:nvSpPr>
          <p:cNvPr id="4" name="Datumsplatzhalter 3">
            <a:extLst>
              <a:ext uri="{FF2B5EF4-FFF2-40B4-BE49-F238E27FC236}">
                <a16:creationId xmlns:a16="http://schemas.microsoft.com/office/drawing/2014/main" id="{9B649691-EA1C-0150-BE67-B69E808A370A}"/>
              </a:ext>
            </a:extLst>
          </p:cNvPr>
          <p:cNvSpPr>
            <a:spLocks noGrp="1"/>
          </p:cNvSpPr>
          <p:nvPr>
            <p:ph type="dt" sz="half" idx="2"/>
          </p:nvPr>
        </p:nvSpPr>
        <p:spPr/>
        <p:txBody>
          <a:bodyPr/>
          <a:lstStyle/>
          <a:p>
            <a:fld id="{21CE6C11-0E51-469C-B2A4-125EEB5780A5}" type="datetime1">
              <a:rPr lang="de-DE" smtClean="0"/>
              <a:pPr/>
              <a:t>25.11.2025</a:t>
            </a:fld>
            <a:endParaRPr lang="en-US"/>
          </a:p>
        </p:txBody>
      </p:sp>
      <p:sp>
        <p:nvSpPr>
          <p:cNvPr id="5" name="Fußzeilenplatzhalter 4">
            <a:extLst>
              <a:ext uri="{FF2B5EF4-FFF2-40B4-BE49-F238E27FC236}">
                <a16:creationId xmlns:a16="http://schemas.microsoft.com/office/drawing/2014/main" id="{F9190BA1-4D4A-8076-65B1-9E46F85C4D21}"/>
              </a:ext>
            </a:extLst>
          </p:cNvPr>
          <p:cNvSpPr>
            <a:spLocks noGrp="1"/>
          </p:cNvSpPr>
          <p:nvPr>
            <p:ph type="ftr" sz="quarter" idx="3"/>
          </p:nvPr>
        </p:nvSpPr>
        <p:spPr/>
        <p:txBody>
          <a:bodyPr/>
          <a:lstStyle/>
          <a:p>
            <a:endParaRPr lang="de-DE"/>
          </a:p>
        </p:txBody>
      </p:sp>
      <p:sp>
        <p:nvSpPr>
          <p:cNvPr id="6" name="Foliennummernplatzhalter 5">
            <a:extLst>
              <a:ext uri="{FF2B5EF4-FFF2-40B4-BE49-F238E27FC236}">
                <a16:creationId xmlns:a16="http://schemas.microsoft.com/office/drawing/2014/main" id="{739EF543-5D5A-B5E6-0BB7-CDB9815521A1}"/>
              </a:ext>
            </a:extLst>
          </p:cNvPr>
          <p:cNvSpPr>
            <a:spLocks noGrp="1"/>
          </p:cNvSpPr>
          <p:nvPr>
            <p:ph type="sldNum" sz="quarter" idx="4"/>
          </p:nvPr>
        </p:nvSpPr>
        <p:spPr/>
        <p:txBody>
          <a:bodyPr/>
          <a:lstStyle/>
          <a:p>
            <a:fld id="{CE5776EE-2D96-4B0B-AEC2-633829776588}" type="slidenum">
              <a:rPr lang="en-US" smtClean="0"/>
              <a:pPr/>
              <a:t>13</a:t>
            </a:fld>
            <a:endParaRPr lang="en-US"/>
          </a:p>
        </p:txBody>
      </p:sp>
      <p:sp>
        <p:nvSpPr>
          <p:cNvPr id="7" name="Textfeld 6">
            <a:extLst>
              <a:ext uri="{FF2B5EF4-FFF2-40B4-BE49-F238E27FC236}">
                <a16:creationId xmlns:a16="http://schemas.microsoft.com/office/drawing/2014/main" id="{922BBF3B-215E-3D38-EBBE-12C9C66DC242}"/>
              </a:ext>
            </a:extLst>
          </p:cNvPr>
          <p:cNvSpPr txBox="1"/>
          <p:nvPr/>
        </p:nvSpPr>
        <p:spPr>
          <a:xfrm>
            <a:off x="353424" y="1016378"/>
            <a:ext cx="5742575" cy="954107"/>
          </a:xfrm>
          <a:prstGeom prst="rect">
            <a:avLst/>
          </a:prstGeom>
          <a:noFill/>
        </p:spPr>
        <p:txBody>
          <a:bodyPr wrap="square">
            <a:spAutoFit/>
          </a:bodyPr>
          <a:lstStyle/>
          <a:p>
            <a:r>
              <a:rPr kumimoji="0" lang="de-DE" sz="2800" b="1" i="0" u="none" strike="noStrike" kern="1200" cap="none" spc="0" normalizeH="0" baseline="0" noProof="0">
                <a:ln>
                  <a:noFill/>
                </a:ln>
                <a:solidFill>
                  <a:prstClr val="black"/>
                </a:solidFill>
                <a:effectLst/>
                <a:uLnTx/>
                <a:uFillTx/>
                <a:latin typeface="Calibri"/>
                <a:ea typeface="+mn-ea"/>
                <a:cs typeface="+mn-cs"/>
              </a:rPr>
              <a:t>Berufe und </a:t>
            </a:r>
          </a:p>
          <a:p>
            <a:r>
              <a:rPr kumimoji="0" lang="de-DE" sz="2800" b="1" i="0" u="none" strike="noStrike" kern="1200" cap="none" spc="0" normalizeH="0" baseline="0" noProof="0">
                <a:ln>
                  <a:noFill/>
                </a:ln>
                <a:solidFill>
                  <a:prstClr val="black"/>
                </a:solidFill>
                <a:effectLst/>
                <a:uLnTx/>
                <a:uFillTx/>
                <a:latin typeface="Calibri"/>
                <a:ea typeface="+mn-ea"/>
                <a:cs typeface="+mn-cs"/>
              </a:rPr>
              <a:t>Berufsgruppen</a:t>
            </a:r>
            <a:endParaRPr lang="de-DE"/>
          </a:p>
        </p:txBody>
      </p:sp>
      <p:sp>
        <p:nvSpPr>
          <p:cNvPr id="10" name="Ellipse 9">
            <a:extLst>
              <a:ext uri="{FF2B5EF4-FFF2-40B4-BE49-F238E27FC236}">
                <a16:creationId xmlns:a16="http://schemas.microsoft.com/office/drawing/2014/main" id="{24A3A23F-DEB5-F110-B973-57C2644C916C}"/>
              </a:ext>
            </a:extLst>
          </p:cNvPr>
          <p:cNvSpPr/>
          <p:nvPr/>
        </p:nvSpPr>
        <p:spPr>
          <a:xfrm>
            <a:off x="4529626" y="691201"/>
            <a:ext cx="3039291" cy="2473234"/>
          </a:xfrm>
          <a:prstGeom prst="ellipse">
            <a:avLst/>
          </a:prstGeom>
          <a:solidFill>
            <a:schemeClr val="accent6">
              <a:lumMod val="50000"/>
              <a:lumOff val="50000"/>
              <a:alpha val="1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a:p>
          <a:p>
            <a:pPr algn="ctr"/>
            <a:r>
              <a:rPr lang="de-DE" sz="4400"/>
              <a:t>26,8%</a:t>
            </a:r>
          </a:p>
          <a:p>
            <a:pPr algn="ctr"/>
            <a:r>
              <a:rPr lang="de-DE"/>
              <a:t>Redaktion und Journalismus</a:t>
            </a:r>
          </a:p>
          <a:p>
            <a:pPr algn="ctr"/>
            <a:endParaRPr lang="de-DE"/>
          </a:p>
          <a:p>
            <a:pPr algn="ctr"/>
            <a:endParaRPr lang="de-DE"/>
          </a:p>
        </p:txBody>
      </p:sp>
      <p:sp>
        <p:nvSpPr>
          <p:cNvPr id="13" name="Ellipse 12">
            <a:extLst>
              <a:ext uri="{FF2B5EF4-FFF2-40B4-BE49-F238E27FC236}">
                <a16:creationId xmlns:a16="http://schemas.microsoft.com/office/drawing/2014/main" id="{E662FBB8-C175-89C3-5CAB-4C00D948977A}"/>
              </a:ext>
            </a:extLst>
          </p:cNvPr>
          <p:cNvSpPr/>
          <p:nvPr/>
        </p:nvSpPr>
        <p:spPr>
          <a:xfrm>
            <a:off x="7855130" y="3365372"/>
            <a:ext cx="2577737" cy="1550125"/>
          </a:xfrm>
          <a:prstGeom prst="ellipse">
            <a:avLst/>
          </a:prstGeom>
          <a:solidFill>
            <a:schemeClr val="accent5">
              <a:alpha val="1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600"/>
              <a:t>14,6%</a:t>
            </a:r>
          </a:p>
          <a:p>
            <a:pPr algn="ctr"/>
            <a:r>
              <a:rPr lang="de-DE" sz="1400"/>
              <a:t>Lehre an außerschulischen Bildungseinrichtungen</a:t>
            </a:r>
          </a:p>
          <a:p>
            <a:pPr algn="ctr"/>
            <a:endParaRPr lang="de-DE"/>
          </a:p>
        </p:txBody>
      </p:sp>
      <p:sp>
        <p:nvSpPr>
          <p:cNvPr id="14" name="Ellipse 13">
            <a:extLst>
              <a:ext uri="{FF2B5EF4-FFF2-40B4-BE49-F238E27FC236}">
                <a16:creationId xmlns:a16="http://schemas.microsoft.com/office/drawing/2014/main" id="{A7ED82C8-6B38-CD77-98AD-6756181168D8}"/>
              </a:ext>
            </a:extLst>
          </p:cNvPr>
          <p:cNvSpPr/>
          <p:nvPr/>
        </p:nvSpPr>
        <p:spPr>
          <a:xfrm>
            <a:off x="4878642" y="3429000"/>
            <a:ext cx="2577737" cy="1550125"/>
          </a:xfrm>
          <a:prstGeom prst="ellipse">
            <a:avLst/>
          </a:prstGeom>
          <a:solidFill>
            <a:schemeClr val="accent5">
              <a:alpha val="1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600"/>
              <a:t>14,1%</a:t>
            </a:r>
          </a:p>
          <a:p>
            <a:pPr algn="ctr"/>
            <a:r>
              <a:rPr lang="de-DE" sz="1400"/>
              <a:t>Berufe in den darstellenden Künsten und Musik</a:t>
            </a:r>
          </a:p>
          <a:p>
            <a:pPr algn="ctr"/>
            <a:endParaRPr lang="de-DE"/>
          </a:p>
        </p:txBody>
      </p:sp>
      <p:sp>
        <p:nvSpPr>
          <p:cNvPr id="15" name="Ellipse 14">
            <a:extLst>
              <a:ext uri="{FF2B5EF4-FFF2-40B4-BE49-F238E27FC236}">
                <a16:creationId xmlns:a16="http://schemas.microsoft.com/office/drawing/2014/main" id="{F52EF930-5C85-7FFF-3684-A63C2FB22378}"/>
              </a:ext>
            </a:extLst>
          </p:cNvPr>
          <p:cNvSpPr/>
          <p:nvPr/>
        </p:nvSpPr>
        <p:spPr>
          <a:xfrm>
            <a:off x="2652487" y="2942937"/>
            <a:ext cx="1948257" cy="1232897"/>
          </a:xfrm>
          <a:prstGeom prst="ellipse">
            <a:avLst/>
          </a:prstGeom>
          <a:solidFill>
            <a:srgbClr val="0099CC">
              <a:alpha val="10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a:t>5,7%</a:t>
            </a:r>
          </a:p>
          <a:p>
            <a:pPr algn="ctr"/>
            <a:r>
              <a:rPr lang="de-DE" sz="1200"/>
              <a:t>Technische Mediengestaltung und -bearbeitung</a:t>
            </a:r>
          </a:p>
          <a:p>
            <a:pPr algn="ctr"/>
            <a:endParaRPr lang="de-DE"/>
          </a:p>
        </p:txBody>
      </p:sp>
      <p:sp>
        <p:nvSpPr>
          <p:cNvPr id="16" name="Ellipse 15">
            <a:extLst>
              <a:ext uri="{FF2B5EF4-FFF2-40B4-BE49-F238E27FC236}">
                <a16:creationId xmlns:a16="http://schemas.microsoft.com/office/drawing/2014/main" id="{44515A4E-F64C-BD9A-0237-0394B402CAC4}"/>
              </a:ext>
            </a:extLst>
          </p:cNvPr>
          <p:cNvSpPr/>
          <p:nvPr/>
        </p:nvSpPr>
        <p:spPr>
          <a:xfrm>
            <a:off x="2580030" y="4262924"/>
            <a:ext cx="2129750" cy="1305146"/>
          </a:xfrm>
          <a:prstGeom prst="ellipse">
            <a:avLst/>
          </a:prstGeom>
          <a:solidFill>
            <a:srgbClr val="0099CC"/>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a:t>8,7%</a:t>
            </a:r>
          </a:p>
          <a:p>
            <a:pPr algn="ctr"/>
            <a:r>
              <a:rPr lang="de-DE" sz="1200"/>
              <a:t>Übersetzung und Verdolmetschung</a:t>
            </a:r>
          </a:p>
          <a:p>
            <a:pPr algn="ctr"/>
            <a:endParaRPr lang="de-DE"/>
          </a:p>
        </p:txBody>
      </p:sp>
      <p:sp>
        <p:nvSpPr>
          <p:cNvPr id="17" name="Ellipse 16">
            <a:extLst>
              <a:ext uri="{FF2B5EF4-FFF2-40B4-BE49-F238E27FC236}">
                <a16:creationId xmlns:a16="http://schemas.microsoft.com/office/drawing/2014/main" id="{DC4530A7-30BA-4DC0-1649-43B9C8F6DE8A}"/>
              </a:ext>
            </a:extLst>
          </p:cNvPr>
          <p:cNvSpPr/>
          <p:nvPr/>
        </p:nvSpPr>
        <p:spPr>
          <a:xfrm>
            <a:off x="462911" y="4335173"/>
            <a:ext cx="1948257" cy="1232897"/>
          </a:xfrm>
          <a:prstGeom prst="ellipse">
            <a:avLst/>
          </a:prstGeom>
          <a:solidFill>
            <a:srgbClr val="0099CC">
              <a:alpha val="10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a:t>6,6%</a:t>
            </a:r>
          </a:p>
          <a:p>
            <a:pPr algn="ctr"/>
            <a:r>
              <a:rPr lang="de-DE" sz="1200"/>
              <a:t>Kunsthandwerk und bildende Kunst</a:t>
            </a:r>
          </a:p>
          <a:p>
            <a:pPr algn="ctr"/>
            <a:endParaRPr lang="de-DE"/>
          </a:p>
        </p:txBody>
      </p:sp>
      <p:sp>
        <p:nvSpPr>
          <p:cNvPr id="18" name="Ellipse 17">
            <a:extLst>
              <a:ext uri="{FF2B5EF4-FFF2-40B4-BE49-F238E27FC236}">
                <a16:creationId xmlns:a16="http://schemas.microsoft.com/office/drawing/2014/main" id="{A5F95672-C5DA-2BF5-3DDD-D8844761B229}"/>
              </a:ext>
            </a:extLst>
          </p:cNvPr>
          <p:cNvSpPr/>
          <p:nvPr/>
        </p:nvSpPr>
        <p:spPr>
          <a:xfrm>
            <a:off x="612765" y="2810136"/>
            <a:ext cx="1648547" cy="1452788"/>
          </a:xfrm>
          <a:prstGeom prst="ellipse">
            <a:avLst/>
          </a:prstGeom>
          <a:solidFill>
            <a:srgbClr val="0099CC">
              <a:alpha val="10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2800"/>
          </a:p>
          <a:p>
            <a:pPr algn="ctr"/>
            <a:r>
              <a:rPr lang="de-DE" sz="2800"/>
              <a:t>5,9%</a:t>
            </a:r>
          </a:p>
          <a:p>
            <a:pPr algn="ctr"/>
            <a:r>
              <a:rPr lang="de-DE" sz="1200"/>
              <a:t>Technische und handwerkliche Berufe in den darstellenden Künsten</a:t>
            </a:r>
          </a:p>
          <a:p>
            <a:pPr algn="ctr"/>
            <a:endParaRPr lang="de-DE"/>
          </a:p>
        </p:txBody>
      </p:sp>
      <p:sp>
        <p:nvSpPr>
          <p:cNvPr id="11" name="Textfeld 10">
            <a:extLst>
              <a:ext uri="{FF2B5EF4-FFF2-40B4-BE49-F238E27FC236}">
                <a16:creationId xmlns:a16="http://schemas.microsoft.com/office/drawing/2014/main" id="{8F700384-4ABE-7199-C12C-E6DFF07A433C}"/>
              </a:ext>
            </a:extLst>
          </p:cNvPr>
          <p:cNvSpPr txBox="1"/>
          <p:nvPr/>
        </p:nvSpPr>
        <p:spPr>
          <a:xfrm>
            <a:off x="4828180" y="4640108"/>
            <a:ext cx="4277086" cy="923330"/>
          </a:xfrm>
          <a:prstGeom prst="rect">
            <a:avLst/>
          </a:prstGeom>
          <a:noFill/>
        </p:spPr>
        <p:txBody>
          <a:bodyPr wrap="square">
            <a:spAutoFit/>
          </a:bodyPr>
          <a:lstStyle/>
          <a:p>
            <a:r>
              <a:rPr lang="de-DE"/>
              <a:t>Übersetzer*in</a:t>
            </a:r>
          </a:p>
          <a:p>
            <a:r>
              <a:rPr lang="de-DE"/>
              <a:t>Dolmetscher*in</a:t>
            </a:r>
          </a:p>
          <a:p>
            <a:r>
              <a:rPr lang="de-DE"/>
              <a:t>Literaturübersetzer*in</a:t>
            </a:r>
          </a:p>
        </p:txBody>
      </p:sp>
      <p:sp>
        <p:nvSpPr>
          <p:cNvPr id="2" name="Ellipse 1">
            <a:extLst>
              <a:ext uri="{FF2B5EF4-FFF2-40B4-BE49-F238E27FC236}">
                <a16:creationId xmlns:a16="http://schemas.microsoft.com/office/drawing/2014/main" id="{1216CDA9-EB44-482D-4F29-C7DB58E59968}"/>
              </a:ext>
            </a:extLst>
          </p:cNvPr>
          <p:cNvSpPr/>
          <p:nvPr/>
        </p:nvSpPr>
        <p:spPr>
          <a:xfrm>
            <a:off x="7855130" y="1046669"/>
            <a:ext cx="2473234" cy="1989307"/>
          </a:xfrm>
          <a:prstGeom prst="ellipse">
            <a:avLst/>
          </a:prstGeom>
          <a:solidFill>
            <a:schemeClr val="accent6">
              <a:lumMod val="50000"/>
              <a:lumOff val="50000"/>
              <a:alpha val="1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4400"/>
              <a:t>17,6%</a:t>
            </a:r>
          </a:p>
          <a:p>
            <a:pPr algn="ctr"/>
            <a:r>
              <a:rPr lang="de-DE"/>
              <a:t>Berufe mit Gesundheitsbezug</a:t>
            </a:r>
          </a:p>
          <a:p>
            <a:pPr algn="ctr"/>
            <a:endParaRPr lang="de-DE"/>
          </a:p>
        </p:txBody>
      </p:sp>
      <p:sp>
        <p:nvSpPr>
          <p:cNvPr id="3" name="Rechteck 2">
            <a:extLst>
              <a:ext uri="{FF2B5EF4-FFF2-40B4-BE49-F238E27FC236}">
                <a16:creationId xmlns:a16="http://schemas.microsoft.com/office/drawing/2014/main" id="{A4BE233D-C8EC-78B9-A3AF-55EC147F7BEC}"/>
              </a:ext>
            </a:extLst>
          </p:cNvPr>
          <p:cNvSpPr/>
          <p:nvPr/>
        </p:nvSpPr>
        <p:spPr>
          <a:xfrm>
            <a:off x="159027" y="143123"/>
            <a:ext cx="2801888" cy="804044"/>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a:extLst>
              <a:ext uri="{FF2B5EF4-FFF2-40B4-BE49-F238E27FC236}">
                <a16:creationId xmlns:a16="http://schemas.microsoft.com/office/drawing/2014/main" id="{FFD1A17B-A893-2D7C-5E31-633506A4FE99}"/>
              </a:ext>
            </a:extLst>
          </p:cNvPr>
          <p:cNvSpPr/>
          <p:nvPr/>
        </p:nvSpPr>
        <p:spPr>
          <a:xfrm>
            <a:off x="11007633" y="143123"/>
            <a:ext cx="857755" cy="658066"/>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052168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2BCCE-5323-5B3D-8201-2C07E6010195}"/>
            </a:ext>
          </a:extLst>
        </p:cNvPr>
        <p:cNvGrpSpPr/>
        <p:nvPr/>
      </p:nvGrpSpPr>
      <p:grpSpPr>
        <a:xfrm>
          <a:off x="0" y="0"/>
          <a:ext cx="0" cy="0"/>
          <a:chOff x="0" y="0"/>
          <a:chExt cx="0" cy="0"/>
        </a:xfrm>
      </p:grpSpPr>
      <p:sp>
        <p:nvSpPr>
          <p:cNvPr id="4" name="Datumsplatzhalter 3">
            <a:extLst>
              <a:ext uri="{FF2B5EF4-FFF2-40B4-BE49-F238E27FC236}">
                <a16:creationId xmlns:a16="http://schemas.microsoft.com/office/drawing/2014/main" id="{07FA73E4-1E65-9EA1-6FD1-E35C58BCA062}"/>
              </a:ext>
            </a:extLst>
          </p:cNvPr>
          <p:cNvSpPr>
            <a:spLocks noGrp="1"/>
          </p:cNvSpPr>
          <p:nvPr>
            <p:ph type="dt" sz="half" idx="2"/>
          </p:nvPr>
        </p:nvSpPr>
        <p:spPr/>
        <p:txBody>
          <a:bodyPr/>
          <a:lstStyle/>
          <a:p>
            <a:fld id="{21CE6C11-0E51-469C-B2A4-125EEB5780A5}" type="datetime1">
              <a:rPr lang="de-DE" smtClean="0"/>
              <a:pPr/>
              <a:t>25.11.2025</a:t>
            </a:fld>
            <a:endParaRPr lang="en-US"/>
          </a:p>
        </p:txBody>
      </p:sp>
      <p:sp>
        <p:nvSpPr>
          <p:cNvPr id="5" name="Fußzeilenplatzhalter 4">
            <a:extLst>
              <a:ext uri="{FF2B5EF4-FFF2-40B4-BE49-F238E27FC236}">
                <a16:creationId xmlns:a16="http://schemas.microsoft.com/office/drawing/2014/main" id="{EB3AA9BE-17A3-2916-5D8C-861AACB3B44F}"/>
              </a:ext>
            </a:extLst>
          </p:cNvPr>
          <p:cNvSpPr>
            <a:spLocks noGrp="1"/>
          </p:cNvSpPr>
          <p:nvPr>
            <p:ph type="ftr" sz="quarter" idx="3"/>
          </p:nvPr>
        </p:nvSpPr>
        <p:spPr/>
        <p:txBody>
          <a:bodyPr/>
          <a:lstStyle/>
          <a:p>
            <a:endParaRPr lang="de-DE"/>
          </a:p>
        </p:txBody>
      </p:sp>
      <p:sp>
        <p:nvSpPr>
          <p:cNvPr id="6" name="Foliennummernplatzhalter 5">
            <a:extLst>
              <a:ext uri="{FF2B5EF4-FFF2-40B4-BE49-F238E27FC236}">
                <a16:creationId xmlns:a16="http://schemas.microsoft.com/office/drawing/2014/main" id="{66E90B38-3B9E-2B9F-942A-77DB70D36EFB}"/>
              </a:ext>
            </a:extLst>
          </p:cNvPr>
          <p:cNvSpPr>
            <a:spLocks noGrp="1"/>
          </p:cNvSpPr>
          <p:nvPr>
            <p:ph type="sldNum" sz="quarter" idx="4"/>
          </p:nvPr>
        </p:nvSpPr>
        <p:spPr/>
        <p:txBody>
          <a:bodyPr/>
          <a:lstStyle/>
          <a:p>
            <a:fld id="{CE5776EE-2D96-4B0B-AEC2-633829776588}" type="slidenum">
              <a:rPr lang="en-US" smtClean="0"/>
              <a:pPr/>
              <a:t>14</a:t>
            </a:fld>
            <a:endParaRPr lang="en-US"/>
          </a:p>
        </p:txBody>
      </p:sp>
      <p:sp>
        <p:nvSpPr>
          <p:cNvPr id="7" name="Textfeld 6">
            <a:extLst>
              <a:ext uri="{FF2B5EF4-FFF2-40B4-BE49-F238E27FC236}">
                <a16:creationId xmlns:a16="http://schemas.microsoft.com/office/drawing/2014/main" id="{BCBEF8D6-0AC5-F012-C9D5-F1DDBFABDA7F}"/>
              </a:ext>
            </a:extLst>
          </p:cNvPr>
          <p:cNvSpPr txBox="1"/>
          <p:nvPr/>
        </p:nvSpPr>
        <p:spPr>
          <a:xfrm>
            <a:off x="353424" y="1016378"/>
            <a:ext cx="5742575" cy="954107"/>
          </a:xfrm>
          <a:prstGeom prst="rect">
            <a:avLst/>
          </a:prstGeom>
          <a:noFill/>
        </p:spPr>
        <p:txBody>
          <a:bodyPr wrap="square">
            <a:spAutoFit/>
          </a:bodyPr>
          <a:lstStyle/>
          <a:p>
            <a:r>
              <a:rPr kumimoji="0" lang="de-DE" sz="2800" b="1" i="0" u="none" strike="noStrike" kern="1200" cap="none" spc="0" normalizeH="0" baseline="0" noProof="0">
                <a:ln>
                  <a:noFill/>
                </a:ln>
                <a:solidFill>
                  <a:prstClr val="black"/>
                </a:solidFill>
                <a:effectLst/>
                <a:uLnTx/>
                <a:uFillTx/>
                <a:latin typeface="Calibri"/>
                <a:ea typeface="+mn-ea"/>
                <a:cs typeface="+mn-cs"/>
              </a:rPr>
              <a:t>Berufe und </a:t>
            </a:r>
          </a:p>
          <a:p>
            <a:r>
              <a:rPr kumimoji="0" lang="de-DE" sz="2800" b="1" i="0" u="none" strike="noStrike" kern="1200" cap="none" spc="0" normalizeH="0" baseline="0" noProof="0">
                <a:ln>
                  <a:noFill/>
                </a:ln>
                <a:solidFill>
                  <a:prstClr val="black"/>
                </a:solidFill>
                <a:effectLst/>
                <a:uLnTx/>
                <a:uFillTx/>
                <a:latin typeface="Calibri"/>
                <a:ea typeface="+mn-ea"/>
                <a:cs typeface="+mn-cs"/>
              </a:rPr>
              <a:t>Berufsgruppen</a:t>
            </a:r>
            <a:endParaRPr lang="de-DE"/>
          </a:p>
        </p:txBody>
      </p:sp>
      <p:sp>
        <p:nvSpPr>
          <p:cNvPr id="10" name="Ellipse 9">
            <a:extLst>
              <a:ext uri="{FF2B5EF4-FFF2-40B4-BE49-F238E27FC236}">
                <a16:creationId xmlns:a16="http://schemas.microsoft.com/office/drawing/2014/main" id="{A1613CAE-E467-69C9-5DDA-048B7B1E993F}"/>
              </a:ext>
            </a:extLst>
          </p:cNvPr>
          <p:cNvSpPr/>
          <p:nvPr/>
        </p:nvSpPr>
        <p:spPr>
          <a:xfrm>
            <a:off x="4529626" y="691201"/>
            <a:ext cx="3039291" cy="2473234"/>
          </a:xfrm>
          <a:prstGeom prst="ellipse">
            <a:avLst/>
          </a:prstGeom>
          <a:solidFill>
            <a:schemeClr val="accent6">
              <a:lumMod val="50000"/>
              <a:lumOff val="50000"/>
              <a:alpha val="1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a:p>
          <a:p>
            <a:pPr algn="ctr"/>
            <a:r>
              <a:rPr lang="de-DE" sz="4400"/>
              <a:t>26,8%</a:t>
            </a:r>
          </a:p>
          <a:p>
            <a:pPr algn="ctr"/>
            <a:r>
              <a:rPr lang="de-DE"/>
              <a:t>Redaktion und Journalismus</a:t>
            </a:r>
          </a:p>
          <a:p>
            <a:pPr algn="ctr"/>
            <a:endParaRPr lang="de-DE"/>
          </a:p>
          <a:p>
            <a:pPr algn="ctr"/>
            <a:endParaRPr lang="de-DE"/>
          </a:p>
        </p:txBody>
      </p:sp>
      <p:sp>
        <p:nvSpPr>
          <p:cNvPr id="13" name="Ellipse 12">
            <a:extLst>
              <a:ext uri="{FF2B5EF4-FFF2-40B4-BE49-F238E27FC236}">
                <a16:creationId xmlns:a16="http://schemas.microsoft.com/office/drawing/2014/main" id="{5BCCE5E6-CBFD-FA1D-B5B8-6AAA0BC78445}"/>
              </a:ext>
            </a:extLst>
          </p:cNvPr>
          <p:cNvSpPr/>
          <p:nvPr/>
        </p:nvSpPr>
        <p:spPr>
          <a:xfrm>
            <a:off x="7855130" y="3365372"/>
            <a:ext cx="2577737" cy="1550125"/>
          </a:xfrm>
          <a:prstGeom prst="ellipse">
            <a:avLst/>
          </a:prstGeom>
          <a:solidFill>
            <a:schemeClr val="accent5">
              <a:alpha val="1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600"/>
              <a:t>14,6%</a:t>
            </a:r>
          </a:p>
          <a:p>
            <a:pPr algn="ctr"/>
            <a:r>
              <a:rPr lang="de-DE" sz="1400"/>
              <a:t>Lehre an außerschulischen Bildungseinrichtungen</a:t>
            </a:r>
          </a:p>
          <a:p>
            <a:pPr algn="ctr"/>
            <a:endParaRPr lang="de-DE"/>
          </a:p>
        </p:txBody>
      </p:sp>
      <p:sp>
        <p:nvSpPr>
          <p:cNvPr id="14" name="Ellipse 13">
            <a:extLst>
              <a:ext uri="{FF2B5EF4-FFF2-40B4-BE49-F238E27FC236}">
                <a16:creationId xmlns:a16="http://schemas.microsoft.com/office/drawing/2014/main" id="{E8FDB583-00E3-13D6-8B1F-9DAFB1F1A360}"/>
              </a:ext>
            </a:extLst>
          </p:cNvPr>
          <p:cNvSpPr/>
          <p:nvPr/>
        </p:nvSpPr>
        <p:spPr>
          <a:xfrm>
            <a:off x="4878642" y="3429000"/>
            <a:ext cx="2577737" cy="1550125"/>
          </a:xfrm>
          <a:prstGeom prst="ellipse">
            <a:avLst/>
          </a:prstGeom>
          <a:solidFill>
            <a:schemeClr val="accent5">
              <a:alpha val="1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600"/>
              <a:t>14,1%</a:t>
            </a:r>
          </a:p>
          <a:p>
            <a:pPr algn="ctr"/>
            <a:r>
              <a:rPr lang="de-DE" sz="1400"/>
              <a:t>Berufe in den darstellenden Künsten und Musik</a:t>
            </a:r>
          </a:p>
          <a:p>
            <a:pPr algn="ctr"/>
            <a:endParaRPr lang="de-DE"/>
          </a:p>
        </p:txBody>
      </p:sp>
      <p:sp>
        <p:nvSpPr>
          <p:cNvPr id="15" name="Ellipse 14">
            <a:extLst>
              <a:ext uri="{FF2B5EF4-FFF2-40B4-BE49-F238E27FC236}">
                <a16:creationId xmlns:a16="http://schemas.microsoft.com/office/drawing/2014/main" id="{C3E6589C-68EB-1CDE-F9B7-10287A8DAA5D}"/>
              </a:ext>
            </a:extLst>
          </p:cNvPr>
          <p:cNvSpPr/>
          <p:nvPr/>
        </p:nvSpPr>
        <p:spPr>
          <a:xfrm>
            <a:off x="2652487" y="2942937"/>
            <a:ext cx="1948257" cy="1232897"/>
          </a:xfrm>
          <a:prstGeom prst="ellipse">
            <a:avLst/>
          </a:prstGeom>
          <a:solidFill>
            <a:srgbClr val="0099CC">
              <a:alpha val="10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a:t>5,7%</a:t>
            </a:r>
          </a:p>
          <a:p>
            <a:pPr algn="ctr"/>
            <a:r>
              <a:rPr lang="de-DE" sz="1200"/>
              <a:t>Technische Mediengestaltung und -bearbeitung</a:t>
            </a:r>
          </a:p>
          <a:p>
            <a:pPr algn="ctr"/>
            <a:endParaRPr lang="de-DE"/>
          </a:p>
        </p:txBody>
      </p:sp>
      <p:sp>
        <p:nvSpPr>
          <p:cNvPr id="16" name="Ellipse 15">
            <a:extLst>
              <a:ext uri="{FF2B5EF4-FFF2-40B4-BE49-F238E27FC236}">
                <a16:creationId xmlns:a16="http://schemas.microsoft.com/office/drawing/2014/main" id="{8619A6EB-F010-6537-104A-5738DD8EBC7F}"/>
              </a:ext>
            </a:extLst>
          </p:cNvPr>
          <p:cNvSpPr/>
          <p:nvPr/>
        </p:nvSpPr>
        <p:spPr>
          <a:xfrm>
            <a:off x="2580030" y="4262924"/>
            <a:ext cx="2129750" cy="1305146"/>
          </a:xfrm>
          <a:prstGeom prst="ellipse">
            <a:avLst/>
          </a:prstGeom>
          <a:solidFill>
            <a:srgbClr val="0099CC">
              <a:alpha val="10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a:t>8,7%</a:t>
            </a:r>
          </a:p>
          <a:p>
            <a:pPr algn="ctr"/>
            <a:r>
              <a:rPr lang="de-DE" sz="1200"/>
              <a:t>Übersetzung und Verdolmetschung</a:t>
            </a:r>
          </a:p>
          <a:p>
            <a:pPr algn="ctr"/>
            <a:endParaRPr lang="de-DE"/>
          </a:p>
        </p:txBody>
      </p:sp>
      <p:sp>
        <p:nvSpPr>
          <p:cNvPr id="17" name="Ellipse 16">
            <a:extLst>
              <a:ext uri="{FF2B5EF4-FFF2-40B4-BE49-F238E27FC236}">
                <a16:creationId xmlns:a16="http://schemas.microsoft.com/office/drawing/2014/main" id="{3D280DB9-B558-E3E3-8E87-C71FAA4ACED6}"/>
              </a:ext>
            </a:extLst>
          </p:cNvPr>
          <p:cNvSpPr/>
          <p:nvPr/>
        </p:nvSpPr>
        <p:spPr>
          <a:xfrm>
            <a:off x="462911" y="4335173"/>
            <a:ext cx="1948257" cy="1232897"/>
          </a:xfrm>
          <a:prstGeom prst="ellipse">
            <a:avLst/>
          </a:prstGeom>
          <a:solidFill>
            <a:srgbClr val="0099CC"/>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a:t>6,6%</a:t>
            </a:r>
          </a:p>
          <a:p>
            <a:pPr algn="ctr"/>
            <a:r>
              <a:rPr lang="de-DE" sz="1200"/>
              <a:t>Kunsthandwerk und bildende Kunst</a:t>
            </a:r>
          </a:p>
          <a:p>
            <a:pPr algn="ctr"/>
            <a:endParaRPr lang="de-DE"/>
          </a:p>
        </p:txBody>
      </p:sp>
      <p:sp>
        <p:nvSpPr>
          <p:cNvPr id="18" name="Ellipse 17">
            <a:extLst>
              <a:ext uri="{FF2B5EF4-FFF2-40B4-BE49-F238E27FC236}">
                <a16:creationId xmlns:a16="http://schemas.microsoft.com/office/drawing/2014/main" id="{09EBE73E-530C-06F6-D49D-702FC0998D1C}"/>
              </a:ext>
            </a:extLst>
          </p:cNvPr>
          <p:cNvSpPr/>
          <p:nvPr/>
        </p:nvSpPr>
        <p:spPr>
          <a:xfrm>
            <a:off x="612765" y="2810136"/>
            <a:ext cx="1648547" cy="1452788"/>
          </a:xfrm>
          <a:prstGeom prst="ellipse">
            <a:avLst/>
          </a:prstGeom>
          <a:solidFill>
            <a:srgbClr val="0099CC">
              <a:alpha val="10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2800"/>
          </a:p>
          <a:p>
            <a:pPr algn="ctr"/>
            <a:r>
              <a:rPr lang="de-DE" sz="2800"/>
              <a:t>5,9%</a:t>
            </a:r>
          </a:p>
          <a:p>
            <a:pPr algn="ctr"/>
            <a:r>
              <a:rPr lang="de-DE" sz="1200"/>
              <a:t>Technische und handwerkliche Berufe in den darstellenden Künsten</a:t>
            </a:r>
          </a:p>
          <a:p>
            <a:pPr algn="ctr"/>
            <a:endParaRPr lang="de-DE"/>
          </a:p>
        </p:txBody>
      </p:sp>
      <p:sp>
        <p:nvSpPr>
          <p:cNvPr id="11" name="Textfeld 10">
            <a:extLst>
              <a:ext uri="{FF2B5EF4-FFF2-40B4-BE49-F238E27FC236}">
                <a16:creationId xmlns:a16="http://schemas.microsoft.com/office/drawing/2014/main" id="{B2ED0AF8-2CE7-D1FE-B28B-29DDC0E55071}"/>
              </a:ext>
            </a:extLst>
          </p:cNvPr>
          <p:cNvSpPr txBox="1"/>
          <p:nvPr/>
        </p:nvSpPr>
        <p:spPr>
          <a:xfrm>
            <a:off x="2539210" y="1927248"/>
            <a:ext cx="4277086" cy="3693319"/>
          </a:xfrm>
          <a:prstGeom prst="rect">
            <a:avLst/>
          </a:prstGeom>
          <a:noFill/>
        </p:spPr>
        <p:txBody>
          <a:bodyPr wrap="square">
            <a:spAutoFit/>
          </a:bodyPr>
          <a:lstStyle/>
          <a:p>
            <a:r>
              <a:rPr lang="de-DE"/>
              <a:t>Bildende Künstler*in</a:t>
            </a:r>
          </a:p>
          <a:p>
            <a:r>
              <a:rPr lang="de-DE"/>
              <a:t>Illustrator*in</a:t>
            </a:r>
          </a:p>
          <a:p>
            <a:r>
              <a:rPr lang="de-DE"/>
              <a:t>Kunsthandwerker*in</a:t>
            </a:r>
          </a:p>
          <a:p>
            <a:r>
              <a:rPr lang="de-DE"/>
              <a:t>Trickfilmzeichner*in</a:t>
            </a:r>
          </a:p>
          <a:p>
            <a:r>
              <a:rPr lang="de-DE"/>
              <a:t>Animationszeichner*in</a:t>
            </a:r>
          </a:p>
          <a:p>
            <a:r>
              <a:rPr lang="de-DE"/>
              <a:t>Maler*in</a:t>
            </a:r>
          </a:p>
          <a:p>
            <a:r>
              <a:rPr lang="de-DE"/>
              <a:t>Restaurator*in</a:t>
            </a:r>
          </a:p>
          <a:p>
            <a:r>
              <a:rPr lang="de-DE"/>
              <a:t>Keramiker*in</a:t>
            </a:r>
          </a:p>
          <a:p>
            <a:r>
              <a:rPr lang="de-DE"/>
              <a:t>Werbetechniker*in</a:t>
            </a:r>
          </a:p>
          <a:p>
            <a:r>
              <a:rPr lang="de-DE"/>
              <a:t>Goldschmied*in</a:t>
            </a:r>
          </a:p>
          <a:p>
            <a:r>
              <a:rPr lang="de-DE"/>
              <a:t>Graveur*in</a:t>
            </a:r>
          </a:p>
          <a:p>
            <a:r>
              <a:rPr lang="de-DE"/>
              <a:t>Kunstschlosser*in</a:t>
            </a:r>
          </a:p>
          <a:p>
            <a:r>
              <a:rPr lang="de-DE"/>
              <a:t>Glas- und Metallgestaltung</a:t>
            </a:r>
          </a:p>
        </p:txBody>
      </p:sp>
      <p:sp>
        <p:nvSpPr>
          <p:cNvPr id="2" name="Ellipse 1">
            <a:extLst>
              <a:ext uri="{FF2B5EF4-FFF2-40B4-BE49-F238E27FC236}">
                <a16:creationId xmlns:a16="http://schemas.microsoft.com/office/drawing/2014/main" id="{6AD5302F-44DC-1471-8A0C-397BAACDF02A}"/>
              </a:ext>
            </a:extLst>
          </p:cNvPr>
          <p:cNvSpPr/>
          <p:nvPr/>
        </p:nvSpPr>
        <p:spPr>
          <a:xfrm>
            <a:off x="7855130" y="1046669"/>
            <a:ext cx="2473234" cy="1989307"/>
          </a:xfrm>
          <a:prstGeom prst="ellipse">
            <a:avLst/>
          </a:prstGeom>
          <a:solidFill>
            <a:schemeClr val="accent6">
              <a:lumMod val="50000"/>
              <a:lumOff val="50000"/>
              <a:alpha val="1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4400"/>
              <a:t>17,6%</a:t>
            </a:r>
          </a:p>
          <a:p>
            <a:pPr algn="ctr"/>
            <a:r>
              <a:rPr lang="de-DE"/>
              <a:t>Berufe mit Gesundheitsbezug</a:t>
            </a:r>
          </a:p>
          <a:p>
            <a:pPr algn="ctr"/>
            <a:endParaRPr lang="de-DE"/>
          </a:p>
        </p:txBody>
      </p:sp>
      <p:sp>
        <p:nvSpPr>
          <p:cNvPr id="3" name="Rechteck 2">
            <a:extLst>
              <a:ext uri="{FF2B5EF4-FFF2-40B4-BE49-F238E27FC236}">
                <a16:creationId xmlns:a16="http://schemas.microsoft.com/office/drawing/2014/main" id="{14DA7393-AD82-0FC3-09A6-5D76B67A0B0D}"/>
              </a:ext>
            </a:extLst>
          </p:cNvPr>
          <p:cNvSpPr/>
          <p:nvPr/>
        </p:nvSpPr>
        <p:spPr>
          <a:xfrm>
            <a:off x="159027" y="143123"/>
            <a:ext cx="2705034" cy="804044"/>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a:extLst>
              <a:ext uri="{FF2B5EF4-FFF2-40B4-BE49-F238E27FC236}">
                <a16:creationId xmlns:a16="http://schemas.microsoft.com/office/drawing/2014/main" id="{2F9351A7-227A-4140-6CA4-6BB8ACF805A5}"/>
              </a:ext>
            </a:extLst>
          </p:cNvPr>
          <p:cNvSpPr/>
          <p:nvPr/>
        </p:nvSpPr>
        <p:spPr>
          <a:xfrm>
            <a:off x="11007633" y="143123"/>
            <a:ext cx="857755" cy="658066"/>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7941219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02586-D33E-11B3-9DC2-F067342F5067}"/>
            </a:ext>
          </a:extLst>
        </p:cNvPr>
        <p:cNvGrpSpPr/>
        <p:nvPr/>
      </p:nvGrpSpPr>
      <p:grpSpPr>
        <a:xfrm>
          <a:off x="0" y="0"/>
          <a:ext cx="0" cy="0"/>
          <a:chOff x="0" y="0"/>
          <a:chExt cx="0" cy="0"/>
        </a:xfrm>
      </p:grpSpPr>
      <p:sp>
        <p:nvSpPr>
          <p:cNvPr id="4" name="Datumsplatzhalter 3">
            <a:extLst>
              <a:ext uri="{FF2B5EF4-FFF2-40B4-BE49-F238E27FC236}">
                <a16:creationId xmlns:a16="http://schemas.microsoft.com/office/drawing/2014/main" id="{F7F33B4C-4318-E6FA-7621-1B585BD20AD6}"/>
              </a:ext>
            </a:extLst>
          </p:cNvPr>
          <p:cNvSpPr>
            <a:spLocks noGrp="1"/>
          </p:cNvSpPr>
          <p:nvPr>
            <p:ph type="dt" sz="half" idx="2"/>
          </p:nvPr>
        </p:nvSpPr>
        <p:spPr/>
        <p:txBody>
          <a:bodyPr/>
          <a:lstStyle/>
          <a:p>
            <a:fld id="{21CE6C11-0E51-469C-B2A4-125EEB5780A5}" type="datetime1">
              <a:rPr lang="de-DE" smtClean="0"/>
              <a:pPr/>
              <a:t>25.11.2025</a:t>
            </a:fld>
            <a:endParaRPr lang="en-US"/>
          </a:p>
        </p:txBody>
      </p:sp>
      <p:sp>
        <p:nvSpPr>
          <p:cNvPr id="5" name="Fußzeilenplatzhalter 4">
            <a:extLst>
              <a:ext uri="{FF2B5EF4-FFF2-40B4-BE49-F238E27FC236}">
                <a16:creationId xmlns:a16="http://schemas.microsoft.com/office/drawing/2014/main" id="{DEA4AF05-6E53-143C-C04A-EB6A1620D02F}"/>
              </a:ext>
            </a:extLst>
          </p:cNvPr>
          <p:cNvSpPr>
            <a:spLocks noGrp="1"/>
          </p:cNvSpPr>
          <p:nvPr>
            <p:ph type="ftr" sz="quarter" idx="3"/>
          </p:nvPr>
        </p:nvSpPr>
        <p:spPr/>
        <p:txBody>
          <a:bodyPr/>
          <a:lstStyle/>
          <a:p>
            <a:endParaRPr lang="de-DE"/>
          </a:p>
        </p:txBody>
      </p:sp>
      <p:sp>
        <p:nvSpPr>
          <p:cNvPr id="6" name="Foliennummernplatzhalter 5">
            <a:extLst>
              <a:ext uri="{FF2B5EF4-FFF2-40B4-BE49-F238E27FC236}">
                <a16:creationId xmlns:a16="http://schemas.microsoft.com/office/drawing/2014/main" id="{3D6ED115-7840-83A3-6EE0-83F29ECEB9F4}"/>
              </a:ext>
            </a:extLst>
          </p:cNvPr>
          <p:cNvSpPr>
            <a:spLocks noGrp="1"/>
          </p:cNvSpPr>
          <p:nvPr>
            <p:ph type="sldNum" sz="quarter" idx="4"/>
          </p:nvPr>
        </p:nvSpPr>
        <p:spPr/>
        <p:txBody>
          <a:bodyPr/>
          <a:lstStyle/>
          <a:p>
            <a:fld id="{CE5776EE-2D96-4B0B-AEC2-633829776588}" type="slidenum">
              <a:rPr lang="en-US" smtClean="0"/>
              <a:pPr/>
              <a:t>15</a:t>
            </a:fld>
            <a:endParaRPr lang="en-US"/>
          </a:p>
        </p:txBody>
      </p:sp>
      <p:sp>
        <p:nvSpPr>
          <p:cNvPr id="7" name="Textfeld 6">
            <a:extLst>
              <a:ext uri="{FF2B5EF4-FFF2-40B4-BE49-F238E27FC236}">
                <a16:creationId xmlns:a16="http://schemas.microsoft.com/office/drawing/2014/main" id="{447164B2-85DB-1522-C29B-5E2F20B1F802}"/>
              </a:ext>
            </a:extLst>
          </p:cNvPr>
          <p:cNvSpPr txBox="1"/>
          <p:nvPr/>
        </p:nvSpPr>
        <p:spPr>
          <a:xfrm>
            <a:off x="353424" y="1016378"/>
            <a:ext cx="5742575" cy="954107"/>
          </a:xfrm>
          <a:prstGeom prst="rect">
            <a:avLst/>
          </a:prstGeom>
          <a:noFill/>
        </p:spPr>
        <p:txBody>
          <a:bodyPr wrap="square">
            <a:spAutoFit/>
          </a:bodyPr>
          <a:lstStyle/>
          <a:p>
            <a:r>
              <a:rPr kumimoji="0" lang="de-DE" sz="2800" b="1" i="0" u="none" strike="noStrike" kern="1200" cap="none" spc="0" normalizeH="0" baseline="0" noProof="0">
                <a:ln>
                  <a:noFill/>
                </a:ln>
                <a:solidFill>
                  <a:prstClr val="black"/>
                </a:solidFill>
                <a:effectLst/>
                <a:uLnTx/>
                <a:uFillTx/>
                <a:latin typeface="Calibri"/>
                <a:ea typeface="+mn-ea"/>
                <a:cs typeface="+mn-cs"/>
              </a:rPr>
              <a:t>Berufe und </a:t>
            </a:r>
          </a:p>
          <a:p>
            <a:r>
              <a:rPr kumimoji="0" lang="de-DE" sz="2800" b="1" i="0" u="none" strike="noStrike" kern="1200" cap="none" spc="0" normalizeH="0" baseline="0" noProof="0">
                <a:ln>
                  <a:noFill/>
                </a:ln>
                <a:solidFill>
                  <a:prstClr val="black"/>
                </a:solidFill>
                <a:effectLst/>
                <a:uLnTx/>
                <a:uFillTx/>
                <a:latin typeface="Calibri"/>
                <a:ea typeface="+mn-ea"/>
                <a:cs typeface="+mn-cs"/>
              </a:rPr>
              <a:t>Berufsgruppen</a:t>
            </a:r>
            <a:endParaRPr lang="de-DE"/>
          </a:p>
        </p:txBody>
      </p:sp>
      <p:sp>
        <p:nvSpPr>
          <p:cNvPr id="10" name="Ellipse 9">
            <a:extLst>
              <a:ext uri="{FF2B5EF4-FFF2-40B4-BE49-F238E27FC236}">
                <a16:creationId xmlns:a16="http://schemas.microsoft.com/office/drawing/2014/main" id="{44BC76F6-4A55-DA36-D776-A5A481AB1424}"/>
              </a:ext>
            </a:extLst>
          </p:cNvPr>
          <p:cNvSpPr/>
          <p:nvPr/>
        </p:nvSpPr>
        <p:spPr>
          <a:xfrm>
            <a:off x="4529626" y="691201"/>
            <a:ext cx="3039291" cy="2473234"/>
          </a:xfrm>
          <a:prstGeom prst="ellipse">
            <a:avLst/>
          </a:prstGeom>
          <a:solidFill>
            <a:schemeClr val="accent6">
              <a:lumMod val="50000"/>
              <a:lumOff val="50000"/>
              <a:alpha val="1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a:p>
          <a:p>
            <a:pPr algn="ctr"/>
            <a:r>
              <a:rPr lang="de-DE" sz="4400"/>
              <a:t>26,8%</a:t>
            </a:r>
          </a:p>
          <a:p>
            <a:pPr algn="ctr"/>
            <a:r>
              <a:rPr lang="de-DE"/>
              <a:t>Redaktion und Journalismus</a:t>
            </a:r>
          </a:p>
          <a:p>
            <a:pPr algn="ctr"/>
            <a:endParaRPr lang="de-DE"/>
          </a:p>
          <a:p>
            <a:pPr algn="ctr"/>
            <a:endParaRPr lang="de-DE"/>
          </a:p>
        </p:txBody>
      </p:sp>
      <p:sp>
        <p:nvSpPr>
          <p:cNvPr id="13" name="Ellipse 12">
            <a:extLst>
              <a:ext uri="{FF2B5EF4-FFF2-40B4-BE49-F238E27FC236}">
                <a16:creationId xmlns:a16="http://schemas.microsoft.com/office/drawing/2014/main" id="{8D2FCC31-7EBC-AF16-3DD9-0F448BDC94C4}"/>
              </a:ext>
            </a:extLst>
          </p:cNvPr>
          <p:cNvSpPr/>
          <p:nvPr/>
        </p:nvSpPr>
        <p:spPr>
          <a:xfrm>
            <a:off x="7855130" y="3365372"/>
            <a:ext cx="2577737" cy="1550125"/>
          </a:xfrm>
          <a:prstGeom prst="ellipse">
            <a:avLst/>
          </a:prstGeom>
          <a:solidFill>
            <a:schemeClr val="accent5">
              <a:alpha val="1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600"/>
              <a:t>14,6%</a:t>
            </a:r>
          </a:p>
          <a:p>
            <a:pPr algn="ctr"/>
            <a:r>
              <a:rPr lang="de-DE" sz="1400"/>
              <a:t>Lehre an außerschulischen Bildungseinrichtungen</a:t>
            </a:r>
          </a:p>
          <a:p>
            <a:pPr algn="ctr"/>
            <a:endParaRPr lang="de-DE"/>
          </a:p>
        </p:txBody>
      </p:sp>
      <p:sp>
        <p:nvSpPr>
          <p:cNvPr id="14" name="Ellipse 13">
            <a:extLst>
              <a:ext uri="{FF2B5EF4-FFF2-40B4-BE49-F238E27FC236}">
                <a16:creationId xmlns:a16="http://schemas.microsoft.com/office/drawing/2014/main" id="{67D3862C-53C6-0041-C617-77052AA23339}"/>
              </a:ext>
            </a:extLst>
          </p:cNvPr>
          <p:cNvSpPr/>
          <p:nvPr/>
        </p:nvSpPr>
        <p:spPr>
          <a:xfrm>
            <a:off x="4878642" y="3429000"/>
            <a:ext cx="2577737" cy="1550125"/>
          </a:xfrm>
          <a:prstGeom prst="ellipse">
            <a:avLst/>
          </a:prstGeom>
          <a:solidFill>
            <a:schemeClr val="accent5">
              <a:alpha val="1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600"/>
              <a:t>14,1%</a:t>
            </a:r>
          </a:p>
          <a:p>
            <a:pPr algn="ctr"/>
            <a:r>
              <a:rPr lang="de-DE" sz="1400"/>
              <a:t>Berufe in den darstellenden Künsten und Musik</a:t>
            </a:r>
          </a:p>
          <a:p>
            <a:pPr algn="ctr"/>
            <a:endParaRPr lang="de-DE"/>
          </a:p>
        </p:txBody>
      </p:sp>
      <p:sp>
        <p:nvSpPr>
          <p:cNvPr id="15" name="Ellipse 14">
            <a:extLst>
              <a:ext uri="{FF2B5EF4-FFF2-40B4-BE49-F238E27FC236}">
                <a16:creationId xmlns:a16="http://schemas.microsoft.com/office/drawing/2014/main" id="{01F22BF9-0BCC-29AA-BC28-BC977BB0670B}"/>
              </a:ext>
            </a:extLst>
          </p:cNvPr>
          <p:cNvSpPr/>
          <p:nvPr/>
        </p:nvSpPr>
        <p:spPr>
          <a:xfrm>
            <a:off x="2652487" y="2942937"/>
            <a:ext cx="1948257" cy="1232897"/>
          </a:xfrm>
          <a:prstGeom prst="ellipse">
            <a:avLst/>
          </a:prstGeom>
          <a:solidFill>
            <a:srgbClr val="0099CC">
              <a:alpha val="10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a:t>5,7%</a:t>
            </a:r>
          </a:p>
          <a:p>
            <a:pPr algn="ctr"/>
            <a:r>
              <a:rPr lang="de-DE" sz="1200"/>
              <a:t>Technische Mediengestaltung und -bearbeitung</a:t>
            </a:r>
          </a:p>
          <a:p>
            <a:pPr algn="ctr"/>
            <a:endParaRPr lang="de-DE"/>
          </a:p>
        </p:txBody>
      </p:sp>
      <p:sp>
        <p:nvSpPr>
          <p:cNvPr id="16" name="Ellipse 15">
            <a:extLst>
              <a:ext uri="{FF2B5EF4-FFF2-40B4-BE49-F238E27FC236}">
                <a16:creationId xmlns:a16="http://schemas.microsoft.com/office/drawing/2014/main" id="{A19065D3-30A4-1070-C45E-BCCE1CA48153}"/>
              </a:ext>
            </a:extLst>
          </p:cNvPr>
          <p:cNvSpPr/>
          <p:nvPr/>
        </p:nvSpPr>
        <p:spPr>
          <a:xfrm>
            <a:off x="2580030" y="4262924"/>
            <a:ext cx="2129750" cy="1305146"/>
          </a:xfrm>
          <a:prstGeom prst="ellipse">
            <a:avLst/>
          </a:prstGeom>
          <a:solidFill>
            <a:srgbClr val="0099CC">
              <a:alpha val="10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a:t>8,7%</a:t>
            </a:r>
          </a:p>
          <a:p>
            <a:pPr algn="ctr"/>
            <a:r>
              <a:rPr lang="de-DE" sz="1200"/>
              <a:t>Übersetzung und Verdolmetschung</a:t>
            </a:r>
          </a:p>
          <a:p>
            <a:pPr algn="ctr"/>
            <a:endParaRPr lang="de-DE"/>
          </a:p>
        </p:txBody>
      </p:sp>
      <p:sp>
        <p:nvSpPr>
          <p:cNvPr id="17" name="Ellipse 16">
            <a:extLst>
              <a:ext uri="{FF2B5EF4-FFF2-40B4-BE49-F238E27FC236}">
                <a16:creationId xmlns:a16="http://schemas.microsoft.com/office/drawing/2014/main" id="{247B0F47-94F4-3DD2-18C3-BFE52D2CDD8F}"/>
              </a:ext>
            </a:extLst>
          </p:cNvPr>
          <p:cNvSpPr/>
          <p:nvPr/>
        </p:nvSpPr>
        <p:spPr>
          <a:xfrm>
            <a:off x="462911" y="4335173"/>
            <a:ext cx="1948257" cy="1232897"/>
          </a:xfrm>
          <a:prstGeom prst="ellipse">
            <a:avLst/>
          </a:prstGeom>
          <a:solidFill>
            <a:srgbClr val="0099CC">
              <a:alpha val="10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a:t>6,6%</a:t>
            </a:r>
          </a:p>
          <a:p>
            <a:pPr algn="ctr"/>
            <a:r>
              <a:rPr lang="de-DE" sz="1200"/>
              <a:t>Kunsthandwerk und bildende Kunst</a:t>
            </a:r>
          </a:p>
          <a:p>
            <a:pPr algn="ctr"/>
            <a:endParaRPr lang="de-DE"/>
          </a:p>
        </p:txBody>
      </p:sp>
      <p:sp>
        <p:nvSpPr>
          <p:cNvPr id="18" name="Ellipse 17">
            <a:extLst>
              <a:ext uri="{FF2B5EF4-FFF2-40B4-BE49-F238E27FC236}">
                <a16:creationId xmlns:a16="http://schemas.microsoft.com/office/drawing/2014/main" id="{EFBDD7C8-43CF-E5C9-D5DF-493561F8B98C}"/>
              </a:ext>
            </a:extLst>
          </p:cNvPr>
          <p:cNvSpPr/>
          <p:nvPr/>
        </p:nvSpPr>
        <p:spPr>
          <a:xfrm>
            <a:off x="612765" y="2810136"/>
            <a:ext cx="1648547" cy="1452788"/>
          </a:xfrm>
          <a:prstGeom prst="ellipse">
            <a:avLst/>
          </a:prstGeom>
          <a:solidFill>
            <a:srgbClr val="0099CC"/>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2800"/>
          </a:p>
          <a:p>
            <a:pPr algn="ctr"/>
            <a:r>
              <a:rPr lang="de-DE" sz="2800"/>
              <a:t>5,9%</a:t>
            </a:r>
          </a:p>
          <a:p>
            <a:pPr algn="ctr"/>
            <a:r>
              <a:rPr lang="de-DE" sz="1200"/>
              <a:t>Technische und handwerkliche Berufe in den darstellenden Künsten</a:t>
            </a:r>
          </a:p>
          <a:p>
            <a:pPr algn="ctr"/>
            <a:endParaRPr lang="de-DE"/>
          </a:p>
        </p:txBody>
      </p:sp>
      <p:sp>
        <p:nvSpPr>
          <p:cNvPr id="11" name="Textfeld 10">
            <a:extLst>
              <a:ext uri="{FF2B5EF4-FFF2-40B4-BE49-F238E27FC236}">
                <a16:creationId xmlns:a16="http://schemas.microsoft.com/office/drawing/2014/main" id="{47FA2CF2-36B3-BD2C-ADCF-35BCD85A2B95}"/>
              </a:ext>
            </a:extLst>
          </p:cNvPr>
          <p:cNvSpPr txBox="1"/>
          <p:nvPr/>
        </p:nvSpPr>
        <p:spPr>
          <a:xfrm>
            <a:off x="2437610" y="2740048"/>
            <a:ext cx="4277086" cy="2862322"/>
          </a:xfrm>
          <a:prstGeom prst="rect">
            <a:avLst/>
          </a:prstGeom>
          <a:noFill/>
        </p:spPr>
        <p:txBody>
          <a:bodyPr wrap="square">
            <a:spAutoFit/>
          </a:bodyPr>
          <a:lstStyle/>
          <a:p>
            <a:r>
              <a:rPr lang="de-DE"/>
              <a:t>Kameramann/frau</a:t>
            </a:r>
          </a:p>
          <a:p>
            <a:r>
              <a:rPr lang="de-DE"/>
              <a:t>Film- und Videoeditor*in </a:t>
            </a:r>
          </a:p>
          <a:p>
            <a:r>
              <a:rPr lang="de-DE"/>
              <a:t>Fachkraft für Veranstaltungstechnik</a:t>
            </a:r>
          </a:p>
          <a:p>
            <a:r>
              <a:rPr lang="de-DE"/>
              <a:t>Kameraassistent*in</a:t>
            </a:r>
          </a:p>
          <a:p>
            <a:r>
              <a:rPr lang="de-DE"/>
              <a:t>Cutter*in </a:t>
            </a:r>
          </a:p>
          <a:p>
            <a:r>
              <a:rPr lang="de-DE"/>
              <a:t>Bühnen- und Kostümbildner*in</a:t>
            </a:r>
          </a:p>
          <a:p>
            <a:r>
              <a:rPr lang="de-DE"/>
              <a:t>Szenograf*in</a:t>
            </a:r>
          </a:p>
          <a:p>
            <a:r>
              <a:rPr lang="de-DE"/>
              <a:t>Szenenbildner*in</a:t>
            </a:r>
          </a:p>
          <a:p>
            <a:r>
              <a:rPr lang="de-DE"/>
              <a:t>Theatermaler*in</a:t>
            </a:r>
          </a:p>
          <a:p>
            <a:r>
              <a:rPr lang="de-DE"/>
              <a:t>Museumstechniker*in</a:t>
            </a:r>
          </a:p>
        </p:txBody>
      </p:sp>
      <p:sp>
        <p:nvSpPr>
          <p:cNvPr id="2" name="Ellipse 1">
            <a:extLst>
              <a:ext uri="{FF2B5EF4-FFF2-40B4-BE49-F238E27FC236}">
                <a16:creationId xmlns:a16="http://schemas.microsoft.com/office/drawing/2014/main" id="{4F274D80-E35F-6507-7B63-5E32866A5FAF}"/>
              </a:ext>
            </a:extLst>
          </p:cNvPr>
          <p:cNvSpPr/>
          <p:nvPr/>
        </p:nvSpPr>
        <p:spPr>
          <a:xfrm>
            <a:off x="7855130" y="1046669"/>
            <a:ext cx="2473234" cy="1989307"/>
          </a:xfrm>
          <a:prstGeom prst="ellipse">
            <a:avLst/>
          </a:prstGeom>
          <a:solidFill>
            <a:schemeClr val="accent6">
              <a:lumMod val="50000"/>
              <a:lumOff val="50000"/>
              <a:alpha val="1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4400"/>
              <a:t>17,6%</a:t>
            </a:r>
          </a:p>
          <a:p>
            <a:pPr algn="ctr"/>
            <a:r>
              <a:rPr lang="de-DE"/>
              <a:t>Berufe mit Gesundheitsbezug</a:t>
            </a:r>
          </a:p>
          <a:p>
            <a:pPr algn="ctr"/>
            <a:endParaRPr lang="de-DE"/>
          </a:p>
        </p:txBody>
      </p:sp>
      <p:sp>
        <p:nvSpPr>
          <p:cNvPr id="3" name="Rechteck 2">
            <a:extLst>
              <a:ext uri="{FF2B5EF4-FFF2-40B4-BE49-F238E27FC236}">
                <a16:creationId xmlns:a16="http://schemas.microsoft.com/office/drawing/2014/main" id="{E73BA453-1279-F8E9-D0B2-3964A562BFBF}"/>
              </a:ext>
            </a:extLst>
          </p:cNvPr>
          <p:cNvSpPr/>
          <p:nvPr/>
        </p:nvSpPr>
        <p:spPr>
          <a:xfrm>
            <a:off x="159027" y="143123"/>
            <a:ext cx="2705034" cy="804044"/>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a:extLst>
              <a:ext uri="{FF2B5EF4-FFF2-40B4-BE49-F238E27FC236}">
                <a16:creationId xmlns:a16="http://schemas.microsoft.com/office/drawing/2014/main" id="{DE809D10-1F5C-9B12-0549-92214A92E31F}"/>
              </a:ext>
            </a:extLst>
          </p:cNvPr>
          <p:cNvSpPr/>
          <p:nvPr/>
        </p:nvSpPr>
        <p:spPr>
          <a:xfrm>
            <a:off x="11007633" y="143123"/>
            <a:ext cx="857755" cy="658066"/>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4456376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ADA66-676D-3770-98B7-6F4EAFBF8307}"/>
            </a:ext>
          </a:extLst>
        </p:cNvPr>
        <p:cNvGrpSpPr/>
        <p:nvPr/>
      </p:nvGrpSpPr>
      <p:grpSpPr>
        <a:xfrm>
          <a:off x="0" y="0"/>
          <a:ext cx="0" cy="0"/>
          <a:chOff x="0" y="0"/>
          <a:chExt cx="0" cy="0"/>
        </a:xfrm>
      </p:grpSpPr>
      <p:sp>
        <p:nvSpPr>
          <p:cNvPr id="4" name="Datumsplatzhalter 3">
            <a:extLst>
              <a:ext uri="{FF2B5EF4-FFF2-40B4-BE49-F238E27FC236}">
                <a16:creationId xmlns:a16="http://schemas.microsoft.com/office/drawing/2014/main" id="{CC558F3A-FE7D-AF86-0BF0-8CAB30570BDE}"/>
              </a:ext>
            </a:extLst>
          </p:cNvPr>
          <p:cNvSpPr>
            <a:spLocks noGrp="1"/>
          </p:cNvSpPr>
          <p:nvPr>
            <p:ph type="dt" sz="half" idx="2"/>
          </p:nvPr>
        </p:nvSpPr>
        <p:spPr/>
        <p:txBody>
          <a:bodyPr/>
          <a:lstStyle/>
          <a:p>
            <a:fld id="{21CE6C11-0E51-469C-B2A4-125EEB5780A5}" type="datetime1">
              <a:rPr lang="de-DE" smtClean="0"/>
              <a:pPr/>
              <a:t>25.11.2025</a:t>
            </a:fld>
            <a:endParaRPr lang="en-US"/>
          </a:p>
        </p:txBody>
      </p:sp>
      <p:sp>
        <p:nvSpPr>
          <p:cNvPr id="5" name="Fußzeilenplatzhalter 4">
            <a:extLst>
              <a:ext uri="{FF2B5EF4-FFF2-40B4-BE49-F238E27FC236}">
                <a16:creationId xmlns:a16="http://schemas.microsoft.com/office/drawing/2014/main" id="{F933234C-CB5C-E5B2-BD1C-4F4823F9F69B}"/>
              </a:ext>
            </a:extLst>
          </p:cNvPr>
          <p:cNvSpPr>
            <a:spLocks noGrp="1"/>
          </p:cNvSpPr>
          <p:nvPr>
            <p:ph type="ftr" sz="quarter" idx="3"/>
          </p:nvPr>
        </p:nvSpPr>
        <p:spPr/>
        <p:txBody>
          <a:bodyPr/>
          <a:lstStyle/>
          <a:p>
            <a:endParaRPr lang="de-DE"/>
          </a:p>
        </p:txBody>
      </p:sp>
      <p:sp>
        <p:nvSpPr>
          <p:cNvPr id="6" name="Foliennummernplatzhalter 5">
            <a:extLst>
              <a:ext uri="{FF2B5EF4-FFF2-40B4-BE49-F238E27FC236}">
                <a16:creationId xmlns:a16="http://schemas.microsoft.com/office/drawing/2014/main" id="{FAA62FEB-C84B-CBA1-91FE-98055660CD3A}"/>
              </a:ext>
            </a:extLst>
          </p:cNvPr>
          <p:cNvSpPr>
            <a:spLocks noGrp="1"/>
          </p:cNvSpPr>
          <p:nvPr>
            <p:ph type="sldNum" sz="quarter" idx="4"/>
          </p:nvPr>
        </p:nvSpPr>
        <p:spPr/>
        <p:txBody>
          <a:bodyPr/>
          <a:lstStyle/>
          <a:p>
            <a:fld id="{CE5776EE-2D96-4B0B-AEC2-633829776588}" type="slidenum">
              <a:rPr lang="en-US" smtClean="0"/>
              <a:pPr/>
              <a:t>16</a:t>
            </a:fld>
            <a:endParaRPr lang="en-US"/>
          </a:p>
        </p:txBody>
      </p:sp>
      <p:sp>
        <p:nvSpPr>
          <p:cNvPr id="7" name="Textfeld 6">
            <a:extLst>
              <a:ext uri="{FF2B5EF4-FFF2-40B4-BE49-F238E27FC236}">
                <a16:creationId xmlns:a16="http://schemas.microsoft.com/office/drawing/2014/main" id="{72EA90C9-5D08-6C55-0C87-00F0940A93C9}"/>
              </a:ext>
            </a:extLst>
          </p:cNvPr>
          <p:cNvSpPr txBox="1"/>
          <p:nvPr/>
        </p:nvSpPr>
        <p:spPr>
          <a:xfrm>
            <a:off x="353424" y="1016378"/>
            <a:ext cx="5742575" cy="954107"/>
          </a:xfrm>
          <a:prstGeom prst="rect">
            <a:avLst/>
          </a:prstGeom>
          <a:noFill/>
        </p:spPr>
        <p:txBody>
          <a:bodyPr wrap="square">
            <a:spAutoFit/>
          </a:bodyPr>
          <a:lstStyle/>
          <a:p>
            <a:r>
              <a:rPr kumimoji="0" lang="de-DE" sz="2800" b="1" i="0" u="none" strike="noStrike" kern="1200" cap="none" spc="0" normalizeH="0" baseline="0" noProof="0">
                <a:ln>
                  <a:noFill/>
                </a:ln>
                <a:solidFill>
                  <a:prstClr val="black"/>
                </a:solidFill>
                <a:effectLst/>
                <a:uLnTx/>
                <a:uFillTx/>
                <a:latin typeface="Calibri"/>
                <a:ea typeface="+mn-ea"/>
                <a:cs typeface="+mn-cs"/>
              </a:rPr>
              <a:t>Berufe und </a:t>
            </a:r>
          </a:p>
          <a:p>
            <a:r>
              <a:rPr kumimoji="0" lang="de-DE" sz="2800" b="1" i="0" u="none" strike="noStrike" kern="1200" cap="none" spc="0" normalizeH="0" baseline="0" noProof="0">
                <a:ln>
                  <a:noFill/>
                </a:ln>
                <a:solidFill>
                  <a:prstClr val="black"/>
                </a:solidFill>
                <a:effectLst/>
                <a:uLnTx/>
                <a:uFillTx/>
                <a:latin typeface="Calibri"/>
                <a:ea typeface="+mn-ea"/>
                <a:cs typeface="+mn-cs"/>
              </a:rPr>
              <a:t>Berufsgruppen</a:t>
            </a:r>
            <a:endParaRPr lang="de-DE"/>
          </a:p>
        </p:txBody>
      </p:sp>
      <p:sp>
        <p:nvSpPr>
          <p:cNvPr id="10" name="Ellipse 9">
            <a:extLst>
              <a:ext uri="{FF2B5EF4-FFF2-40B4-BE49-F238E27FC236}">
                <a16:creationId xmlns:a16="http://schemas.microsoft.com/office/drawing/2014/main" id="{F8C03E13-C870-338A-0392-BA28ECEDD247}"/>
              </a:ext>
            </a:extLst>
          </p:cNvPr>
          <p:cNvSpPr/>
          <p:nvPr/>
        </p:nvSpPr>
        <p:spPr>
          <a:xfrm>
            <a:off x="4529626" y="691201"/>
            <a:ext cx="3039291" cy="2473234"/>
          </a:xfrm>
          <a:prstGeom prst="ellipse">
            <a:avLst/>
          </a:prstGeom>
          <a:solidFill>
            <a:schemeClr val="accent6">
              <a:lumMod val="50000"/>
              <a:lumOff val="50000"/>
              <a:alpha val="1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a:p>
          <a:p>
            <a:pPr algn="ctr"/>
            <a:r>
              <a:rPr lang="de-DE" sz="4400"/>
              <a:t>26,8%</a:t>
            </a:r>
          </a:p>
          <a:p>
            <a:pPr algn="ctr"/>
            <a:r>
              <a:rPr lang="de-DE"/>
              <a:t>Redaktion und Journalismus</a:t>
            </a:r>
          </a:p>
          <a:p>
            <a:pPr algn="ctr"/>
            <a:endParaRPr lang="de-DE"/>
          </a:p>
          <a:p>
            <a:pPr algn="ctr"/>
            <a:endParaRPr lang="de-DE"/>
          </a:p>
        </p:txBody>
      </p:sp>
      <p:sp>
        <p:nvSpPr>
          <p:cNvPr id="13" name="Ellipse 12">
            <a:extLst>
              <a:ext uri="{FF2B5EF4-FFF2-40B4-BE49-F238E27FC236}">
                <a16:creationId xmlns:a16="http://schemas.microsoft.com/office/drawing/2014/main" id="{C4FA3816-56A3-9C12-F309-95FE28EDC873}"/>
              </a:ext>
            </a:extLst>
          </p:cNvPr>
          <p:cNvSpPr/>
          <p:nvPr/>
        </p:nvSpPr>
        <p:spPr>
          <a:xfrm>
            <a:off x="7855130" y="3365372"/>
            <a:ext cx="2577737" cy="1550125"/>
          </a:xfrm>
          <a:prstGeom prst="ellipse">
            <a:avLst/>
          </a:prstGeom>
          <a:solidFill>
            <a:schemeClr val="accent5">
              <a:alpha val="1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600"/>
              <a:t>14,6%</a:t>
            </a:r>
          </a:p>
          <a:p>
            <a:pPr algn="ctr"/>
            <a:r>
              <a:rPr lang="de-DE" sz="1400"/>
              <a:t>Lehre an außerschulischen Bildungseinrichtungen</a:t>
            </a:r>
          </a:p>
          <a:p>
            <a:pPr algn="ctr"/>
            <a:endParaRPr lang="de-DE"/>
          </a:p>
        </p:txBody>
      </p:sp>
      <p:sp>
        <p:nvSpPr>
          <p:cNvPr id="14" name="Ellipse 13">
            <a:extLst>
              <a:ext uri="{FF2B5EF4-FFF2-40B4-BE49-F238E27FC236}">
                <a16:creationId xmlns:a16="http://schemas.microsoft.com/office/drawing/2014/main" id="{843FCED2-30CE-CB53-CF62-71AAFEACC99F}"/>
              </a:ext>
            </a:extLst>
          </p:cNvPr>
          <p:cNvSpPr/>
          <p:nvPr/>
        </p:nvSpPr>
        <p:spPr>
          <a:xfrm>
            <a:off x="4878642" y="3429000"/>
            <a:ext cx="2577737" cy="1550125"/>
          </a:xfrm>
          <a:prstGeom prst="ellipse">
            <a:avLst/>
          </a:prstGeom>
          <a:solidFill>
            <a:schemeClr val="accent5">
              <a:alpha val="1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600"/>
              <a:t>14,1%</a:t>
            </a:r>
          </a:p>
          <a:p>
            <a:pPr algn="ctr"/>
            <a:r>
              <a:rPr lang="de-DE" sz="1400"/>
              <a:t>Berufe in den darstellenden Künsten und Musik</a:t>
            </a:r>
          </a:p>
          <a:p>
            <a:pPr algn="ctr"/>
            <a:endParaRPr lang="de-DE"/>
          </a:p>
        </p:txBody>
      </p:sp>
      <p:sp>
        <p:nvSpPr>
          <p:cNvPr id="15" name="Ellipse 14">
            <a:extLst>
              <a:ext uri="{FF2B5EF4-FFF2-40B4-BE49-F238E27FC236}">
                <a16:creationId xmlns:a16="http://schemas.microsoft.com/office/drawing/2014/main" id="{3A2599D4-6C9B-E9FF-6766-9C058361D479}"/>
              </a:ext>
            </a:extLst>
          </p:cNvPr>
          <p:cNvSpPr/>
          <p:nvPr/>
        </p:nvSpPr>
        <p:spPr>
          <a:xfrm>
            <a:off x="2652487" y="2942937"/>
            <a:ext cx="1948257" cy="1232897"/>
          </a:xfrm>
          <a:prstGeom prst="ellipse">
            <a:avLst/>
          </a:prstGeom>
          <a:solidFill>
            <a:srgbClr val="0099CC">
              <a:alpha val="10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a:t>5,7%</a:t>
            </a:r>
          </a:p>
          <a:p>
            <a:pPr algn="ctr"/>
            <a:r>
              <a:rPr lang="de-DE" sz="1200"/>
              <a:t>Technische Mediengestaltung und -bearbeitung</a:t>
            </a:r>
          </a:p>
          <a:p>
            <a:pPr algn="ctr"/>
            <a:endParaRPr lang="de-DE"/>
          </a:p>
        </p:txBody>
      </p:sp>
      <p:sp>
        <p:nvSpPr>
          <p:cNvPr id="16" name="Ellipse 15">
            <a:extLst>
              <a:ext uri="{FF2B5EF4-FFF2-40B4-BE49-F238E27FC236}">
                <a16:creationId xmlns:a16="http://schemas.microsoft.com/office/drawing/2014/main" id="{6104610F-6F4E-1A57-804E-61A964AAA8B7}"/>
              </a:ext>
            </a:extLst>
          </p:cNvPr>
          <p:cNvSpPr/>
          <p:nvPr/>
        </p:nvSpPr>
        <p:spPr>
          <a:xfrm>
            <a:off x="2580030" y="4262924"/>
            <a:ext cx="2129750" cy="1305146"/>
          </a:xfrm>
          <a:prstGeom prst="ellipse">
            <a:avLst/>
          </a:prstGeom>
          <a:solidFill>
            <a:srgbClr val="0099CC">
              <a:alpha val="10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a:t>8,7%</a:t>
            </a:r>
          </a:p>
          <a:p>
            <a:pPr algn="ctr"/>
            <a:r>
              <a:rPr lang="de-DE" sz="1200"/>
              <a:t>Übersetzung und Verdolmetschung</a:t>
            </a:r>
          </a:p>
          <a:p>
            <a:pPr algn="ctr"/>
            <a:endParaRPr lang="de-DE"/>
          </a:p>
        </p:txBody>
      </p:sp>
      <p:sp>
        <p:nvSpPr>
          <p:cNvPr id="17" name="Ellipse 16">
            <a:extLst>
              <a:ext uri="{FF2B5EF4-FFF2-40B4-BE49-F238E27FC236}">
                <a16:creationId xmlns:a16="http://schemas.microsoft.com/office/drawing/2014/main" id="{42647746-F741-E4B6-B9DB-65219A4E1E20}"/>
              </a:ext>
            </a:extLst>
          </p:cNvPr>
          <p:cNvSpPr/>
          <p:nvPr/>
        </p:nvSpPr>
        <p:spPr>
          <a:xfrm>
            <a:off x="462911" y="4335173"/>
            <a:ext cx="1948257" cy="1232897"/>
          </a:xfrm>
          <a:prstGeom prst="ellipse">
            <a:avLst/>
          </a:prstGeom>
          <a:solidFill>
            <a:srgbClr val="0099CC">
              <a:alpha val="10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a:t>6,6%</a:t>
            </a:r>
          </a:p>
          <a:p>
            <a:pPr algn="ctr"/>
            <a:r>
              <a:rPr lang="de-DE" sz="1200"/>
              <a:t>Kunsthandwerk und bildende Kunst</a:t>
            </a:r>
          </a:p>
          <a:p>
            <a:pPr algn="ctr"/>
            <a:endParaRPr lang="de-DE"/>
          </a:p>
        </p:txBody>
      </p:sp>
      <p:sp>
        <p:nvSpPr>
          <p:cNvPr id="18" name="Ellipse 17">
            <a:extLst>
              <a:ext uri="{FF2B5EF4-FFF2-40B4-BE49-F238E27FC236}">
                <a16:creationId xmlns:a16="http://schemas.microsoft.com/office/drawing/2014/main" id="{FD6761DD-CC66-5361-6EE9-219CAAF43DD4}"/>
              </a:ext>
            </a:extLst>
          </p:cNvPr>
          <p:cNvSpPr/>
          <p:nvPr/>
        </p:nvSpPr>
        <p:spPr>
          <a:xfrm>
            <a:off x="612765" y="2810136"/>
            <a:ext cx="1648547" cy="1452788"/>
          </a:xfrm>
          <a:prstGeom prst="ellipse">
            <a:avLst/>
          </a:prstGeom>
          <a:solidFill>
            <a:srgbClr val="0099CC">
              <a:alpha val="10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2800"/>
          </a:p>
          <a:p>
            <a:pPr algn="ctr"/>
            <a:r>
              <a:rPr lang="de-DE" sz="2800"/>
              <a:t>5,9%</a:t>
            </a:r>
          </a:p>
          <a:p>
            <a:pPr algn="ctr"/>
            <a:r>
              <a:rPr lang="de-DE" sz="1200"/>
              <a:t>Technische und handwerkliche Berufe in den darstellenden Künsten</a:t>
            </a:r>
          </a:p>
          <a:p>
            <a:pPr algn="ctr"/>
            <a:endParaRPr lang="de-DE"/>
          </a:p>
        </p:txBody>
      </p:sp>
      <p:sp>
        <p:nvSpPr>
          <p:cNvPr id="2" name="Ellipse 1">
            <a:extLst>
              <a:ext uri="{FF2B5EF4-FFF2-40B4-BE49-F238E27FC236}">
                <a16:creationId xmlns:a16="http://schemas.microsoft.com/office/drawing/2014/main" id="{A2A90834-D5D1-DD0A-D073-D14D18A30133}"/>
              </a:ext>
            </a:extLst>
          </p:cNvPr>
          <p:cNvSpPr/>
          <p:nvPr/>
        </p:nvSpPr>
        <p:spPr>
          <a:xfrm>
            <a:off x="7855130" y="1046669"/>
            <a:ext cx="2473234" cy="1989307"/>
          </a:xfrm>
          <a:prstGeom prst="ellipse">
            <a:avLst/>
          </a:prstGeom>
          <a:solidFill>
            <a:schemeClr val="accent6">
              <a:lumMod val="50000"/>
              <a:lumOff val="50000"/>
              <a:alpha val="1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4400"/>
              <a:t>17,6%</a:t>
            </a:r>
          </a:p>
          <a:p>
            <a:pPr algn="ctr"/>
            <a:r>
              <a:rPr lang="de-DE"/>
              <a:t>Berufe mit Gesundheitsbezug</a:t>
            </a:r>
          </a:p>
          <a:p>
            <a:pPr algn="ctr"/>
            <a:endParaRPr lang="de-DE"/>
          </a:p>
        </p:txBody>
      </p:sp>
      <p:sp>
        <p:nvSpPr>
          <p:cNvPr id="3" name="Rechteck 2">
            <a:extLst>
              <a:ext uri="{FF2B5EF4-FFF2-40B4-BE49-F238E27FC236}">
                <a16:creationId xmlns:a16="http://schemas.microsoft.com/office/drawing/2014/main" id="{CF078375-F620-D3FC-7E61-41AD66667BC6}"/>
              </a:ext>
            </a:extLst>
          </p:cNvPr>
          <p:cNvSpPr/>
          <p:nvPr/>
        </p:nvSpPr>
        <p:spPr>
          <a:xfrm>
            <a:off x="159027" y="143123"/>
            <a:ext cx="2566756" cy="804044"/>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Textfeld 8">
            <a:extLst>
              <a:ext uri="{FF2B5EF4-FFF2-40B4-BE49-F238E27FC236}">
                <a16:creationId xmlns:a16="http://schemas.microsoft.com/office/drawing/2014/main" id="{26722EEE-6030-2173-B54D-7903FC33CB93}"/>
              </a:ext>
            </a:extLst>
          </p:cNvPr>
          <p:cNvSpPr txBox="1"/>
          <p:nvPr/>
        </p:nvSpPr>
        <p:spPr>
          <a:xfrm>
            <a:off x="431800" y="2184052"/>
            <a:ext cx="11328402" cy="3139321"/>
          </a:xfrm>
          <a:prstGeom prst="rect">
            <a:avLst/>
          </a:prstGeom>
          <a:noFill/>
        </p:spPr>
        <p:txBody>
          <a:bodyPr wrap="square">
            <a:spAutoFit/>
          </a:bodyPr>
          <a:lstStyle/>
          <a:p>
            <a:r>
              <a:rPr lang="de-DE" b="1"/>
              <a:t>Darüber hinaus haben wir noch zahlreiche verschiedene Berufe, die im Sample vertreten sind:</a:t>
            </a:r>
          </a:p>
          <a:p>
            <a:endParaRPr lang="de-DE" b="1"/>
          </a:p>
          <a:p>
            <a:r>
              <a:rPr lang="de-DE"/>
              <a:t>Zwei größere Gruppen stellen die „Coaches, Unternehmens- und Betriebsberater*innen, Supervisor*innen“ sowie die „Werbetexter*innen, Social Media-Manager*innen und PR-Fachleute“ dar.</a:t>
            </a:r>
          </a:p>
          <a:p>
            <a:endParaRPr lang="de-DE"/>
          </a:p>
          <a:p>
            <a:pPr defTabSz="948324">
              <a:defRPr/>
            </a:pPr>
            <a:r>
              <a:rPr lang="de-DE"/>
              <a:t>Außerdem gibt es Informatiker*in, IT-Consultants, Fotograf*innen, Fotodesigner*in, Pferdewirt*in, Baumpfleger*in, Tischler*in, Möbeltischler*in, </a:t>
            </a:r>
            <a:r>
              <a:rPr lang="de-DE" err="1"/>
              <a:t>KfZ</a:t>
            </a:r>
            <a:r>
              <a:rPr lang="de-DE"/>
              <a:t>-Mechatroniker*in, Konditor*in, Modedesigner*in, Architekt*in, Lehmbauer*in, Stuckateur*in, Bootsbauer*in, Steuerberater*in, Finanzbuchhalter*in, Umweltschutzgutachter*in, Gebäudereiniger*in, Event- und Kulturmanager*in, Sozialberater*in, Yoga- und Tanzlehrer*in, </a:t>
            </a:r>
            <a:r>
              <a:rPr lang="de-DE" err="1"/>
              <a:t>Museumspädagog</a:t>
            </a:r>
            <a:r>
              <a:rPr lang="de-DE"/>
              <a:t>*in, Raumausstatter*in, Industrie- und </a:t>
            </a:r>
            <a:r>
              <a:rPr lang="de-DE" err="1"/>
              <a:t>Produktdesiner</a:t>
            </a:r>
            <a:r>
              <a:rPr lang="de-DE"/>
              <a:t>*in, Clown, </a:t>
            </a:r>
            <a:r>
              <a:rPr lang="de-DE" err="1"/>
              <a:t>Kabarattist</a:t>
            </a:r>
            <a:r>
              <a:rPr lang="de-DE"/>
              <a:t>*in, Sprecher*in und andere mehr.</a:t>
            </a:r>
          </a:p>
          <a:p>
            <a:endParaRPr lang="de-DE"/>
          </a:p>
        </p:txBody>
      </p:sp>
      <p:sp>
        <p:nvSpPr>
          <p:cNvPr id="8" name="Rechteck 7">
            <a:extLst>
              <a:ext uri="{FF2B5EF4-FFF2-40B4-BE49-F238E27FC236}">
                <a16:creationId xmlns:a16="http://schemas.microsoft.com/office/drawing/2014/main" id="{B0410D8A-A52F-51FD-C6A6-622AA491B432}"/>
              </a:ext>
            </a:extLst>
          </p:cNvPr>
          <p:cNvSpPr/>
          <p:nvPr/>
        </p:nvSpPr>
        <p:spPr>
          <a:xfrm>
            <a:off x="11007633" y="143123"/>
            <a:ext cx="857755" cy="658066"/>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6769706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73238-7F0E-023E-9299-7A6D30AC6158}"/>
            </a:ext>
          </a:extLst>
        </p:cNvPr>
        <p:cNvGrpSpPr/>
        <p:nvPr/>
      </p:nvGrpSpPr>
      <p:grpSpPr>
        <a:xfrm>
          <a:off x="0" y="0"/>
          <a:ext cx="0" cy="0"/>
          <a:chOff x="0" y="0"/>
          <a:chExt cx="0" cy="0"/>
        </a:xfrm>
      </p:grpSpPr>
      <p:sp>
        <p:nvSpPr>
          <p:cNvPr id="5" name="Datumsplatzhalter 4">
            <a:extLst>
              <a:ext uri="{FF2B5EF4-FFF2-40B4-BE49-F238E27FC236}">
                <a16:creationId xmlns:a16="http://schemas.microsoft.com/office/drawing/2014/main" id="{0FC16331-CC9F-71E1-62DC-A52A94F58A36}"/>
              </a:ext>
            </a:extLst>
          </p:cNvPr>
          <p:cNvSpPr>
            <a:spLocks noGrp="1"/>
          </p:cNvSpPr>
          <p:nvPr>
            <p:ph type="dt" sz="half" idx="2"/>
          </p:nvPr>
        </p:nvSpPr>
        <p:spPr/>
        <p:txBody>
          <a:bodyPr/>
          <a:lstStyle/>
          <a:p>
            <a:fld id="{7D7323CA-8A31-4E4F-BA89-BD13EA335A7F}" type="datetime1">
              <a:rPr lang="de-DE" smtClean="0"/>
              <a:pPr/>
              <a:t>25.11.2025</a:t>
            </a:fld>
            <a:endParaRPr lang="en-US"/>
          </a:p>
        </p:txBody>
      </p:sp>
      <p:sp>
        <p:nvSpPr>
          <p:cNvPr id="6" name="Foliennummernplatzhalter 5">
            <a:extLst>
              <a:ext uri="{FF2B5EF4-FFF2-40B4-BE49-F238E27FC236}">
                <a16:creationId xmlns:a16="http://schemas.microsoft.com/office/drawing/2014/main" id="{90318A95-AA2A-8C62-0DD1-9946F43F2A9A}"/>
              </a:ext>
            </a:extLst>
          </p:cNvPr>
          <p:cNvSpPr>
            <a:spLocks noGrp="1"/>
          </p:cNvSpPr>
          <p:nvPr>
            <p:ph type="sldNum" sz="quarter" idx="4"/>
          </p:nvPr>
        </p:nvSpPr>
        <p:spPr/>
        <p:txBody>
          <a:bodyPr/>
          <a:lstStyle/>
          <a:p>
            <a:fld id="{CE5776EE-2D96-4B0B-AEC2-633829776588}" type="slidenum">
              <a:rPr lang="en-US" smtClean="0"/>
              <a:pPr/>
              <a:t>17</a:t>
            </a:fld>
            <a:endParaRPr lang="en-US"/>
          </a:p>
        </p:txBody>
      </p:sp>
      <p:sp>
        <p:nvSpPr>
          <p:cNvPr id="2" name="Textfeld 1">
            <a:extLst>
              <a:ext uri="{FF2B5EF4-FFF2-40B4-BE49-F238E27FC236}">
                <a16:creationId xmlns:a16="http://schemas.microsoft.com/office/drawing/2014/main" id="{0AD7DDFA-38B4-B1B6-B8AA-11BCC0D2E8B0}"/>
              </a:ext>
            </a:extLst>
          </p:cNvPr>
          <p:cNvSpPr txBox="1"/>
          <p:nvPr/>
        </p:nvSpPr>
        <p:spPr>
          <a:xfrm>
            <a:off x="431802" y="1013728"/>
            <a:ext cx="5664198" cy="954107"/>
          </a:xfrm>
          <a:prstGeom prst="rect">
            <a:avLst/>
          </a:prstGeom>
          <a:noFill/>
        </p:spPr>
        <p:txBody>
          <a:bodyPr wrap="square">
            <a:spAutoFit/>
          </a:bodyPr>
          <a:lstStyle/>
          <a:p>
            <a:r>
              <a:rPr kumimoji="0" lang="de-DE" sz="2800" b="1" i="0" u="none" strike="noStrike" kern="1200" cap="none" spc="0" normalizeH="0" baseline="0" noProof="0">
                <a:ln>
                  <a:noFill/>
                </a:ln>
                <a:solidFill>
                  <a:prstClr val="black"/>
                </a:solidFill>
                <a:effectLst/>
                <a:uLnTx/>
                <a:uFillTx/>
                <a:latin typeface="Calibri"/>
                <a:ea typeface="+mn-ea"/>
                <a:cs typeface="+mn-cs"/>
              </a:rPr>
              <a:t>Formen von Selbstständigkeit / Erwerbshybridität*</a:t>
            </a:r>
          </a:p>
        </p:txBody>
      </p:sp>
      <p:sp>
        <p:nvSpPr>
          <p:cNvPr id="3" name="Rechteck 2">
            <a:extLst>
              <a:ext uri="{FF2B5EF4-FFF2-40B4-BE49-F238E27FC236}">
                <a16:creationId xmlns:a16="http://schemas.microsoft.com/office/drawing/2014/main" id="{C263DC83-9A20-2AED-CC16-A664A9198F95}"/>
              </a:ext>
            </a:extLst>
          </p:cNvPr>
          <p:cNvSpPr/>
          <p:nvPr/>
        </p:nvSpPr>
        <p:spPr>
          <a:xfrm>
            <a:off x="159026" y="143123"/>
            <a:ext cx="11871297" cy="804044"/>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8" name="Grafik 7">
            <a:extLst>
              <a:ext uri="{FF2B5EF4-FFF2-40B4-BE49-F238E27FC236}">
                <a16:creationId xmlns:a16="http://schemas.microsoft.com/office/drawing/2014/main" id="{811E33A9-6B4B-3165-1527-B455DC8A6ACB}"/>
              </a:ext>
            </a:extLst>
          </p:cNvPr>
          <p:cNvPicPr>
            <a:picLocks noChangeAspect="1"/>
          </p:cNvPicPr>
          <p:nvPr/>
        </p:nvPicPr>
        <p:blipFill>
          <a:blip r:embed="rId3"/>
          <a:stretch>
            <a:fillRect/>
          </a:stretch>
        </p:blipFill>
        <p:spPr>
          <a:xfrm>
            <a:off x="151421" y="1896419"/>
            <a:ext cx="11546825" cy="4237087"/>
          </a:xfrm>
          <a:prstGeom prst="rect">
            <a:avLst/>
          </a:prstGeom>
        </p:spPr>
      </p:pic>
    </p:spTree>
    <p:extLst>
      <p:ext uri="{BB962C8B-B14F-4D97-AF65-F5344CB8AC3E}">
        <p14:creationId xmlns:p14="http://schemas.microsoft.com/office/powerpoint/2010/main" val="8646496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928828-762B-8E2D-A7A9-39D83CA2B402}"/>
            </a:ext>
          </a:extLst>
        </p:cNvPr>
        <p:cNvGrpSpPr/>
        <p:nvPr/>
      </p:nvGrpSpPr>
      <p:grpSpPr>
        <a:xfrm>
          <a:off x="0" y="0"/>
          <a:ext cx="0" cy="0"/>
          <a:chOff x="0" y="0"/>
          <a:chExt cx="0" cy="0"/>
        </a:xfrm>
      </p:grpSpPr>
      <p:sp>
        <p:nvSpPr>
          <p:cNvPr id="5" name="Datumsplatzhalter 4">
            <a:extLst>
              <a:ext uri="{FF2B5EF4-FFF2-40B4-BE49-F238E27FC236}">
                <a16:creationId xmlns:a16="http://schemas.microsoft.com/office/drawing/2014/main" id="{C25B0669-BBE9-CFD8-99CF-53B5CD4B5495}"/>
              </a:ext>
            </a:extLst>
          </p:cNvPr>
          <p:cNvSpPr>
            <a:spLocks noGrp="1"/>
          </p:cNvSpPr>
          <p:nvPr>
            <p:ph type="dt" sz="half" idx="2"/>
          </p:nvPr>
        </p:nvSpPr>
        <p:spPr/>
        <p:txBody>
          <a:bodyPr/>
          <a:lstStyle/>
          <a:p>
            <a:fld id="{7D7323CA-8A31-4E4F-BA89-BD13EA335A7F}" type="datetime1">
              <a:rPr lang="de-DE" smtClean="0"/>
              <a:pPr/>
              <a:t>25.11.2025</a:t>
            </a:fld>
            <a:endParaRPr lang="en-US"/>
          </a:p>
        </p:txBody>
      </p:sp>
      <p:sp>
        <p:nvSpPr>
          <p:cNvPr id="6" name="Foliennummernplatzhalter 5">
            <a:extLst>
              <a:ext uri="{FF2B5EF4-FFF2-40B4-BE49-F238E27FC236}">
                <a16:creationId xmlns:a16="http://schemas.microsoft.com/office/drawing/2014/main" id="{B6CB4806-6E54-6BFD-9102-DB50D1907657}"/>
              </a:ext>
            </a:extLst>
          </p:cNvPr>
          <p:cNvSpPr>
            <a:spLocks noGrp="1"/>
          </p:cNvSpPr>
          <p:nvPr>
            <p:ph type="sldNum" sz="quarter" idx="4"/>
          </p:nvPr>
        </p:nvSpPr>
        <p:spPr/>
        <p:txBody>
          <a:bodyPr/>
          <a:lstStyle/>
          <a:p>
            <a:fld id="{CE5776EE-2D96-4B0B-AEC2-633829776588}" type="slidenum">
              <a:rPr lang="en-US" smtClean="0"/>
              <a:pPr/>
              <a:t>18</a:t>
            </a:fld>
            <a:endParaRPr lang="en-US"/>
          </a:p>
        </p:txBody>
      </p:sp>
      <p:sp>
        <p:nvSpPr>
          <p:cNvPr id="8" name="Textfeld 7">
            <a:extLst>
              <a:ext uri="{FF2B5EF4-FFF2-40B4-BE49-F238E27FC236}">
                <a16:creationId xmlns:a16="http://schemas.microsoft.com/office/drawing/2014/main" id="{6172ACA1-A97C-0B80-887A-E0C24D038864}"/>
              </a:ext>
            </a:extLst>
          </p:cNvPr>
          <p:cNvSpPr txBox="1"/>
          <p:nvPr/>
        </p:nvSpPr>
        <p:spPr>
          <a:xfrm>
            <a:off x="9239402" y="3135115"/>
            <a:ext cx="2529218" cy="1569660"/>
          </a:xfrm>
          <a:prstGeom prst="rect">
            <a:avLst/>
          </a:prstGeom>
          <a:noFill/>
        </p:spPr>
        <p:txBody>
          <a:bodyPr wrap="square" rtlCol="0">
            <a:spAutoFit/>
          </a:bodyPr>
          <a:lstStyle/>
          <a:p>
            <a:r>
              <a:rPr lang="de-DE" sz="2400" b="1"/>
              <a:t>9,6% </a:t>
            </a:r>
            <a:r>
              <a:rPr lang="de-DE" sz="2400"/>
              <a:t>der befragten Solo-Selbstständigen ist </a:t>
            </a:r>
            <a:r>
              <a:rPr lang="de-DE" sz="2400" b="1"/>
              <a:t>betriebsnah</a:t>
            </a:r>
            <a:r>
              <a:rPr lang="de-DE" sz="2400"/>
              <a:t>.*</a:t>
            </a:r>
          </a:p>
        </p:txBody>
      </p:sp>
      <p:graphicFrame>
        <p:nvGraphicFramePr>
          <p:cNvPr id="11" name="Diagramm 10">
            <a:extLst>
              <a:ext uri="{FF2B5EF4-FFF2-40B4-BE49-F238E27FC236}">
                <a16:creationId xmlns:a16="http://schemas.microsoft.com/office/drawing/2014/main" id="{7A32AFAF-6BDE-C1D2-DF1B-CE5F0816305A}"/>
              </a:ext>
            </a:extLst>
          </p:cNvPr>
          <p:cNvGraphicFramePr>
            <a:graphicFrameLocks/>
          </p:cNvGraphicFramePr>
          <p:nvPr>
            <p:extLst>
              <p:ext uri="{D42A27DB-BD31-4B8C-83A1-F6EECF244321}">
                <p14:modId xmlns:p14="http://schemas.microsoft.com/office/powerpoint/2010/main" val="2084700018"/>
              </p:ext>
            </p:extLst>
          </p:nvPr>
        </p:nvGraphicFramePr>
        <p:xfrm>
          <a:off x="263636" y="1335024"/>
          <a:ext cx="5896372" cy="4787725"/>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feld 15">
            <a:extLst>
              <a:ext uri="{FF2B5EF4-FFF2-40B4-BE49-F238E27FC236}">
                <a16:creationId xmlns:a16="http://schemas.microsoft.com/office/drawing/2014/main" id="{7F10E989-DEE2-E893-918F-C95078719C60}"/>
              </a:ext>
            </a:extLst>
          </p:cNvPr>
          <p:cNvSpPr txBox="1"/>
          <p:nvPr/>
        </p:nvSpPr>
        <p:spPr>
          <a:xfrm>
            <a:off x="431801" y="1323429"/>
            <a:ext cx="5664199" cy="523220"/>
          </a:xfrm>
          <a:prstGeom prst="rect">
            <a:avLst/>
          </a:prstGeom>
          <a:noFill/>
        </p:spPr>
        <p:txBody>
          <a:bodyPr wrap="square">
            <a:spAutoFit/>
          </a:bodyPr>
          <a:lstStyle/>
          <a:p>
            <a:r>
              <a:rPr lang="de-DE" sz="2800" b="1">
                <a:solidFill>
                  <a:prstClr val="black"/>
                </a:solidFill>
                <a:latin typeface="Calibri"/>
              </a:rPr>
              <a:t>Anzahl Auftraggeber*innen</a:t>
            </a:r>
            <a:endParaRPr lang="de-DE" sz="2800"/>
          </a:p>
        </p:txBody>
      </p:sp>
      <p:sp>
        <p:nvSpPr>
          <p:cNvPr id="3" name="Textfeld 2">
            <a:extLst>
              <a:ext uri="{FF2B5EF4-FFF2-40B4-BE49-F238E27FC236}">
                <a16:creationId xmlns:a16="http://schemas.microsoft.com/office/drawing/2014/main" id="{33A1AE71-AD90-CAE4-B7D3-89056164A3E8}"/>
              </a:ext>
            </a:extLst>
          </p:cNvPr>
          <p:cNvSpPr txBox="1"/>
          <p:nvPr/>
        </p:nvSpPr>
        <p:spPr>
          <a:xfrm>
            <a:off x="6096001" y="1322454"/>
            <a:ext cx="5664199" cy="523220"/>
          </a:xfrm>
          <a:prstGeom prst="rect">
            <a:avLst/>
          </a:prstGeom>
          <a:noFill/>
        </p:spPr>
        <p:txBody>
          <a:bodyPr wrap="square">
            <a:spAutoFit/>
          </a:bodyPr>
          <a:lstStyle/>
          <a:p>
            <a:r>
              <a:rPr lang="de-DE" sz="2800" b="1">
                <a:solidFill>
                  <a:prstClr val="black"/>
                </a:solidFill>
                <a:latin typeface="Calibri"/>
              </a:rPr>
              <a:t>Betriebsnahe Solo-Selbstständigkeit</a:t>
            </a:r>
            <a:endParaRPr lang="de-DE" sz="2800"/>
          </a:p>
        </p:txBody>
      </p:sp>
      <p:sp>
        <p:nvSpPr>
          <p:cNvPr id="4" name="Geschweifte Klammer rechts 3">
            <a:extLst>
              <a:ext uri="{FF2B5EF4-FFF2-40B4-BE49-F238E27FC236}">
                <a16:creationId xmlns:a16="http://schemas.microsoft.com/office/drawing/2014/main" id="{74EC07C0-0794-D60E-E729-7DA9D9940A03}"/>
              </a:ext>
            </a:extLst>
          </p:cNvPr>
          <p:cNvSpPr/>
          <p:nvPr/>
        </p:nvSpPr>
        <p:spPr>
          <a:xfrm>
            <a:off x="4900749" y="3047310"/>
            <a:ext cx="256102" cy="2173914"/>
          </a:xfrm>
          <a:prstGeom prst="rightBrace">
            <a:avLst/>
          </a:prstGeom>
        </p:spPr>
        <p:style>
          <a:lnRef idx="2">
            <a:schemeClr val="accent2"/>
          </a:lnRef>
          <a:fillRef idx="0">
            <a:schemeClr val="accent2"/>
          </a:fillRef>
          <a:effectRef idx="1">
            <a:schemeClr val="accent2"/>
          </a:effectRef>
          <a:fontRef idx="minor">
            <a:schemeClr val="tx1"/>
          </a:fontRef>
        </p:style>
        <p:txBody>
          <a:bodyPr rtlCol="0" anchor="ctr"/>
          <a:lstStyle/>
          <a:p>
            <a:pPr algn="ctr"/>
            <a:endParaRPr lang="de-DE"/>
          </a:p>
        </p:txBody>
      </p:sp>
      <p:sp>
        <p:nvSpPr>
          <p:cNvPr id="7" name="Textfeld 6">
            <a:extLst>
              <a:ext uri="{FF2B5EF4-FFF2-40B4-BE49-F238E27FC236}">
                <a16:creationId xmlns:a16="http://schemas.microsoft.com/office/drawing/2014/main" id="{30D3E00E-CAD9-B2E2-0A15-FEDFFD35CDDE}"/>
              </a:ext>
            </a:extLst>
          </p:cNvPr>
          <p:cNvSpPr txBox="1"/>
          <p:nvPr/>
        </p:nvSpPr>
        <p:spPr>
          <a:xfrm>
            <a:off x="5253337" y="3600711"/>
            <a:ext cx="1630462" cy="1323439"/>
          </a:xfrm>
          <a:prstGeom prst="rect">
            <a:avLst/>
          </a:prstGeom>
          <a:noFill/>
        </p:spPr>
        <p:txBody>
          <a:bodyPr wrap="square" rtlCol="0">
            <a:spAutoFit/>
          </a:bodyPr>
          <a:lstStyle/>
          <a:p>
            <a:r>
              <a:rPr lang="de-DE" sz="1600" b="1">
                <a:solidFill>
                  <a:srgbClr val="A0DC64"/>
                </a:solidFill>
              </a:rPr>
              <a:t>Wenn:</a:t>
            </a:r>
          </a:p>
          <a:p>
            <a:r>
              <a:rPr lang="de-DE" sz="1600" b="1">
                <a:solidFill>
                  <a:srgbClr val="A0DC64"/>
                </a:solidFill>
              </a:rPr>
              <a:t>Mind. 50% Einnahmen</a:t>
            </a:r>
          </a:p>
          <a:p>
            <a:r>
              <a:rPr lang="de-DE" sz="1600" b="1">
                <a:solidFill>
                  <a:srgbClr val="A0DC64"/>
                </a:solidFill>
              </a:rPr>
              <a:t>von eine*r Kund*in</a:t>
            </a:r>
          </a:p>
        </p:txBody>
      </p:sp>
      <p:sp>
        <p:nvSpPr>
          <p:cNvPr id="9" name="Geschweifte Klammer rechts 8">
            <a:extLst>
              <a:ext uri="{FF2B5EF4-FFF2-40B4-BE49-F238E27FC236}">
                <a16:creationId xmlns:a16="http://schemas.microsoft.com/office/drawing/2014/main" id="{C7E66141-D33C-C0C6-EB38-BBF9D60E9769}"/>
              </a:ext>
            </a:extLst>
          </p:cNvPr>
          <p:cNvSpPr/>
          <p:nvPr/>
        </p:nvSpPr>
        <p:spPr>
          <a:xfrm>
            <a:off x="6449787" y="2379618"/>
            <a:ext cx="182378" cy="2881608"/>
          </a:xfrm>
          <a:prstGeom prst="rightBrace">
            <a:avLst/>
          </a:prstGeom>
        </p:spPr>
        <p:style>
          <a:lnRef idx="2">
            <a:schemeClr val="accent2"/>
          </a:lnRef>
          <a:fillRef idx="0">
            <a:schemeClr val="accent2"/>
          </a:fillRef>
          <a:effectRef idx="1">
            <a:schemeClr val="accent2"/>
          </a:effectRef>
          <a:fontRef idx="minor">
            <a:schemeClr val="tx1"/>
          </a:fontRef>
        </p:style>
        <p:txBody>
          <a:bodyPr rtlCol="0" anchor="ctr"/>
          <a:lstStyle/>
          <a:p>
            <a:pPr algn="ctr"/>
            <a:endParaRPr lang="de-DE"/>
          </a:p>
        </p:txBody>
      </p:sp>
      <p:sp>
        <p:nvSpPr>
          <p:cNvPr id="10" name="Textfeld 9">
            <a:extLst>
              <a:ext uri="{FF2B5EF4-FFF2-40B4-BE49-F238E27FC236}">
                <a16:creationId xmlns:a16="http://schemas.microsoft.com/office/drawing/2014/main" id="{6D12F918-F790-30D5-41DB-9AB9F4A58D0C}"/>
              </a:ext>
            </a:extLst>
          </p:cNvPr>
          <p:cNvSpPr txBox="1"/>
          <p:nvPr/>
        </p:nvSpPr>
        <p:spPr>
          <a:xfrm>
            <a:off x="7132256" y="3438583"/>
            <a:ext cx="1630462" cy="1077218"/>
          </a:xfrm>
          <a:prstGeom prst="rect">
            <a:avLst/>
          </a:prstGeom>
          <a:noFill/>
        </p:spPr>
        <p:txBody>
          <a:bodyPr wrap="square" rtlCol="0">
            <a:spAutoFit/>
          </a:bodyPr>
          <a:lstStyle/>
          <a:p>
            <a:r>
              <a:rPr lang="de-DE" sz="1600" b="1">
                <a:solidFill>
                  <a:srgbClr val="A0DC64"/>
                </a:solidFill>
              </a:rPr>
              <a:t>Wenn:</a:t>
            </a:r>
          </a:p>
          <a:p>
            <a:r>
              <a:rPr lang="de-DE" sz="1600" b="1">
                <a:solidFill>
                  <a:srgbClr val="A0DC64"/>
                </a:solidFill>
              </a:rPr>
              <a:t>Mind. In hohem Maß in Betrieb eingebunden</a:t>
            </a:r>
          </a:p>
        </p:txBody>
      </p:sp>
      <p:sp>
        <p:nvSpPr>
          <p:cNvPr id="14" name="Textfeld 13">
            <a:extLst>
              <a:ext uri="{FF2B5EF4-FFF2-40B4-BE49-F238E27FC236}">
                <a16:creationId xmlns:a16="http://schemas.microsoft.com/office/drawing/2014/main" id="{2ACADD76-91D6-8B7B-92FC-4E08083ABEC9}"/>
              </a:ext>
            </a:extLst>
          </p:cNvPr>
          <p:cNvSpPr txBox="1"/>
          <p:nvPr/>
        </p:nvSpPr>
        <p:spPr>
          <a:xfrm>
            <a:off x="6096000" y="5513301"/>
            <a:ext cx="5664199" cy="646331"/>
          </a:xfrm>
          <a:prstGeom prst="rect">
            <a:avLst/>
          </a:prstGeom>
          <a:noFill/>
        </p:spPr>
        <p:txBody>
          <a:bodyPr wrap="square">
            <a:spAutoFit/>
          </a:bodyPr>
          <a:lstStyle/>
          <a:p>
            <a:r>
              <a:rPr lang="de-DE" sz="1200" kern="100">
                <a:effectLst/>
                <a:ea typeface="Aptos" panose="020B0004020202020204" pitchFamily="34" charset="0"/>
                <a:cs typeface="Arial" panose="020B0604020202020204" pitchFamily="34" charset="0"/>
              </a:rPr>
              <a:t>*Betriebsnahe*r Selbstständige*r ist man, wenn man im letzten Jahr nur ein*e Kund*in hatte ODER mehr als eine*n Kund*in, aber 50% der Einnahmen von einem*r Kund*</a:t>
            </a:r>
            <a:r>
              <a:rPr lang="de-DE" sz="1200" kern="100">
                <a:ea typeface="Aptos" panose="020B0004020202020204" pitchFamily="34" charset="0"/>
                <a:cs typeface="Arial" panose="020B0604020202020204" pitchFamily="34" charset="0"/>
              </a:rPr>
              <a:t>i</a:t>
            </a:r>
            <a:r>
              <a:rPr lang="de-DE" sz="1200" kern="100">
                <a:effectLst/>
                <a:ea typeface="Aptos" panose="020B0004020202020204" pitchFamily="34" charset="0"/>
                <a:cs typeface="Arial" panose="020B0604020202020204" pitchFamily="34" charset="0"/>
              </a:rPr>
              <a:t>n stammten UND man in mindestens hohem Maße in den Betrieb eingebunden ist.</a:t>
            </a:r>
          </a:p>
        </p:txBody>
      </p:sp>
      <p:sp>
        <p:nvSpPr>
          <p:cNvPr id="19" name="Additionszeichen 18">
            <a:extLst>
              <a:ext uri="{FF2B5EF4-FFF2-40B4-BE49-F238E27FC236}">
                <a16:creationId xmlns:a16="http://schemas.microsoft.com/office/drawing/2014/main" id="{797FC9FF-9CB8-4AD9-5222-277E6D0F4FC2}"/>
              </a:ext>
            </a:extLst>
          </p:cNvPr>
          <p:cNvSpPr/>
          <p:nvPr/>
        </p:nvSpPr>
        <p:spPr>
          <a:xfrm>
            <a:off x="6675484" y="3651258"/>
            <a:ext cx="400339" cy="362958"/>
          </a:xfrm>
          <a:prstGeom prst="mathPlus">
            <a:avLst/>
          </a:prstGeom>
          <a:solidFill>
            <a:srgbClr val="92D050">
              <a:alpha val="70000"/>
            </a:srgb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Pfeil: nach rechts 19">
            <a:extLst>
              <a:ext uri="{FF2B5EF4-FFF2-40B4-BE49-F238E27FC236}">
                <a16:creationId xmlns:a16="http://schemas.microsoft.com/office/drawing/2014/main" id="{E1A43475-31B2-5EA7-4C36-177E03BB0B15}"/>
              </a:ext>
            </a:extLst>
          </p:cNvPr>
          <p:cNvSpPr/>
          <p:nvPr/>
        </p:nvSpPr>
        <p:spPr>
          <a:xfrm>
            <a:off x="8805711" y="3550674"/>
            <a:ext cx="205464" cy="645754"/>
          </a:xfrm>
          <a:prstGeom prst="rightArrow">
            <a:avLst/>
          </a:prstGeom>
          <a:solidFill>
            <a:srgbClr val="92D05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Rechteck 1">
            <a:extLst>
              <a:ext uri="{FF2B5EF4-FFF2-40B4-BE49-F238E27FC236}">
                <a16:creationId xmlns:a16="http://schemas.microsoft.com/office/drawing/2014/main" id="{65D43844-B142-4E21-8392-B311A1D2B673}"/>
              </a:ext>
            </a:extLst>
          </p:cNvPr>
          <p:cNvSpPr/>
          <p:nvPr/>
        </p:nvSpPr>
        <p:spPr>
          <a:xfrm>
            <a:off x="159026" y="143123"/>
            <a:ext cx="11871297" cy="804044"/>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3595431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E9478-C788-978B-C13E-36C32DBEF60A}"/>
            </a:ext>
          </a:extLst>
        </p:cNvPr>
        <p:cNvGrpSpPr/>
        <p:nvPr/>
      </p:nvGrpSpPr>
      <p:grpSpPr>
        <a:xfrm>
          <a:off x="0" y="0"/>
          <a:ext cx="0" cy="0"/>
          <a:chOff x="0" y="0"/>
          <a:chExt cx="0" cy="0"/>
        </a:xfrm>
      </p:grpSpPr>
      <p:sp>
        <p:nvSpPr>
          <p:cNvPr id="5" name="Datumsplatzhalter 4">
            <a:extLst>
              <a:ext uri="{FF2B5EF4-FFF2-40B4-BE49-F238E27FC236}">
                <a16:creationId xmlns:a16="http://schemas.microsoft.com/office/drawing/2014/main" id="{3E4597B9-1D28-E9D1-5A27-1D68FF2E3622}"/>
              </a:ext>
            </a:extLst>
          </p:cNvPr>
          <p:cNvSpPr>
            <a:spLocks noGrp="1"/>
          </p:cNvSpPr>
          <p:nvPr>
            <p:ph type="dt" sz="half" idx="2"/>
          </p:nvPr>
        </p:nvSpPr>
        <p:spPr>
          <a:xfrm>
            <a:off x="431802" y="7067603"/>
            <a:ext cx="1948257" cy="321622"/>
          </a:xfrm>
        </p:spPr>
        <p:txBody>
          <a:bodyPr/>
          <a:lstStyle/>
          <a:p>
            <a:fld id="{7D7323CA-8A31-4E4F-BA89-BD13EA335A7F}" type="datetime1">
              <a:rPr lang="de-DE" smtClean="0"/>
              <a:pPr/>
              <a:t>25.11.2025</a:t>
            </a:fld>
            <a:endParaRPr lang="en-US"/>
          </a:p>
        </p:txBody>
      </p:sp>
      <p:sp>
        <p:nvSpPr>
          <p:cNvPr id="6" name="Foliennummernplatzhalter 5">
            <a:extLst>
              <a:ext uri="{FF2B5EF4-FFF2-40B4-BE49-F238E27FC236}">
                <a16:creationId xmlns:a16="http://schemas.microsoft.com/office/drawing/2014/main" id="{76D049C2-8DE8-0AEF-A330-933F155F2762}"/>
              </a:ext>
            </a:extLst>
          </p:cNvPr>
          <p:cNvSpPr>
            <a:spLocks noGrp="1"/>
          </p:cNvSpPr>
          <p:nvPr>
            <p:ph type="sldNum" sz="quarter" idx="4"/>
          </p:nvPr>
        </p:nvSpPr>
        <p:spPr>
          <a:xfrm>
            <a:off x="10010835" y="7067608"/>
            <a:ext cx="1749367" cy="321618"/>
          </a:xfrm>
        </p:spPr>
        <p:txBody>
          <a:bodyPr/>
          <a:lstStyle/>
          <a:p>
            <a:fld id="{CE5776EE-2D96-4B0B-AEC2-633829776588}" type="slidenum">
              <a:rPr lang="en-US" smtClean="0"/>
              <a:pPr/>
              <a:t>19</a:t>
            </a:fld>
            <a:endParaRPr lang="en-US"/>
          </a:p>
        </p:txBody>
      </p:sp>
      <p:sp>
        <p:nvSpPr>
          <p:cNvPr id="2" name="Textfeld 1">
            <a:extLst>
              <a:ext uri="{FF2B5EF4-FFF2-40B4-BE49-F238E27FC236}">
                <a16:creationId xmlns:a16="http://schemas.microsoft.com/office/drawing/2014/main" id="{1050BF45-DF11-CEC5-F9B9-B19E1DDF39CD}"/>
              </a:ext>
            </a:extLst>
          </p:cNvPr>
          <p:cNvSpPr txBox="1"/>
          <p:nvPr/>
        </p:nvSpPr>
        <p:spPr>
          <a:xfrm>
            <a:off x="353424" y="1547603"/>
            <a:ext cx="5742575" cy="523220"/>
          </a:xfrm>
          <a:prstGeom prst="rect">
            <a:avLst/>
          </a:prstGeom>
          <a:noFill/>
        </p:spPr>
        <p:txBody>
          <a:bodyPr wrap="square">
            <a:spAutoFit/>
          </a:bodyPr>
          <a:lstStyle/>
          <a:p>
            <a:r>
              <a:rPr lang="de-DE" sz="2800" b="1">
                <a:solidFill>
                  <a:prstClr val="black"/>
                </a:solidFill>
                <a:latin typeface="Calibri"/>
              </a:rPr>
              <a:t>Dauer der Selbstständigkeit</a:t>
            </a:r>
            <a:endParaRPr lang="de-DE" sz="2800"/>
          </a:p>
        </p:txBody>
      </p:sp>
      <p:sp>
        <p:nvSpPr>
          <p:cNvPr id="4" name="Inhaltsplatzhalter 2">
            <a:extLst>
              <a:ext uri="{FF2B5EF4-FFF2-40B4-BE49-F238E27FC236}">
                <a16:creationId xmlns:a16="http://schemas.microsoft.com/office/drawing/2014/main" id="{E1D6119B-7077-58D9-FFAB-0E6F83B35500}"/>
              </a:ext>
            </a:extLst>
          </p:cNvPr>
          <p:cNvSpPr txBox="1">
            <a:spLocks/>
          </p:cNvSpPr>
          <p:nvPr/>
        </p:nvSpPr>
        <p:spPr>
          <a:xfrm>
            <a:off x="2119926" y="2420939"/>
            <a:ext cx="3905066" cy="2705954"/>
          </a:xfrm>
          <a:prstGeom prst="rect">
            <a:avLst/>
          </a:prstGeom>
        </p:spPr>
        <p:txBody>
          <a:bodyPr vert="horz" lIns="0" tIns="0" rIns="0" bIns="0" rtlCol="0" anchor="t" anchorCtr="0">
            <a:normAutofit/>
          </a:bodyPr>
          <a:lstStyle>
            <a:lvl1pPr marL="176213" indent="-176213" algn="l" defTabSz="914400" rtl="0" eaLnBrk="1" latinLnBrk="0" hangingPunct="1">
              <a:lnSpc>
                <a:spcPct val="112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1pPr>
            <a:lvl2pPr marL="360363" indent="-184150" algn="l" defTabSz="914400" rtl="0" eaLnBrk="1" latinLnBrk="0" hangingPunct="1">
              <a:lnSpc>
                <a:spcPct val="112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2pPr>
            <a:lvl3pPr marL="534988" indent="-174625" algn="l" defTabSz="914400" rtl="0" eaLnBrk="1" latinLnBrk="0" hangingPunct="1">
              <a:lnSpc>
                <a:spcPct val="112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3pPr>
            <a:lvl4pPr marL="720725" indent="-185738" algn="l" defTabSz="914400" rtl="0" eaLnBrk="1" latinLnBrk="0" hangingPunct="1">
              <a:lnSpc>
                <a:spcPct val="112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4pPr>
            <a:lvl5pPr marL="895350" indent="-174625" algn="l" defTabSz="914400" rtl="0" eaLnBrk="1" latinLnBrk="0" hangingPunct="1">
              <a:lnSpc>
                <a:spcPct val="112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spcAft>
                <a:spcPts val="600"/>
              </a:spcAft>
              <a:buFont typeface="Arial" panose="020B0604020202020204" pitchFamily="34" charset="0"/>
              <a:buNone/>
            </a:pPr>
            <a:r>
              <a:rPr lang="de-DE" sz="2400">
                <a:solidFill>
                  <a:srgbClr val="000000"/>
                </a:solidFill>
              </a:rPr>
              <a:t>mehr als 20 Jahre ---   35,7%</a:t>
            </a:r>
          </a:p>
          <a:p>
            <a:pPr marL="0" indent="0" algn="r">
              <a:spcAft>
                <a:spcPts val="600"/>
              </a:spcAft>
              <a:buFont typeface="Arial" panose="020B0604020202020204" pitchFamily="34" charset="0"/>
              <a:buNone/>
            </a:pPr>
            <a:r>
              <a:rPr lang="de-DE" sz="2400">
                <a:solidFill>
                  <a:srgbClr val="000000"/>
                </a:solidFill>
              </a:rPr>
              <a:t>10 - 20 Jahre ---   29,3%</a:t>
            </a:r>
          </a:p>
          <a:p>
            <a:pPr marL="0" indent="0" algn="r">
              <a:spcAft>
                <a:spcPts val="600"/>
              </a:spcAft>
              <a:buFont typeface="Arial" panose="020B0604020202020204" pitchFamily="34" charset="0"/>
              <a:buNone/>
            </a:pPr>
            <a:r>
              <a:rPr lang="de-DE" sz="2400"/>
              <a:t>3 – 9 Jahre --- 	 25,7%</a:t>
            </a:r>
          </a:p>
          <a:p>
            <a:pPr marL="0" indent="0" algn="r">
              <a:spcAft>
                <a:spcPts val="600"/>
              </a:spcAft>
              <a:buFont typeface="Arial" panose="020B0604020202020204" pitchFamily="34" charset="0"/>
              <a:buNone/>
            </a:pPr>
            <a:r>
              <a:rPr lang="de-DE" sz="2400"/>
              <a:t>2-3 Jahre ---      6,9%</a:t>
            </a:r>
          </a:p>
          <a:p>
            <a:pPr marL="0" indent="0" algn="r">
              <a:spcAft>
                <a:spcPts val="600"/>
              </a:spcAft>
              <a:buFont typeface="Arial" panose="020B0604020202020204" pitchFamily="34" charset="0"/>
              <a:buNone/>
            </a:pPr>
            <a:r>
              <a:rPr lang="de-DE" sz="2400"/>
              <a:t>	 bis zu 1 Jahr ---      2,4%</a:t>
            </a:r>
          </a:p>
          <a:p>
            <a:pPr marL="0" indent="0" algn="r">
              <a:buFont typeface="Arial" panose="020B0604020202020204" pitchFamily="34" charset="0"/>
              <a:buNone/>
            </a:pPr>
            <a:endParaRPr lang="de-DE"/>
          </a:p>
          <a:p>
            <a:pPr algn="r">
              <a:buFont typeface="Symbol" panose="05050102010706020507" pitchFamily="18" charset="2"/>
              <a:buChar char="-"/>
            </a:pPr>
            <a:endParaRPr lang="de-DE"/>
          </a:p>
          <a:p>
            <a:pPr algn="r">
              <a:buFont typeface="Symbol" panose="05050102010706020507" pitchFamily="18" charset="2"/>
              <a:buChar char="-"/>
            </a:pPr>
            <a:endParaRPr lang="de-DE"/>
          </a:p>
          <a:p>
            <a:pPr algn="r">
              <a:buFont typeface="Symbol" panose="05050102010706020507" pitchFamily="18" charset="2"/>
              <a:buChar char="-"/>
            </a:pPr>
            <a:endParaRPr lang="de-DE"/>
          </a:p>
          <a:p>
            <a:pPr algn="r">
              <a:buFont typeface="Symbol" panose="05050102010706020507" pitchFamily="18" charset="2"/>
              <a:buChar char="-"/>
            </a:pPr>
            <a:endParaRPr lang="de-DE"/>
          </a:p>
          <a:p>
            <a:pPr marL="0" indent="0" algn="r">
              <a:buFont typeface="Arial" panose="020B0604020202020204" pitchFamily="34" charset="0"/>
              <a:buNone/>
            </a:pPr>
            <a:endParaRPr lang="de-DE"/>
          </a:p>
        </p:txBody>
      </p:sp>
      <p:sp>
        <p:nvSpPr>
          <p:cNvPr id="3" name="Rechteck 2">
            <a:extLst>
              <a:ext uri="{FF2B5EF4-FFF2-40B4-BE49-F238E27FC236}">
                <a16:creationId xmlns:a16="http://schemas.microsoft.com/office/drawing/2014/main" id="{9CF571BD-0998-66C3-30BA-05CD6262B8D5}"/>
              </a:ext>
            </a:extLst>
          </p:cNvPr>
          <p:cNvSpPr/>
          <p:nvPr/>
        </p:nvSpPr>
        <p:spPr>
          <a:xfrm>
            <a:off x="159026" y="143123"/>
            <a:ext cx="11871297" cy="804044"/>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extfeld 7">
            <a:extLst>
              <a:ext uri="{FF2B5EF4-FFF2-40B4-BE49-F238E27FC236}">
                <a16:creationId xmlns:a16="http://schemas.microsoft.com/office/drawing/2014/main" id="{0CF85DDF-D098-A60F-061C-78CED19DFD12}"/>
              </a:ext>
            </a:extLst>
          </p:cNvPr>
          <p:cNvSpPr txBox="1"/>
          <p:nvPr/>
        </p:nvSpPr>
        <p:spPr>
          <a:xfrm>
            <a:off x="502810" y="5323120"/>
            <a:ext cx="5664200" cy="307777"/>
          </a:xfrm>
          <a:prstGeom prst="rect">
            <a:avLst/>
          </a:prstGeom>
          <a:noFill/>
        </p:spPr>
        <p:txBody>
          <a:bodyPr wrap="square">
            <a:spAutoFit/>
          </a:bodyPr>
          <a:lstStyle>
            <a:defPPr>
              <a:defRPr lang="de-DE"/>
            </a:defPPr>
            <a:lvl1pPr>
              <a:defRPr b="1">
                <a:solidFill>
                  <a:schemeClr val="tx1">
                    <a:lumMod val="50000"/>
                    <a:lumOff val="50000"/>
                  </a:schemeClr>
                </a:solidFill>
              </a:defRPr>
            </a:lvl1pPr>
          </a:lstStyle>
          <a:p>
            <a:pPr algn="r"/>
            <a:r>
              <a:rPr lang="de-DE" sz="1400"/>
              <a:t>Seit wann sind Sie selbstständig? </a:t>
            </a:r>
          </a:p>
        </p:txBody>
      </p:sp>
    </p:spTree>
    <p:extLst>
      <p:ext uri="{BB962C8B-B14F-4D97-AF65-F5344CB8AC3E}">
        <p14:creationId xmlns:p14="http://schemas.microsoft.com/office/powerpoint/2010/main" val="36847473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72DEFA-DABE-FC60-56A2-4A828526D849}"/>
            </a:ext>
          </a:extLst>
        </p:cNvPr>
        <p:cNvGrpSpPr/>
        <p:nvPr/>
      </p:nvGrpSpPr>
      <p:grpSpPr>
        <a:xfrm>
          <a:off x="0" y="0"/>
          <a:ext cx="0" cy="0"/>
          <a:chOff x="0" y="0"/>
          <a:chExt cx="0" cy="0"/>
        </a:xfrm>
      </p:grpSpPr>
      <p:sp>
        <p:nvSpPr>
          <p:cNvPr id="12" name="Textfeld 11">
            <a:extLst>
              <a:ext uri="{FF2B5EF4-FFF2-40B4-BE49-F238E27FC236}">
                <a16:creationId xmlns:a16="http://schemas.microsoft.com/office/drawing/2014/main" id="{595A3127-C06E-5B03-C5FC-612B2F201A4C}"/>
              </a:ext>
            </a:extLst>
          </p:cNvPr>
          <p:cNvSpPr txBox="1"/>
          <p:nvPr/>
        </p:nvSpPr>
        <p:spPr>
          <a:xfrm>
            <a:off x="431802" y="1450428"/>
            <a:ext cx="5664199" cy="523220"/>
          </a:xfrm>
          <a:prstGeom prst="rect">
            <a:avLst/>
          </a:prstGeom>
          <a:noFill/>
        </p:spPr>
        <p:txBody>
          <a:bodyPr wrap="square">
            <a:spAutoFit/>
          </a:bodyPr>
          <a:lstStyle/>
          <a:p>
            <a:r>
              <a:rPr lang="de-DE" sz="2800" b="1">
                <a:solidFill>
                  <a:prstClr val="black"/>
                </a:solidFill>
                <a:latin typeface="Calibri"/>
              </a:rPr>
              <a:t>Rechtsformen</a:t>
            </a:r>
            <a:endParaRPr lang="de-DE" sz="2800"/>
          </a:p>
        </p:txBody>
      </p:sp>
      <p:sp>
        <p:nvSpPr>
          <p:cNvPr id="14" name="Textfeld 13">
            <a:extLst>
              <a:ext uri="{FF2B5EF4-FFF2-40B4-BE49-F238E27FC236}">
                <a16:creationId xmlns:a16="http://schemas.microsoft.com/office/drawing/2014/main" id="{391DA95D-720C-2028-BC34-EE5809838D9C}"/>
              </a:ext>
            </a:extLst>
          </p:cNvPr>
          <p:cNvSpPr txBox="1"/>
          <p:nvPr/>
        </p:nvSpPr>
        <p:spPr>
          <a:xfrm>
            <a:off x="-309755" y="2101228"/>
            <a:ext cx="6404429" cy="3477875"/>
          </a:xfrm>
          <a:prstGeom prst="rect">
            <a:avLst/>
          </a:prstGeom>
          <a:noFill/>
        </p:spPr>
        <p:txBody>
          <a:bodyPr wrap="square">
            <a:spAutoFit/>
          </a:bodyPr>
          <a:lstStyle/>
          <a:p>
            <a:pPr algn="r"/>
            <a:r>
              <a:rPr lang="de-DE" sz="2000">
                <a:solidFill>
                  <a:srgbClr val="000000"/>
                </a:solidFill>
              </a:rPr>
              <a:t>Einzelunternehmen - 79,3 %</a:t>
            </a:r>
          </a:p>
          <a:p>
            <a:pPr algn="r"/>
            <a:r>
              <a:rPr lang="de-DE" sz="2000"/>
              <a:t>Gesellschaft bürgerlichen Rechts (GbR) - 5,8%</a:t>
            </a:r>
          </a:p>
          <a:p>
            <a:pPr algn="r"/>
            <a:r>
              <a:rPr lang="de-DE" sz="2000"/>
              <a:t>Gesellschaft mit beschränkter Haftung (GmbH) - 1,4%</a:t>
            </a:r>
          </a:p>
          <a:p>
            <a:pPr algn="r"/>
            <a:r>
              <a:rPr lang="de-DE" sz="2000"/>
              <a:t>Genossenschaft - 0,1%</a:t>
            </a:r>
          </a:p>
          <a:p>
            <a:pPr algn="r"/>
            <a:r>
              <a:rPr lang="de-DE" sz="2000"/>
              <a:t>Kaufmann </a:t>
            </a:r>
            <a:r>
              <a:rPr lang="de-DE" sz="2000" err="1"/>
              <a:t>e.K</a:t>
            </a:r>
            <a:r>
              <a:rPr lang="de-DE" sz="2000"/>
              <a:t>. - 0,2%</a:t>
            </a:r>
          </a:p>
          <a:p>
            <a:pPr algn="r"/>
            <a:r>
              <a:rPr lang="de-DE" sz="2000"/>
              <a:t>Unternehmergesellschaft (UG) – 0,5%</a:t>
            </a:r>
          </a:p>
          <a:p>
            <a:pPr algn="r"/>
            <a:r>
              <a:rPr lang="de-DE" sz="2000"/>
              <a:t>Offene Handelsgesellschaft (OHG) – 0,1%</a:t>
            </a:r>
          </a:p>
          <a:p>
            <a:pPr algn="r"/>
            <a:r>
              <a:rPr lang="de-DE" sz="2000"/>
              <a:t>Kommanditgesellschaft (KG) – 0,1%</a:t>
            </a:r>
          </a:p>
          <a:p>
            <a:pPr algn="r"/>
            <a:r>
              <a:rPr lang="de-DE" sz="2000"/>
              <a:t>Partnerschaftsgesellschaft (PartG) – 0,1%</a:t>
            </a:r>
          </a:p>
          <a:p>
            <a:pPr algn="r"/>
            <a:r>
              <a:rPr lang="de-DE" sz="2000"/>
              <a:t>Freie Eingabe – 13%</a:t>
            </a:r>
          </a:p>
          <a:p>
            <a:pPr algn="r"/>
            <a:r>
              <a:rPr lang="de-DE" sz="2000"/>
              <a:t>Keine Angabe – 2,5%</a:t>
            </a:r>
          </a:p>
        </p:txBody>
      </p:sp>
      <p:sp>
        <p:nvSpPr>
          <p:cNvPr id="3" name="Rechteck 2">
            <a:extLst>
              <a:ext uri="{FF2B5EF4-FFF2-40B4-BE49-F238E27FC236}">
                <a16:creationId xmlns:a16="http://schemas.microsoft.com/office/drawing/2014/main" id="{8F453321-DF95-9F8D-2CF1-1609A3D5E87F}"/>
              </a:ext>
            </a:extLst>
          </p:cNvPr>
          <p:cNvSpPr/>
          <p:nvPr/>
        </p:nvSpPr>
        <p:spPr>
          <a:xfrm>
            <a:off x="159026" y="143123"/>
            <a:ext cx="11871297" cy="804044"/>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9C1A837E-9FF6-FB71-5169-B6589539FB6D}"/>
              </a:ext>
            </a:extLst>
          </p:cNvPr>
          <p:cNvSpPr txBox="1"/>
          <p:nvPr/>
        </p:nvSpPr>
        <p:spPr>
          <a:xfrm>
            <a:off x="520396" y="5579103"/>
            <a:ext cx="5662872" cy="307777"/>
          </a:xfrm>
          <a:prstGeom prst="rect">
            <a:avLst/>
          </a:prstGeom>
          <a:noFill/>
        </p:spPr>
        <p:txBody>
          <a:bodyPr wrap="square">
            <a:spAutoFit/>
          </a:bodyPr>
          <a:lstStyle/>
          <a:p>
            <a:pPr algn="r"/>
            <a:r>
              <a:rPr lang="de-DE" sz="1400" b="1">
                <a:solidFill>
                  <a:schemeClr val="tx1">
                    <a:lumMod val="50000"/>
                    <a:lumOff val="50000"/>
                  </a:schemeClr>
                </a:solidFill>
              </a:rPr>
              <a:t>  Welche Rechtsform hat Ihr Unternehmen?</a:t>
            </a:r>
          </a:p>
        </p:txBody>
      </p:sp>
      <p:pic>
        <p:nvPicPr>
          <p:cNvPr id="7" name="Grafik 6">
            <a:extLst>
              <a:ext uri="{FF2B5EF4-FFF2-40B4-BE49-F238E27FC236}">
                <a16:creationId xmlns:a16="http://schemas.microsoft.com/office/drawing/2014/main" id="{88CC65E7-0382-B52D-2DC7-98278694E470}"/>
              </a:ext>
            </a:extLst>
          </p:cNvPr>
          <p:cNvPicPr>
            <a:picLocks noChangeAspect="1"/>
          </p:cNvPicPr>
          <p:nvPr/>
        </p:nvPicPr>
        <p:blipFill>
          <a:blip r:embed="rId3"/>
          <a:stretch>
            <a:fillRect/>
          </a:stretch>
        </p:blipFill>
        <p:spPr>
          <a:xfrm>
            <a:off x="6974315" y="2302493"/>
            <a:ext cx="4791871" cy="3670110"/>
          </a:xfrm>
          <a:prstGeom prst="rect">
            <a:avLst/>
          </a:prstGeom>
        </p:spPr>
      </p:pic>
    </p:spTree>
    <p:extLst>
      <p:ext uri="{BB962C8B-B14F-4D97-AF65-F5344CB8AC3E}">
        <p14:creationId xmlns:p14="http://schemas.microsoft.com/office/powerpoint/2010/main" val="972801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1C81B-F43E-7AB3-0B22-F09E314A5F0A}"/>
            </a:ext>
          </a:extLst>
        </p:cNvPr>
        <p:cNvGrpSpPr/>
        <p:nvPr/>
      </p:nvGrpSpPr>
      <p:grpSpPr>
        <a:xfrm>
          <a:off x="0" y="0"/>
          <a:ext cx="0" cy="0"/>
          <a:chOff x="0" y="0"/>
          <a:chExt cx="0" cy="0"/>
        </a:xfrm>
      </p:grpSpPr>
      <p:sp>
        <p:nvSpPr>
          <p:cNvPr id="5" name="Datumsplatzhalter 4">
            <a:extLst>
              <a:ext uri="{FF2B5EF4-FFF2-40B4-BE49-F238E27FC236}">
                <a16:creationId xmlns:a16="http://schemas.microsoft.com/office/drawing/2014/main" id="{23C6F4E0-BB38-7450-4DD7-58F21B872788}"/>
              </a:ext>
            </a:extLst>
          </p:cNvPr>
          <p:cNvSpPr>
            <a:spLocks noGrp="1"/>
          </p:cNvSpPr>
          <p:nvPr>
            <p:ph type="dt" sz="half" idx="2"/>
          </p:nvPr>
        </p:nvSpPr>
        <p:spPr/>
        <p:txBody>
          <a:bodyPr/>
          <a:lstStyle/>
          <a:p>
            <a:fld id="{7D7323CA-8A31-4E4F-BA89-BD13EA335A7F}" type="datetime1">
              <a:rPr lang="de-DE" smtClean="0"/>
              <a:pPr/>
              <a:t>25.11.2025</a:t>
            </a:fld>
            <a:endParaRPr lang="en-US"/>
          </a:p>
        </p:txBody>
      </p:sp>
      <p:sp>
        <p:nvSpPr>
          <p:cNvPr id="6" name="Foliennummernplatzhalter 5">
            <a:extLst>
              <a:ext uri="{FF2B5EF4-FFF2-40B4-BE49-F238E27FC236}">
                <a16:creationId xmlns:a16="http://schemas.microsoft.com/office/drawing/2014/main" id="{1508A445-798A-CDD8-7C80-B4E6A76E43EF}"/>
              </a:ext>
            </a:extLst>
          </p:cNvPr>
          <p:cNvSpPr>
            <a:spLocks noGrp="1"/>
          </p:cNvSpPr>
          <p:nvPr>
            <p:ph type="sldNum" sz="quarter" idx="4"/>
          </p:nvPr>
        </p:nvSpPr>
        <p:spPr/>
        <p:txBody>
          <a:bodyPr/>
          <a:lstStyle/>
          <a:p>
            <a:fld id="{CE5776EE-2D96-4B0B-AEC2-633829776588}" type="slidenum">
              <a:rPr lang="en-US" smtClean="0"/>
              <a:pPr/>
              <a:t>21</a:t>
            </a:fld>
            <a:endParaRPr lang="en-US"/>
          </a:p>
        </p:txBody>
      </p:sp>
      <p:sp>
        <p:nvSpPr>
          <p:cNvPr id="10" name="Textfeld 9">
            <a:extLst>
              <a:ext uri="{FF2B5EF4-FFF2-40B4-BE49-F238E27FC236}">
                <a16:creationId xmlns:a16="http://schemas.microsoft.com/office/drawing/2014/main" id="{765DEA09-28BE-24EB-DA12-6FFDD370398D}"/>
              </a:ext>
            </a:extLst>
          </p:cNvPr>
          <p:cNvSpPr txBox="1"/>
          <p:nvPr/>
        </p:nvSpPr>
        <p:spPr>
          <a:xfrm>
            <a:off x="6096001" y="1605808"/>
            <a:ext cx="5664199" cy="523220"/>
          </a:xfrm>
          <a:prstGeom prst="rect">
            <a:avLst/>
          </a:prstGeom>
          <a:noFill/>
        </p:spPr>
        <p:txBody>
          <a:bodyPr wrap="square">
            <a:spAutoFit/>
          </a:bodyPr>
          <a:lstStyle/>
          <a:p>
            <a:r>
              <a:rPr lang="de-DE" sz="2800" b="1">
                <a:solidFill>
                  <a:prstClr val="black"/>
                </a:solidFill>
                <a:latin typeface="Calibri"/>
              </a:rPr>
              <a:t>- bei einer*m Auftraggeber*in</a:t>
            </a:r>
            <a:endParaRPr lang="de-DE" sz="2800"/>
          </a:p>
        </p:txBody>
      </p:sp>
      <p:sp>
        <p:nvSpPr>
          <p:cNvPr id="13" name="Textfeld 12">
            <a:extLst>
              <a:ext uri="{FF2B5EF4-FFF2-40B4-BE49-F238E27FC236}">
                <a16:creationId xmlns:a16="http://schemas.microsoft.com/office/drawing/2014/main" id="{C0D21119-EC00-C64A-06B5-E340BAA27B4E}"/>
              </a:ext>
            </a:extLst>
          </p:cNvPr>
          <p:cNvSpPr txBox="1"/>
          <p:nvPr/>
        </p:nvSpPr>
        <p:spPr>
          <a:xfrm>
            <a:off x="6096000" y="2672882"/>
            <a:ext cx="5211355" cy="2185214"/>
          </a:xfrm>
          <a:prstGeom prst="rect">
            <a:avLst/>
          </a:prstGeom>
          <a:noFill/>
        </p:spPr>
        <p:txBody>
          <a:bodyPr wrap="square" rtlCol="0">
            <a:spAutoFit/>
          </a:bodyPr>
          <a:lstStyle/>
          <a:p>
            <a:r>
              <a:rPr lang="de-DE" sz="2400" b="1"/>
              <a:t>Bei 18% </a:t>
            </a:r>
            <a:r>
              <a:rPr lang="de-DE" sz="2400"/>
              <a:t>der befragten Solo-Selbstständigen gab es eine Interessenvertretung bei der*m Auftraggebenden.</a:t>
            </a:r>
          </a:p>
          <a:p>
            <a:endParaRPr lang="de-DE" sz="1000" kern="100">
              <a:effectLst/>
              <a:ea typeface="Aptos" panose="020B0004020202020204" pitchFamily="34" charset="0"/>
              <a:cs typeface="Arial" panose="020B0604020202020204" pitchFamily="34" charset="0"/>
            </a:endParaRPr>
          </a:p>
          <a:p>
            <a:r>
              <a:rPr lang="de-DE" sz="1000">
                <a:latin typeface="Aptos" panose="020B0004020202020204" pitchFamily="34" charset="0"/>
                <a:ea typeface="Aptos" panose="020B0004020202020204" pitchFamily="34" charset="0"/>
                <a:cs typeface="Times New Roman" panose="02020603050405020304" pitchFamily="18" charset="0"/>
              </a:rPr>
              <a:t>Diese Frage wurde nur </a:t>
            </a:r>
            <a:r>
              <a:rPr lang="de-DE" sz="1000">
                <a:effectLst/>
                <a:latin typeface="Aptos" panose="020B0004020202020204" pitchFamily="34" charset="0"/>
                <a:ea typeface="Aptos" panose="020B0004020202020204" pitchFamily="34" charset="0"/>
                <a:cs typeface="Times New Roman" panose="02020603050405020304" pitchFamily="18" charset="0"/>
              </a:rPr>
              <a:t>Solo-Selbstständigen gestellt, bei denen 50% der Einnahmen von nur einer*m Kund*in stammten sowie Solo-Selbstständigen, die nur einer*m Kund*in im letzten Jahr hatten (n = 460).</a:t>
            </a:r>
            <a:endParaRPr lang="de-DE" sz="1000"/>
          </a:p>
        </p:txBody>
      </p:sp>
      <p:sp>
        <p:nvSpPr>
          <p:cNvPr id="14" name="Textfeld 13">
            <a:extLst>
              <a:ext uri="{FF2B5EF4-FFF2-40B4-BE49-F238E27FC236}">
                <a16:creationId xmlns:a16="http://schemas.microsoft.com/office/drawing/2014/main" id="{063A78A0-BBA5-6539-A0A4-4D561FF9B61D}"/>
              </a:ext>
            </a:extLst>
          </p:cNvPr>
          <p:cNvSpPr txBox="1"/>
          <p:nvPr/>
        </p:nvSpPr>
        <p:spPr>
          <a:xfrm>
            <a:off x="431803" y="1169579"/>
            <a:ext cx="5664197" cy="954107"/>
          </a:xfrm>
          <a:prstGeom prst="rect">
            <a:avLst/>
          </a:prstGeom>
          <a:noFill/>
        </p:spPr>
        <p:txBody>
          <a:bodyPr wrap="square">
            <a:spAutoFit/>
          </a:bodyPr>
          <a:lstStyle/>
          <a:p>
            <a:r>
              <a:rPr lang="de-DE" sz="2800" b="1">
                <a:solidFill>
                  <a:prstClr val="black"/>
                </a:solidFill>
                <a:latin typeface="Calibri"/>
              </a:rPr>
              <a:t>Interessenvertretung </a:t>
            </a:r>
          </a:p>
          <a:p>
            <a:r>
              <a:rPr lang="de-DE" sz="2800" b="1">
                <a:solidFill>
                  <a:prstClr val="black"/>
                </a:solidFill>
                <a:latin typeface="Calibri"/>
              </a:rPr>
              <a:t>- in einer Organisation</a:t>
            </a:r>
            <a:endParaRPr lang="de-DE" sz="2800"/>
          </a:p>
        </p:txBody>
      </p:sp>
      <p:graphicFrame>
        <p:nvGraphicFramePr>
          <p:cNvPr id="15" name="Diagramm 14">
            <a:extLst>
              <a:ext uri="{FF2B5EF4-FFF2-40B4-BE49-F238E27FC236}">
                <a16:creationId xmlns:a16="http://schemas.microsoft.com/office/drawing/2014/main" id="{40354387-F5EE-8248-EC9F-622D52C0205D}"/>
              </a:ext>
            </a:extLst>
          </p:cNvPr>
          <p:cNvGraphicFramePr>
            <a:graphicFrameLocks/>
          </p:cNvGraphicFramePr>
          <p:nvPr>
            <p:extLst>
              <p:ext uri="{D42A27DB-BD31-4B8C-83A1-F6EECF244321}">
                <p14:modId xmlns:p14="http://schemas.microsoft.com/office/powerpoint/2010/main" val="1590390625"/>
              </p:ext>
            </p:extLst>
          </p:nvPr>
        </p:nvGraphicFramePr>
        <p:xfrm>
          <a:off x="-695238" y="1918713"/>
          <a:ext cx="5982789" cy="4380411"/>
        </p:xfrm>
        <a:graphic>
          <a:graphicData uri="http://schemas.openxmlformats.org/drawingml/2006/chart">
            <c:chart xmlns:c="http://schemas.openxmlformats.org/drawingml/2006/chart" xmlns:r="http://schemas.openxmlformats.org/officeDocument/2006/relationships" r:id="rId3"/>
          </a:graphicData>
        </a:graphic>
      </p:graphicFrame>
      <p:sp>
        <p:nvSpPr>
          <p:cNvPr id="2" name="Rechteck 1">
            <a:extLst>
              <a:ext uri="{FF2B5EF4-FFF2-40B4-BE49-F238E27FC236}">
                <a16:creationId xmlns:a16="http://schemas.microsoft.com/office/drawing/2014/main" id="{C8DAD9A8-9960-6BE4-64DC-4DFF69AB405A}"/>
              </a:ext>
            </a:extLst>
          </p:cNvPr>
          <p:cNvSpPr/>
          <p:nvPr/>
        </p:nvSpPr>
        <p:spPr>
          <a:xfrm>
            <a:off x="159026" y="143123"/>
            <a:ext cx="11871297" cy="804044"/>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feld 1">
            <a:extLst>
              <a:ext uri="{FF2B5EF4-FFF2-40B4-BE49-F238E27FC236}">
                <a16:creationId xmlns:a16="http://schemas.microsoft.com/office/drawing/2014/main" id="{7D5B6316-B8DE-0409-251F-C7BDF1F18E19}"/>
              </a:ext>
            </a:extLst>
          </p:cNvPr>
          <p:cNvSpPr txBox="1"/>
          <p:nvPr/>
        </p:nvSpPr>
        <p:spPr>
          <a:xfrm>
            <a:off x="351981" y="5319917"/>
            <a:ext cx="4741798" cy="301579"/>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de-DE" sz="900" baseline="0"/>
              <a:t>Befragung „Gute Arbeit für Solo-Selbstständige“ 2024, INPUT Consulting</a:t>
            </a:r>
            <a:r>
              <a:rPr lang="de-DE" sz="900"/>
              <a:t>, Haus der Selbstständigen</a:t>
            </a:r>
          </a:p>
        </p:txBody>
      </p:sp>
    </p:spTree>
    <p:extLst>
      <p:ext uri="{BB962C8B-B14F-4D97-AF65-F5344CB8AC3E}">
        <p14:creationId xmlns:p14="http://schemas.microsoft.com/office/powerpoint/2010/main" val="21065864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BB66F-305E-825E-8FD7-F7345DE2EAE8}"/>
            </a:ext>
          </a:extLst>
        </p:cNvPr>
        <p:cNvGrpSpPr/>
        <p:nvPr/>
      </p:nvGrpSpPr>
      <p:grpSpPr>
        <a:xfrm>
          <a:off x="0" y="0"/>
          <a:ext cx="0" cy="0"/>
          <a:chOff x="0" y="0"/>
          <a:chExt cx="0" cy="0"/>
        </a:xfrm>
      </p:grpSpPr>
      <p:sp>
        <p:nvSpPr>
          <p:cNvPr id="5" name="Datumsplatzhalter 4">
            <a:extLst>
              <a:ext uri="{FF2B5EF4-FFF2-40B4-BE49-F238E27FC236}">
                <a16:creationId xmlns:a16="http://schemas.microsoft.com/office/drawing/2014/main" id="{57D74B3F-F41B-ABCD-3781-26F3D15E89AD}"/>
              </a:ext>
            </a:extLst>
          </p:cNvPr>
          <p:cNvSpPr>
            <a:spLocks noGrp="1"/>
          </p:cNvSpPr>
          <p:nvPr>
            <p:ph type="dt" sz="half" idx="2"/>
          </p:nvPr>
        </p:nvSpPr>
        <p:spPr/>
        <p:txBody>
          <a:bodyPr/>
          <a:lstStyle/>
          <a:p>
            <a:fld id="{7D7323CA-8A31-4E4F-BA89-BD13EA335A7F}" type="datetime1">
              <a:rPr lang="de-DE" smtClean="0"/>
              <a:pPr/>
              <a:t>25.11.2025</a:t>
            </a:fld>
            <a:endParaRPr lang="en-US"/>
          </a:p>
        </p:txBody>
      </p:sp>
      <p:sp>
        <p:nvSpPr>
          <p:cNvPr id="6" name="Foliennummernplatzhalter 5">
            <a:extLst>
              <a:ext uri="{FF2B5EF4-FFF2-40B4-BE49-F238E27FC236}">
                <a16:creationId xmlns:a16="http://schemas.microsoft.com/office/drawing/2014/main" id="{D8AE0CB5-F672-7806-0FBF-460E571FA27E}"/>
              </a:ext>
            </a:extLst>
          </p:cNvPr>
          <p:cNvSpPr>
            <a:spLocks noGrp="1"/>
          </p:cNvSpPr>
          <p:nvPr>
            <p:ph type="sldNum" sz="quarter" idx="4"/>
          </p:nvPr>
        </p:nvSpPr>
        <p:spPr/>
        <p:txBody>
          <a:bodyPr/>
          <a:lstStyle/>
          <a:p>
            <a:fld id="{CE5776EE-2D96-4B0B-AEC2-633829776588}" type="slidenum">
              <a:rPr lang="en-US" smtClean="0"/>
              <a:pPr/>
              <a:t>22</a:t>
            </a:fld>
            <a:endParaRPr lang="en-US"/>
          </a:p>
        </p:txBody>
      </p:sp>
      <p:graphicFrame>
        <p:nvGraphicFramePr>
          <p:cNvPr id="11" name="Diagramm 10">
            <a:extLst>
              <a:ext uri="{FF2B5EF4-FFF2-40B4-BE49-F238E27FC236}">
                <a16:creationId xmlns:a16="http://schemas.microsoft.com/office/drawing/2014/main" id="{CB576755-B87B-3007-DD37-17DBA3B89113}"/>
              </a:ext>
            </a:extLst>
          </p:cNvPr>
          <p:cNvGraphicFramePr>
            <a:graphicFrameLocks/>
          </p:cNvGraphicFramePr>
          <p:nvPr>
            <p:extLst>
              <p:ext uri="{D42A27DB-BD31-4B8C-83A1-F6EECF244321}">
                <p14:modId xmlns:p14="http://schemas.microsoft.com/office/powerpoint/2010/main" val="119113911"/>
              </p:ext>
            </p:extLst>
          </p:nvPr>
        </p:nvGraphicFramePr>
        <p:xfrm>
          <a:off x="1862018" y="1406290"/>
          <a:ext cx="8379262" cy="5223110"/>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feld 13">
            <a:extLst>
              <a:ext uri="{FF2B5EF4-FFF2-40B4-BE49-F238E27FC236}">
                <a16:creationId xmlns:a16="http://schemas.microsoft.com/office/drawing/2014/main" id="{4DEF4488-9C75-7376-A5E1-581EBC560454}"/>
              </a:ext>
            </a:extLst>
          </p:cNvPr>
          <p:cNvSpPr txBox="1"/>
          <p:nvPr/>
        </p:nvSpPr>
        <p:spPr>
          <a:xfrm>
            <a:off x="431800" y="1301931"/>
            <a:ext cx="11328399" cy="523220"/>
          </a:xfrm>
          <a:prstGeom prst="rect">
            <a:avLst/>
          </a:prstGeom>
          <a:noFill/>
        </p:spPr>
        <p:txBody>
          <a:bodyPr wrap="square">
            <a:spAutoFit/>
          </a:bodyPr>
          <a:lstStyle/>
          <a:p>
            <a:r>
              <a:rPr lang="de-DE" sz="2800" b="1">
                <a:solidFill>
                  <a:prstClr val="black"/>
                </a:solidFill>
                <a:latin typeface="Calibri"/>
              </a:rPr>
              <a:t>Kollektivverträge und/oder verbindliche Regulierungen</a:t>
            </a:r>
            <a:endParaRPr lang="de-DE" sz="2800"/>
          </a:p>
        </p:txBody>
      </p:sp>
      <p:sp>
        <p:nvSpPr>
          <p:cNvPr id="4" name="Rechteck 3">
            <a:extLst>
              <a:ext uri="{FF2B5EF4-FFF2-40B4-BE49-F238E27FC236}">
                <a16:creationId xmlns:a16="http://schemas.microsoft.com/office/drawing/2014/main" id="{1607111E-7C41-45DC-B1FE-FF754586BD14}"/>
              </a:ext>
            </a:extLst>
          </p:cNvPr>
          <p:cNvSpPr/>
          <p:nvPr/>
        </p:nvSpPr>
        <p:spPr>
          <a:xfrm>
            <a:off x="159026" y="143123"/>
            <a:ext cx="11871297" cy="804044"/>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a:extLst>
              <a:ext uri="{FF2B5EF4-FFF2-40B4-BE49-F238E27FC236}">
                <a16:creationId xmlns:a16="http://schemas.microsoft.com/office/drawing/2014/main" id="{30671135-D5A8-52F5-A798-E04AB4A32E8F}"/>
              </a:ext>
            </a:extLst>
          </p:cNvPr>
          <p:cNvSpPr txBox="1"/>
          <p:nvPr/>
        </p:nvSpPr>
        <p:spPr>
          <a:xfrm>
            <a:off x="3082844" y="5556069"/>
            <a:ext cx="4741798" cy="301579"/>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de-DE" sz="900" baseline="0"/>
              <a:t>Befragung „Gute Arbeit für Solo-Selbstständige“ 2024, INPUT Consulting</a:t>
            </a:r>
            <a:r>
              <a:rPr lang="de-DE" sz="900"/>
              <a:t>, Haus der Selbstständigen</a:t>
            </a:r>
          </a:p>
        </p:txBody>
      </p:sp>
    </p:spTree>
    <p:extLst>
      <p:ext uri="{BB962C8B-B14F-4D97-AF65-F5344CB8AC3E}">
        <p14:creationId xmlns:p14="http://schemas.microsoft.com/office/powerpoint/2010/main" val="24353191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643BF-EE8E-4D47-C5D2-1C12B6B66B2E}"/>
            </a:ext>
          </a:extLst>
        </p:cNvPr>
        <p:cNvGrpSpPr/>
        <p:nvPr/>
      </p:nvGrpSpPr>
      <p:grpSpPr>
        <a:xfrm>
          <a:off x="0" y="0"/>
          <a:ext cx="0" cy="0"/>
          <a:chOff x="0" y="0"/>
          <a:chExt cx="0" cy="0"/>
        </a:xfrm>
      </p:grpSpPr>
      <p:sp>
        <p:nvSpPr>
          <p:cNvPr id="5" name="Datumsplatzhalter 4">
            <a:extLst>
              <a:ext uri="{FF2B5EF4-FFF2-40B4-BE49-F238E27FC236}">
                <a16:creationId xmlns:a16="http://schemas.microsoft.com/office/drawing/2014/main" id="{6F289488-3D23-C352-1013-A4675E23878B}"/>
              </a:ext>
            </a:extLst>
          </p:cNvPr>
          <p:cNvSpPr>
            <a:spLocks noGrp="1"/>
          </p:cNvSpPr>
          <p:nvPr>
            <p:ph type="dt" sz="half" idx="2"/>
          </p:nvPr>
        </p:nvSpPr>
        <p:spPr/>
        <p:txBody>
          <a:bodyPr/>
          <a:lstStyle/>
          <a:p>
            <a:fld id="{7D7323CA-8A31-4E4F-BA89-BD13EA335A7F}" type="datetime1">
              <a:rPr lang="de-DE" smtClean="0"/>
              <a:pPr/>
              <a:t>25.11.2025</a:t>
            </a:fld>
            <a:endParaRPr lang="en-US"/>
          </a:p>
        </p:txBody>
      </p:sp>
      <p:sp>
        <p:nvSpPr>
          <p:cNvPr id="6" name="Foliennummernplatzhalter 5">
            <a:extLst>
              <a:ext uri="{FF2B5EF4-FFF2-40B4-BE49-F238E27FC236}">
                <a16:creationId xmlns:a16="http://schemas.microsoft.com/office/drawing/2014/main" id="{C3B15DD3-29F4-118C-4CB3-1ED146DB7EA1}"/>
              </a:ext>
            </a:extLst>
          </p:cNvPr>
          <p:cNvSpPr>
            <a:spLocks noGrp="1"/>
          </p:cNvSpPr>
          <p:nvPr>
            <p:ph type="sldNum" sz="quarter" idx="4"/>
          </p:nvPr>
        </p:nvSpPr>
        <p:spPr/>
        <p:txBody>
          <a:bodyPr/>
          <a:lstStyle/>
          <a:p>
            <a:fld id="{CE5776EE-2D96-4B0B-AEC2-633829776588}" type="slidenum">
              <a:rPr lang="en-US" smtClean="0"/>
              <a:pPr/>
              <a:t>23</a:t>
            </a:fld>
            <a:endParaRPr lang="en-US"/>
          </a:p>
        </p:txBody>
      </p:sp>
      <p:graphicFrame>
        <p:nvGraphicFramePr>
          <p:cNvPr id="9" name="Diagramm 8">
            <a:extLst>
              <a:ext uri="{FF2B5EF4-FFF2-40B4-BE49-F238E27FC236}">
                <a16:creationId xmlns:a16="http://schemas.microsoft.com/office/drawing/2014/main" id="{9E8BAED1-8A81-A457-CC30-970C142484AC}"/>
              </a:ext>
            </a:extLst>
          </p:cNvPr>
          <p:cNvGraphicFramePr/>
          <p:nvPr>
            <p:extLst>
              <p:ext uri="{D42A27DB-BD31-4B8C-83A1-F6EECF244321}">
                <p14:modId xmlns:p14="http://schemas.microsoft.com/office/powerpoint/2010/main" val="1976091468"/>
              </p:ext>
            </p:extLst>
          </p:nvPr>
        </p:nvGraphicFramePr>
        <p:xfrm>
          <a:off x="1168100" y="1502047"/>
          <a:ext cx="10710626" cy="4564050"/>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feld 9">
            <a:extLst>
              <a:ext uri="{FF2B5EF4-FFF2-40B4-BE49-F238E27FC236}">
                <a16:creationId xmlns:a16="http://schemas.microsoft.com/office/drawing/2014/main" id="{0D8317D3-B4FA-9C71-020B-AFBA2CCE9241}"/>
              </a:ext>
            </a:extLst>
          </p:cNvPr>
          <p:cNvSpPr txBox="1"/>
          <p:nvPr/>
        </p:nvSpPr>
        <p:spPr>
          <a:xfrm>
            <a:off x="431802" y="1232452"/>
            <a:ext cx="11328398" cy="400110"/>
          </a:xfrm>
          <a:prstGeom prst="rect">
            <a:avLst/>
          </a:prstGeom>
          <a:noFill/>
        </p:spPr>
        <p:txBody>
          <a:bodyPr wrap="square">
            <a:spAutoFit/>
          </a:bodyPr>
          <a:lstStyle/>
          <a:p>
            <a:r>
              <a:rPr lang="de-DE" sz="2000" b="1">
                <a:solidFill>
                  <a:prstClr val="black"/>
                </a:solidFill>
                <a:latin typeface="Calibri"/>
              </a:rPr>
              <a:t>Jährliches Einkommen aus selbstständiger Tätigkeit </a:t>
            </a:r>
            <a:r>
              <a:rPr lang="de-DE" sz="2000">
                <a:solidFill>
                  <a:prstClr val="black"/>
                </a:solidFill>
                <a:latin typeface="Calibri"/>
              </a:rPr>
              <a:t>(Gewinn nach Steuerabzug)</a:t>
            </a:r>
            <a:endParaRPr lang="de-DE" sz="2000"/>
          </a:p>
        </p:txBody>
      </p:sp>
      <p:cxnSp>
        <p:nvCxnSpPr>
          <p:cNvPr id="12" name="Gerader Verbinder 11">
            <a:extLst>
              <a:ext uri="{FF2B5EF4-FFF2-40B4-BE49-F238E27FC236}">
                <a16:creationId xmlns:a16="http://schemas.microsoft.com/office/drawing/2014/main" id="{1CDF197D-F2DE-ADF2-3E66-C0D653E66A98}"/>
              </a:ext>
            </a:extLst>
          </p:cNvPr>
          <p:cNvCxnSpPr>
            <a:cxnSpLocks/>
          </p:cNvCxnSpPr>
          <p:nvPr/>
        </p:nvCxnSpPr>
        <p:spPr>
          <a:xfrm>
            <a:off x="5653376" y="1820849"/>
            <a:ext cx="0" cy="3609892"/>
          </a:xfrm>
          <a:prstGeom prst="line">
            <a:avLst/>
          </a:prstGeom>
          <a:ln w="57150" cap="flat" cmpd="sng" algn="ctr">
            <a:solidFill>
              <a:schemeClr val="accent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4" name="Textfeld 13">
            <a:extLst>
              <a:ext uri="{FF2B5EF4-FFF2-40B4-BE49-F238E27FC236}">
                <a16:creationId xmlns:a16="http://schemas.microsoft.com/office/drawing/2014/main" id="{C4F15987-7DCA-A150-FD48-8C85395CB017}"/>
              </a:ext>
            </a:extLst>
          </p:cNvPr>
          <p:cNvSpPr txBox="1"/>
          <p:nvPr/>
        </p:nvSpPr>
        <p:spPr>
          <a:xfrm>
            <a:off x="4934590" y="1705957"/>
            <a:ext cx="758541" cy="369332"/>
          </a:xfrm>
          <a:prstGeom prst="rect">
            <a:avLst/>
          </a:prstGeom>
          <a:noFill/>
        </p:spPr>
        <p:txBody>
          <a:bodyPr wrap="none" rtlCol="0">
            <a:spAutoFit/>
          </a:bodyPr>
          <a:lstStyle/>
          <a:p>
            <a:r>
              <a:rPr lang="de-DE" b="1">
                <a:solidFill>
                  <a:srgbClr val="A0DC64"/>
                </a:solidFill>
              </a:rPr>
              <a:t>57,1%</a:t>
            </a:r>
          </a:p>
        </p:txBody>
      </p:sp>
      <p:sp>
        <p:nvSpPr>
          <p:cNvPr id="2" name="Rechteck 1">
            <a:extLst>
              <a:ext uri="{FF2B5EF4-FFF2-40B4-BE49-F238E27FC236}">
                <a16:creationId xmlns:a16="http://schemas.microsoft.com/office/drawing/2014/main" id="{CF138DE7-36CE-7064-0557-5EC47C94EEC2}"/>
              </a:ext>
            </a:extLst>
          </p:cNvPr>
          <p:cNvSpPr/>
          <p:nvPr/>
        </p:nvSpPr>
        <p:spPr>
          <a:xfrm>
            <a:off x="159026" y="143123"/>
            <a:ext cx="11871297" cy="804044"/>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Textfeld 3">
            <a:extLst>
              <a:ext uri="{FF2B5EF4-FFF2-40B4-BE49-F238E27FC236}">
                <a16:creationId xmlns:a16="http://schemas.microsoft.com/office/drawing/2014/main" id="{4AF1DCA0-3914-C0E9-43A1-37FD8739E1FB}"/>
              </a:ext>
            </a:extLst>
          </p:cNvPr>
          <p:cNvSpPr txBox="1"/>
          <p:nvPr/>
        </p:nvSpPr>
        <p:spPr>
          <a:xfrm>
            <a:off x="1034750" y="5763252"/>
            <a:ext cx="10710622" cy="307777"/>
          </a:xfrm>
          <a:prstGeom prst="rect">
            <a:avLst/>
          </a:prstGeom>
          <a:noFill/>
        </p:spPr>
        <p:txBody>
          <a:bodyPr wrap="square">
            <a:spAutoFit/>
          </a:bodyPr>
          <a:lstStyle/>
          <a:p>
            <a:r>
              <a:rPr lang="de-DE" sz="1400" b="1">
                <a:solidFill>
                  <a:schemeClr val="tx1">
                    <a:lumMod val="50000"/>
                    <a:lumOff val="50000"/>
                  </a:schemeClr>
                </a:solidFill>
              </a:rPr>
              <a:t>Wie hoch ist Ihr jährliches Einkommen aus Ihrer selbstständigen Tätigkeit? Mit Einkommen meinen wir Ihren Gewinn nach Abzug der Steuern.</a:t>
            </a:r>
          </a:p>
        </p:txBody>
      </p:sp>
    </p:spTree>
    <p:extLst>
      <p:ext uri="{BB962C8B-B14F-4D97-AF65-F5344CB8AC3E}">
        <p14:creationId xmlns:p14="http://schemas.microsoft.com/office/powerpoint/2010/main" val="23149230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B9C84-CE16-9FDB-CC0E-212758C8063C}"/>
            </a:ext>
          </a:extLst>
        </p:cNvPr>
        <p:cNvGrpSpPr/>
        <p:nvPr/>
      </p:nvGrpSpPr>
      <p:grpSpPr>
        <a:xfrm>
          <a:off x="0" y="0"/>
          <a:ext cx="0" cy="0"/>
          <a:chOff x="0" y="0"/>
          <a:chExt cx="0" cy="0"/>
        </a:xfrm>
      </p:grpSpPr>
      <p:sp>
        <p:nvSpPr>
          <p:cNvPr id="5" name="Datumsplatzhalter 4">
            <a:extLst>
              <a:ext uri="{FF2B5EF4-FFF2-40B4-BE49-F238E27FC236}">
                <a16:creationId xmlns:a16="http://schemas.microsoft.com/office/drawing/2014/main" id="{4059922C-97FA-01CA-1DD3-4B7A373748DD}"/>
              </a:ext>
            </a:extLst>
          </p:cNvPr>
          <p:cNvSpPr>
            <a:spLocks noGrp="1"/>
          </p:cNvSpPr>
          <p:nvPr>
            <p:ph type="dt" sz="half" idx="2"/>
          </p:nvPr>
        </p:nvSpPr>
        <p:spPr/>
        <p:txBody>
          <a:bodyPr/>
          <a:lstStyle/>
          <a:p>
            <a:fld id="{7D7323CA-8A31-4E4F-BA89-BD13EA335A7F}" type="datetime1">
              <a:rPr lang="de-DE" smtClean="0"/>
              <a:pPr/>
              <a:t>25.11.2025</a:t>
            </a:fld>
            <a:endParaRPr lang="en-US"/>
          </a:p>
        </p:txBody>
      </p:sp>
      <p:sp>
        <p:nvSpPr>
          <p:cNvPr id="6" name="Foliennummernplatzhalter 5">
            <a:extLst>
              <a:ext uri="{FF2B5EF4-FFF2-40B4-BE49-F238E27FC236}">
                <a16:creationId xmlns:a16="http://schemas.microsoft.com/office/drawing/2014/main" id="{255AD8D5-FD1C-9CFD-34EF-DDB503BE92AD}"/>
              </a:ext>
            </a:extLst>
          </p:cNvPr>
          <p:cNvSpPr>
            <a:spLocks noGrp="1"/>
          </p:cNvSpPr>
          <p:nvPr>
            <p:ph type="sldNum" sz="quarter" idx="4"/>
          </p:nvPr>
        </p:nvSpPr>
        <p:spPr/>
        <p:txBody>
          <a:bodyPr/>
          <a:lstStyle/>
          <a:p>
            <a:fld id="{CE5776EE-2D96-4B0B-AEC2-633829776588}" type="slidenum">
              <a:rPr lang="en-US" smtClean="0"/>
              <a:pPr/>
              <a:t>24</a:t>
            </a:fld>
            <a:endParaRPr lang="en-US"/>
          </a:p>
        </p:txBody>
      </p:sp>
      <p:sp>
        <p:nvSpPr>
          <p:cNvPr id="10" name="Textfeld 9">
            <a:extLst>
              <a:ext uri="{FF2B5EF4-FFF2-40B4-BE49-F238E27FC236}">
                <a16:creationId xmlns:a16="http://schemas.microsoft.com/office/drawing/2014/main" id="{ED77556A-3BB8-B1B5-B203-C33DDC8F1E65}"/>
              </a:ext>
            </a:extLst>
          </p:cNvPr>
          <p:cNvSpPr txBox="1"/>
          <p:nvPr/>
        </p:nvSpPr>
        <p:spPr>
          <a:xfrm>
            <a:off x="431802" y="949645"/>
            <a:ext cx="11328398" cy="400110"/>
          </a:xfrm>
          <a:prstGeom prst="rect">
            <a:avLst/>
          </a:prstGeom>
          <a:noFill/>
        </p:spPr>
        <p:txBody>
          <a:bodyPr wrap="square">
            <a:spAutoFit/>
          </a:bodyPr>
          <a:lstStyle/>
          <a:p>
            <a:r>
              <a:rPr lang="de-DE" sz="2000" b="1">
                <a:solidFill>
                  <a:prstClr val="black"/>
                </a:solidFill>
                <a:latin typeface="Calibri"/>
              </a:rPr>
              <a:t>Jährliches Einkommen nach Form der Selbstständigkeit </a:t>
            </a:r>
            <a:r>
              <a:rPr lang="de-DE" sz="2000">
                <a:solidFill>
                  <a:prstClr val="black"/>
                </a:solidFill>
                <a:latin typeface="Calibri"/>
              </a:rPr>
              <a:t>(Gewinn nach Steuerabzug)</a:t>
            </a:r>
            <a:endParaRPr lang="de-DE" sz="2000"/>
          </a:p>
        </p:txBody>
      </p:sp>
      <p:sp>
        <p:nvSpPr>
          <p:cNvPr id="2" name="Rechteck 1">
            <a:extLst>
              <a:ext uri="{FF2B5EF4-FFF2-40B4-BE49-F238E27FC236}">
                <a16:creationId xmlns:a16="http://schemas.microsoft.com/office/drawing/2014/main" id="{CFA1FC5F-DC3C-0839-3032-1560417CC7E6}"/>
              </a:ext>
            </a:extLst>
          </p:cNvPr>
          <p:cNvSpPr/>
          <p:nvPr/>
        </p:nvSpPr>
        <p:spPr>
          <a:xfrm>
            <a:off x="159026" y="143123"/>
            <a:ext cx="11871297" cy="804044"/>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9" name="Grafik 8">
            <a:extLst>
              <a:ext uri="{FF2B5EF4-FFF2-40B4-BE49-F238E27FC236}">
                <a16:creationId xmlns:a16="http://schemas.microsoft.com/office/drawing/2014/main" id="{EC2ED21B-F165-7919-9CDE-2A21C33E7C6E}"/>
              </a:ext>
            </a:extLst>
          </p:cNvPr>
          <p:cNvPicPr>
            <a:picLocks noChangeAspect="1"/>
          </p:cNvPicPr>
          <p:nvPr/>
        </p:nvPicPr>
        <p:blipFill>
          <a:blip r:embed="rId3"/>
          <a:stretch>
            <a:fillRect/>
          </a:stretch>
        </p:blipFill>
        <p:spPr>
          <a:xfrm>
            <a:off x="420132" y="939695"/>
            <a:ext cx="11351736" cy="5340559"/>
          </a:xfrm>
          <a:prstGeom prst="rect">
            <a:avLst/>
          </a:prstGeom>
        </p:spPr>
      </p:pic>
    </p:spTree>
    <p:extLst>
      <p:ext uri="{BB962C8B-B14F-4D97-AF65-F5344CB8AC3E}">
        <p14:creationId xmlns:p14="http://schemas.microsoft.com/office/powerpoint/2010/main" val="11089242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03991-C8F1-D871-CEA7-7341CF5CA2BC}"/>
            </a:ext>
          </a:extLst>
        </p:cNvPr>
        <p:cNvGrpSpPr/>
        <p:nvPr/>
      </p:nvGrpSpPr>
      <p:grpSpPr>
        <a:xfrm>
          <a:off x="0" y="0"/>
          <a:ext cx="0" cy="0"/>
          <a:chOff x="0" y="0"/>
          <a:chExt cx="0" cy="0"/>
        </a:xfrm>
      </p:grpSpPr>
      <p:sp>
        <p:nvSpPr>
          <p:cNvPr id="5" name="Datumsplatzhalter 4">
            <a:extLst>
              <a:ext uri="{FF2B5EF4-FFF2-40B4-BE49-F238E27FC236}">
                <a16:creationId xmlns:a16="http://schemas.microsoft.com/office/drawing/2014/main" id="{B55668BD-47A5-119A-BD16-A8EF85B40655}"/>
              </a:ext>
            </a:extLst>
          </p:cNvPr>
          <p:cNvSpPr>
            <a:spLocks noGrp="1"/>
          </p:cNvSpPr>
          <p:nvPr>
            <p:ph type="dt" sz="half" idx="2"/>
          </p:nvPr>
        </p:nvSpPr>
        <p:spPr/>
        <p:txBody>
          <a:bodyPr/>
          <a:lstStyle/>
          <a:p>
            <a:fld id="{7D7323CA-8A31-4E4F-BA89-BD13EA335A7F}" type="datetime1">
              <a:rPr lang="de-DE" smtClean="0"/>
              <a:pPr/>
              <a:t>25.11.2025</a:t>
            </a:fld>
            <a:endParaRPr lang="en-US"/>
          </a:p>
        </p:txBody>
      </p:sp>
      <p:sp>
        <p:nvSpPr>
          <p:cNvPr id="6" name="Foliennummernplatzhalter 5">
            <a:extLst>
              <a:ext uri="{FF2B5EF4-FFF2-40B4-BE49-F238E27FC236}">
                <a16:creationId xmlns:a16="http://schemas.microsoft.com/office/drawing/2014/main" id="{64B995EC-7D25-838C-8E9B-3BDB2A7BBE66}"/>
              </a:ext>
            </a:extLst>
          </p:cNvPr>
          <p:cNvSpPr>
            <a:spLocks noGrp="1"/>
          </p:cNvSpPr>
          <p:nvPr>
            <p:ph type="sldNum" sz="quarter" idx="4"/>
          </p:nvPr>
        </p:nvSpPr>
        <p:spPr/>
        <p:txBody>
          <a:bodyPr/>
          <a:lstStyle/>
          <a:p>
            <a:fld id="{CE5776EE-2D96-4B0B-AEC2-633829776588}" type="slidenum">
              <a:rPr lang="en-US" smtClean="0"/>
              <a:pPr/>
              <a:t>25</a:t>
            </a:fld>
            <a:endParaRPr lang="en-US"/>
          </a:p>
        </p:txBody>
      </p:sp>
      <p:sp>
        <p:nvSpPr>
          <p:cNvPr id="10" name="Textfeld 9">
            <a:extLst>
              <a:ext uri="{FF2B5EF4-FFF2-40B4-BE49-F238E27FC236}">
                <a16:creationId xmlns:a16="http://schemas.microsoft.com/office/drawing/2014/main" id="{3939BAAF-7E4B-4A53-4820-27B8FA10C1EE}"/>
              </a:ext>
            </a:extLst>
          </p:cNvPr>
          <p:cNvSpPr txBox="1"/>
          <p:nvPr/>
        </p:nvSpPr>
        <p:spPr>
          <a:xfrm>
            <a:off x="431802" y="1232452"/>
            <a:ext cx="5664198" cy="461665"/>
          </a:xfrm>
          <a:prstGeom prst="rect">
            <a:avLst/>
          </a:prstGeom>
          <a:noFill/>
        </p:spPr>
        <p:txBody>
          <a:bodyPr wrap="square">
            <a:spAutoFit/>
          </a:bodyPr>
          <a:lstStyle/>
          <a:p>
            <a:r>
              <a:rPr lang="de-DE" sz="2400" b="1">
                <a:solidFill>
                  <a:prstClr val="black"/>
                </a:solidFill>
                <a:latin typeface="Calibri"/>
              </a:rPr>
              <a:t>Soziale Absicherung - Krankenversicherung</a:t>
            </a:r>
            <a:endParaRPr lang="de-DE" sz="2400"/>
          </a:p>
        </p:txBody>
      </p:sp>
      <p:graphicFrame>
        <p:nvGraphicFramePr>
          <p:cNvPr id="7" name="Diagramm 6">
            <a:extLst>
              <a:ext uri="{FF2B5EF4-FFF2-40B4-BE49-F238E27FC236}">
                <a16:creationId xmlns:a16="http://schemas.microsoft.com/office/drawing/2014/main" id="{2FD59A92-99B4-A08C-381C-3FD169021844}"/>
              </a:ext>
            </a:extLst>
          </p:cNvPr>
          <p:cNvGraphicFramePr>
            <a:graphicFrameLocks/>
          </p:cNvGraphicFramePr>
          <p:nvPr>
            <p:extLst>
              <p:ext uri="{D42A27DB-BD31-4B8C-83A1-F6EECF244321}">
                <p14:modId xmlns:p14="http://schemas.microsoft.com/office/powerpoint/2010/main" val="3794229732"/>
              </p:ext>
            </p:extLst>
          </p:nvPr>
        </p:nvGraphicFramePr>
        <p:xfrm>
          <a:off x="236329" y="1272706"/>
          <a:ext cx="10195070" cy="5419725"/>
        </p:xfrm>
        <a:graphic>
          <a:graphicData uri="http://schemas.openxmlformats.org/drawingml/2006/chart">
            <c:chart xmlns:c="http://schemas.openxmlformats.org/drawingml/2006/chart" xmlns:r="http://schemas.openxmlformats.org/officeDocument/2006/relationships" r:id="rId3"/>
          </a:graphicData>
        </a:graphic>
      </p:graphicFrame>
      <p:sp>
        <p:nvSpPr>
          <p:cNvPr id="4" name="Rechteck 3">
            <a:extLst>
              <a:ext uri="{FF2B5EF4-FFF2-40B4-BE49-F238E27FC236}">
                <a16:creationId xmlns:a16="http://schemas.microsoft.com/office/drawing/2014/main" id="{E742A2D8-52E9-7E76-9AD2-27E93D4F2F20}"/>
              </a:ext>
            </a:extLst>
          </p:cNvPr>
          <p:cNvSpPr/>
          <p:nvPr/>
        </p:nvSpPr>
        <p:spPr>
          <a:xfrm>
            <a:off x="159026" y="143123"/>
            <a:ext cx="11871297" cy="804044"/>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633283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518EF9-D73B-AC7A-53DC-5CF669DF28B8}"/>
            </a:ext>
          </a:extLst>
        </p:cNvPr>
        <p:cNvGrpSpPr/>
        <p:nvPr/>
      </p:nvGrpSpPr>
      <p:grpSpPr>
        <a:xfrm>
          <a:off x="0" y="0"/>
          <a:ext cx="0" cy="0"/>
          <a:chOff x="0" y="0"/>
          <a:chExt cx="0" cy="0"/>
        </a:xfrm>
      </p:grpSpPr>
      <p:sp>
        <p:nvSpPr>
          <p:cNvPr id="5" name="Datumsplatzhalter 4">
            <a:extLst>
              <a:ext uri="{FF2B5EF4-FFF2-40B4-BE49-F238E27FC236}">
                <a16:creationId xmlns:a16="http://schemas.microsoft.com/office/drawing/2014/main" id="{48DC9EA4-77CF-75DB-EFF0-50CE0027C495}"/>
              </a:ext>
            </a:extLst>
          </p:cNvPr>
          <p:cNvSpPr>
            <a:spLocks noGrp="1"/>
          </p:cNvSpPr>
          <p:nvPr>
            <p:ph type="dt" sz="half" idx="2"/>
          </p:nvPr>
        </p:nvSpPr>
        <p:spPr/>
        <p:txBody>
          <a:bodyPr/>
          <a:lstStyle/>
          <a:p>
            <a:fld id="{7D7323CA-8A31-4E4F-BA89-BD13EA335A7F}" type="datetime1">
              <a:rPr lang="de-DE" smtClean="0"/>
              <a:pPr/>
              <a:t>25.11.2025</a:t>
            </a:fld>
            <a:endParaRPr lang="en-US"/>
          </a:p>
        </p:txBody>
      </p:sp>
      <p:sp>
        <p:nvSpPr>
          <p:cNvPr id="6" name="Foliennummernplatzhalter 5">
            <a:extLst>
              <a:ext uri="{FF2B5EF4-FFF2-40B4-BE49-F238E27FC236}">
                <a16:creationId xmlns:a16="http://schemas.microsoft.com/office/drawing/2014/main" id="{30484F41-C307-EC71-6F04-E88FD63FF40D}"/>
              </a:ext>
            </a:extLst>
          </p:cNvPr>
          <p:cNvSpPr>
            <a:spLocks noGrp="1"/>
          </p:cNvSpPr>
          <p:nvPr>
            <p:ph type="sldNum" sz="quarter" idx="4"/>
          </p:nvPr>
        </p:nvSpPr>
        <p:spPr/>
        <p:txBody>
          <a:bodyPr/>
          <a:lstStyle/>
          <a:p>
            <a:fld id="{CE5776EE-2D96-4B0B-AEC2-633829776588}" type="slidenum">
              <a:rPr lang="en-US" smtClean="0"/>
              <a:pPr/>
              <a:t>26</a:t>
            </a:fld>
            <a:endParaRPr lang="en-US"/>
          </a:p>
        </p:txBody>
      </p:sp>
      <p:sp>
        <p:nvSpPr>
          <p:cNvPr id="10" name="Textfeld 9">
            <a:extLst>
              <a:ext uri="{FF2B5EF4-FFF2-40B4-BE49-F238E27FC236}">
                <a16:creationId xmlns:a16="http://schemas.microsoft.com/office/drawing/2014/main" id="{5290710A-4D04-5795-B182-BBFD22708EED}"/>
              </a:ext>
            </a:extLst>
          </p:cNvPr>
          <p:cNvSpPr txBox="1"/>
          <p:nvPr/>
        </p:nvSpPr>
        <p:spPr>
          <a:xfrm>
            <a:off x="431802" y="1232452"/>
            <a:ext cx="5664198" cy="461665"/>
          </a:xfrm>
          <a:prstGeom prst="rect">
            <a:avLst/>
          </a:prstGeom>
          <a:noFill/>
        </p:spPr>
        <p:txBody>
          <a:bodyPr wrap="square">
            <a:spAutoFit/>
          </a:bodyPr>
          <a:lstStyle/>
          <a:p>
            <a:r>
              <a:rPr lang="de-DE" sz="2400" b="1">
                <a:solidFill>
                  <a:prstClr val="black"/>
                </a:solidFill>
                <a:latin typeface="Calibri"/>
              </a:rPr>
              <a:t>Soziale Absicherung – Altersabsicherung</a:t>
            </a:r>
            <a:endParaRPr lang="de-DE" sz="2400"/>
          </a:p>
        </p:txBody>
      </p:sp>
      <p:graphicFrame>
        <p:nvGraphicFramePr>
          <p:cNvPr id="2" name="Diagramm 1">
            <a:extLst>
              <a:ext uri="{FF2B5EF4-FFF2-40B4-BE49-F238E27FC236}">
                <a16:creationId xmlns:a16="http://schemas.microsoft.com/office/drawing/2014/main" id="{31A9518C-4C64-84EE-1CCB-48B94527D7C5}"/>
              </a:ext>
            </a:extLst>
          </p:cNvPr>
          <p:cNvGraphicFramePr>
            <a:graphicFrameLocks/>
          </p:cNvGraphicFramePr>
          <p:nvPr>
            <p:extLst>
              <p:ext uri="{D42A27DB-BD31-4B8C-83A1-F6EECF244321}">
                <p14:modId xmlns:p14="http://schemas.microsoft.com/office/powerpoint/2010/main" val="469202182"/>
              </p:ext>
            </p:extLst>
          </p:nvPr>
        </p:nvGraphicFramePr>
        <p:xfrm>
          <a:off x="431803" y="1088583"/>
          <a:ext cx="11328399" cy="5591175"/>
        </p:xfrm>
        <a:graphic>
          <a:graphicData uri="http://schemas.openxmlformats.org/drawingml/2006/chart">
            <c:chart xmlns:c="http://schemas.openxmlformats.org/drawingml/2006/chart" xmlns:r="http://schemas.openxmlformats.org/officeDocument/2006/relationships" r:id="rId3"/>
          </a:graphicData>
        </a:graphic>
      </p:graphicFrame>
      <p:sp>
        <p:nvSpPr>
          <p:cNvPr id="3" name="Rechteck 2">
            <a:extLst>
              <a:ext uri="{FF2B5EF4-FFF2-40B4-BE49-F238E27FC236}">
                <a16:creationId xmlns:a16="http://schemas.microsoft.com/office/drawing/2014/main" id="{C782CDA6-F7CE-4C6F-5793-33882EE3D69C}"/>
              </a:ext>
            </a:extLst>
          </p:cNvPr>
          <p:cNvSpPr/>
          <p:nvPr/>
        </p:nvSpPr>
        <p:spPr>
          <a:xfrm>
            <a:off x="159026" y="143123"/>
            <a:ext cx="11871297" cy="804044"/>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5957986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51B765-9D3A-77B3-D096-B205F706A89D}"/>
            </a:ext>
          </a:extLst>
        </p:cNvPr>
        <p:cNvGrpSpPr/>
        <p:nvPr/>
      </p:nvGrpSpPr>
      <p:grpSpPr>
        <a:xfrm>
          <a:off x="0" y="0"/>
          <a:ext cx="0" cy="0"/>
          <a:chOff x="0" y="0"/>
          <a:chExt cx="0" cy="0"/>
        </a:xfrm>
      </p:grpSpPr>
      <p:sp>
        <p:nvSpPr>
          <p:cNvPr id="5" name="Datumsplatzhalter 4">
            <a:extLst>
              <a:ext uri="{FF2B5EF4-FFF2-40B4-BE49-F238E27FC236}">
                <a16:creationId xmlns:a16="http://schemas.microsoft.com/office/drawing/2014/main" id="{2844A9C6-6367-CCD2-472D-4FF6BE775541}"/>
              </a:ext>
            </a:extLst>
          </p:cNvPr>
          <p:cNvSpPr>
            <a:spLocks noGrp="1"/>
          </p:cNvSpPr>
          <p:nvPr>
            <p:ph type="dt" sz="half" idx="2"/>
          </p:nvPr>
        </p:nvSpPr>
        <p:spPr/>
        <p:txBody>
          <a:bodyPr/>
          <a:lstStyle/>
          <a:p>
            <a:fld id="{7D7323CA-8A31-4E4F-BA89-BD13EA335A7F}" type="datetime1">
              <a:rPr lang="de-DE" smtClean="0"/>
              <a:pPr/>
              <a:t>25.11.2025</a:t>
            </a:fld>
            <a:endParaRPr lang="en-US"/>
          </a:p>
        </p:txBody>
      </p:sp>
      <p:sp>
        <p:nvSpPr>
          <p:cNvPr id="6" name="Foliennummernplatzhalter 5">
            <a:extLst>
              <a:ext uri="{FF2B5EF4-FFF2-40B4-BE49-F238E27FC236}">
                <a16:creationId xmlns:a16="http://schemas.microsoft.com/office/drawing/2014/main" id="{A22B53E5-23C8-E77D-987A-5BC19B6A73FD}"/>
              </a:ext>
            </a:extLst>
          </p:cNvPr>
          <p:cNvSpPr>
            <a:spLocks noGrp="1"/>
          </p:cNvSpPr>
          <p:nvPr>
            <p:ph type="sldNum" sz="quarter" idx="4"/>
          </p:nvPr>
        </p:nvSpPr>
        <p:spPr/>
        <p:txBody>
          <a:bodyPr/>
          <a:lstStyle/>
          <a:p>
            <a:fld id="{CE5776EE-2D96-4B0B-AEC2-633829776588}" type="slidenum">
              <a:rPr lang="en-US" smtClean="0"/>
              <a:pPr/>
              <a:t>27</a:t>
            </a:fld>
            <a:endParaRPr lang="en-US"/>
          </a:p>
        </p:txBody>
      </p:sp>
      <p:sp>
        <p:nvSpPr>
          <p:cNvPr id="10" name="Textfeld 9">
            <a:extLst>
              <a:ext uri="{FF2B5EF4-FFF2-40B4-BE49-F238E27FC236}">
                <a16:creationId xmlns:a16="http://schemas.microsoft.com/office/drawing/2014/main" id="{EA91CE1B-9ECE-4802-ED2C-AB8AD2FA16BB}"/>
              </a:ext>
            </a:extLst>
          </p:cNvPr>
          <p:cNvSpPr txBox="1"/>
          <p:nvPr/>
        </p:nvSpPr>
        <p:spPr>
          <a:xfrm>
            <a:off x="431802" y="1165777"/>
            <a:ext cx="5664198" cy="461665"/>
          </a:xfrm>
          <a:prstGeom prst="rect">
            <a:avLst/>
          </a:prstGeom>
          <a:noFill/>
        </p:spPr>
        <p:txBody>
          <a:bodyPr wrap="square">
            <a:spAutoFit/>
          </a:bodyPr>
          <a:lstStyle/>
          <a:p>
            <a:r>
              <a:rPr lang="de-DE" sz="2400" b="1">
                <a:solidFill>
                  <a:prstClr val="black"/>
                </a:solidFill>
                <a:latin typeface="Calibri"/>
              </a:rPr>
              <a:t>Arbeitszeit – Volumen* </a:t>
            </a:r>
            <a:endParaRPr lang="de-DE" sz="2400"/>
          </a:p>
        </p:txBody>
      </p:sp>
      <p:sp>
        <p:nvSpPr>
          <p:cNvPr id="11" name="Textfeld 10">
            <a:extLst>
              <a:ext uri="{FF2B5EF4-FFF2-40B4-BE49-F238E27FC236}">
                <a16:creationId xmlns:a16="http://schemas.microsoft.com/office/drawing/2014/main" id="{BDFD3479-8781-60E0-0338-726F90EF9B95}"/>
              </a:ext>
            </a:extLst>
          </p:cNvPr>
          <p:cNvSpPr txBox="1"/>
          <p:nvPr/>
        </p:nvSpPr>
        <p:spPr>
          <a:xfrm>
            <a:off x="431800" y="1714500"/>
            <a:ext cx="5664198" cy="338554"/>
          </a:xfrm>
          <a:prstGeom prst="rect">
            <a:avLst/>
          </a:prstGeom>
          <a:noFill/>
        </p:spPr>
        <p:txBody>
          <a:bodyPr wrap="square" rtlCol="0">
            <a:spAutoFit/>
          </a:bodyPr>
          <a:lstStyle/>
          <a:p>
            <a:pPr algn="ctr"/>
            <a:r>
              <a:rPr lang="de-DE" sz="1600">
                <a:solidFill>
                  <a:schemeClr val="tx1">
                    <a:lumMod val="75000"/>
                    <a:lumOff val="25000"/>
                  </a:schemeClr>
                </a:solidFill>
              </a:rPr>
              <a:t>nur in </a:t>
            </a:r>
            <a:r>
              <a:rPr lang="de-DE" sz="1600" err="1">
                <a:solidFill>
                  <a:schemeClr val="tx1">
                    <a:lumMod val="75000"/>
                    <a:lumOff val="25000"/>
                  </a:schemeClr>
                </a:solidFill>
              </a:rPr>
              <a:t>solo-selbstständiger</a:t>
            </a:r>
            <a:r>
              <a:rPr lang="de-DE" sz="1600">
                <a:solidFill>
                  <a:schemeClr val="tx1">
                    <a:lumMod val="75000"/>
                    <a:lumOff val="25000"/>
                  </a:schemeClr>
                </a:solidFill>
              </a:rPr>
              <a:t> Tätigkeit (n = 1.462):</a:t>
            </a:r>
          </a:p>
        </p:txBody>
      </p:sp>
      <p:sp>
        <p:nvSpPr>
          <p:cNvPr id="9" name="Rechteck 8">
            <a:extLst>
              <a:ext uri="{FF2B5EF4-FFF2-40B4-BE49-F238E27FC236}">
                <a16:creationId xmlns:a16="http://schemas.microsoft.com/office/drawing/2014/main" id="{EF816227-E0F9-40D5-EC39-AFA6670C482B}"/>
              </a:ext>
            </a:extLst>
          </p:cNvPr>
          <p:cNvSpPr/>
          <p:nvPr/>
        </p:nvSpPr>
        <p:spPr>
          <a:xfrm>
            <a:off x="159026" y="143123"/>
            <a:ext cx="11871297" cy="804044"/>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Textfeld 14">
            <a:extLst>
              <a:ext uri="{FF2B5EF4-FFF2-40B4-BE49-F238E27FC236}">
                <a16:creationId xmlns:a16="http://schemas.microsoft.com/office/drawing/2014/main" id="{2FB75F46-08CD-15CF-D018-439F8140EF55}"/>
              </a:ext>
            </a:extLst>
          </p:cNvPr>
          <p:cNvSpPr txBox="1"/>
          <p:nvPr/>
        </p:nvSpPr>
        <p:spPr>
          <a:xfrm>
            <a:off x="6095998" y="1714500"/>
            <a:ext cx="5664202" cy="338554"/>
          </a:xfrm>
          <a:prstGeom prst="rect">
            <a:avLst/>
          </a:prstGeom>
          <a:noFill/>
        </p:spPr>
        <p:txBody>
          <a:bodyPr wrap="square" rtlCol="0">
            <a:spAutoFit/>
          </a:bodyPr>
          <a:lstStyle/>
          <a:p>
            <a:pPr algn="ctr"/>
            <a:r>
              <a:rPr lang="de-DE" sz="1600">
                <a:solidFill>
                  <a:schemeClr val="tx1">
                    <a:lumMod val="75000"/>
                    <a:lumOff val="25000"/>
                  </a:schemeClr>
                </a:solidFill>
              </a:rPr>
              <a:t>einschließlich abhängige Beschäftigung / Minijob (n = 243):</a:t>
            </a:r>
          </a:p>
        </p:txBody>
      </p:sp>
      <p:sp>
        <p:nvSpPr>
          <p:cNvPr id="16" name="Textfeld 15">
            <a:extLst>
              <a:ext uri="{FF2B5EF4-FFF2-40B4-BE49-F238E27FC236}">
                <a16:creationId xmlns:a16="http://schemas.microsoft.com/office/drawing/2014/main" id="{75CADDD4-DEE7-334C-46FB-03A1A5E6E4B9}"/>
              </a:ext>
            </a:extLst>
          </p:cNvPr>
          <p:cNvSpPr txBox="1"/>
          <p:nvPr/>
        </p:nvSpPr>
        <p:spPr>
          <a:xfrm>
            <a:off x="431799" y="5826809"/>
            <a:ext cx="11328401" cy="400110"/>
          </a:xfrm>
          <a:prstGeom prst="rect">
            <a:avLst/>
          </a:prstGeom>
          <a:noFill/>
        </p:spPr>
        <p:txBody>
          <a:bodyPr wrap="square" rtlCol="0">
            <a:spAutoFit/>
          </a:bodyPr>
          <a:lstStyle/>
          <a:p>
            <a:r>
              <a:rPr lang="de-DE" sz="1000" b="1">
                <a:solidFill>
                  <a:schemeClr val="tx1">
                    <a:lumMod val="50000"/>
                    <a:lumOff val="50000"/>
                  </a:schemeClr>
                </a:solidFill>
              </a:rPr>
              <a:t>*Die Fragen lauteten:  1) Wie viele Stunden arbeiten Sie durchschnittlich pro Kalenderwoche einschließlich aller Vor- und Nacharbeiten in ihrer selbstständigen Tätigkeit? 2) Wie viele Stunden arbeiten Sie durchschnittlich pro Kalenderwoche in Ihrem anderen Erwerbsverhältnis? // WS = Wochenstunden</a:t>
            </a:r>
          </a:p>
        </p:txBody>
      </p:sp>
      <p:sp>
        <p:nvSpPr>
          <p:cNvPr id="2" name="Textfeld 1">
            <a:extLst>
              <a:ext uri="{FF2B5EF4-FFF2-40B4-BE49-F238E27FC236}">
                <a16:creationId xmlns:a16="http://schemas.microsoft.com/office/drawing/2014/main" id="{F443DB3B-45AB-5A97-86C1-393349B2BA06}"/>
              </a:ext>
            </a:extLst>
          </p:cNvPr>
          <p:cNvSpPr txBox="1"/>
          <p:nvPr/>
        </p:nvSpPr>
        <p:spPr>
          <a:xfrm>
            <a:off x="2940572" y="6218316"/>
            <a:ext cx="4741798" cy="301579"/>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de-DE" sz="900" baseline="0"/>
              <a:t>Befragung „Gute Arbeit für Solo-Selbstständige“ 2024, INPUT Consulting</a:t>
            </a:r>
            <a:r>
              <a:rPr lang="de-DE" sz="900"/>
              <a:t>, Haus der Selbstständigen</a:t>
            </a:r>
          </a:p>
        </p:txBody>
      </p:sp>
      <mc:AlternateContent xmlns:mc="http://schemas.openxmlformats.org/markup-compatibility/2006" xmlns:cx2="http://schemas.microsoft.com/office/drawing/2015/10/21/chartex">
        <mc:Choice Requires="cx2">
          <p:graphicFrame>
            <p:nvGraphicFramePr>
              <p:cNvPr id="3" name="Diagramm 2">
                <a:extLst>
                  <a:ext uri="{FF2B5EF4-FFF2-40B4-BE49-F238E27FC236}">
                    <a16:creationId xmlns:a16="http://schemas.microsoft.com/office/drawing/2014/main" id="{6B193247-EC21-7E39-8D1F-77968F0CB289}"/>
                  </a:ext>
                </a:extLst>
              </p:cNvPr>
              <p:cNvGraphicFramePr/>
              <p:nvPr>
                <p:extLst>
                  <p:ext uri="{D42A27DB-BD31-4B8C-83A1-F6EECF244321}">
                    <p14:modId xmlns:p14="http://schemas.microsoft.com/office/powerpoint/2010/main" val="4086569235"/>
                  </p:ext>
                </p:extLst>
              </p:nvPr>
            </p:nvGraphicFramePr>
            <p:xfrm>
              <a:off x="392009" y="2250323"/>
              <a:ext cx="4919462" cy="3337161"/>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3" name="Diagramm 2">
                <a:extLst>
                  <a:ext uri="{FF2B5EF4-FFF2-40B4-BE49-F238E27FC236}">
                    <a16:creationId xmlns:a16="http://schemas.microsoft.com/office/drawing/2014/main" id="{6B193247-EC21-7E39-8D1F-77968F0CB289}"/>
                  </a:ext>
                </a:extLst>
              </p:cNvPr>
              <p:cNvPicPr>
                <a:picLocks noGrp="1" noRot="1" noChangeAspect="1" noMove="1" noResize="1" noEditPoints="1" noAdjustHandles="1" noChangeArrowheads="1" noChangeShapeType="1"/>
              </p:cNvPicPr>
              <p:nvPr/>
            </p:nvPicPr>
            <p:blipFill>
              <a:blip r:embed="rId4"/>
              <a:stretch>
                <a:fillRect/>
              </a:stretch>
            </p:blipFill>
            <p:spPr>
              <a:xfrm>
                <a:off x="392009" y="2250323"/>
                <a:ext cx="4919462" cy="3337161"/>
              </a:xfrm>
              <a:prstGeom prst="rect">
                <a:avLst/>
              </a:prstGeom>
            </p:spPr>
          </p:pic>
        </mc:Fallback>
      </mc:AlternateContent>
      <mc:AlternateContent xmlns:mc="http://schemas.openxmlformats.org/markup-compatibility/2006" xmlns:cx2="http://schemas.microsoft.com/office/drawing/2015/10/21/chartex">
        <mc:Choice Requires="cx2">
          <p:graphicFrame>
            <p:nvGraphicFramePr>
              <p:cNvPr id="4" name="Diagramm 3">
                <a:extLst>
                  <a:ext uri="{FF2B5EF4-FFF2-40B4-BE49-F238E27FC236}">
                    <a16:creationId xmlns:a16="http://schemas.microsoft.com/office/drawing/2014/main" id="{70BA7B30-FB60-BA23-300F-2B391E25965D}"/>
                  </a:ext>
                </a:extLst>
              </p:cNvPr>
              <p:cNvGraphicFramePr/>
              <p:nvPr>
                <p:extLst>
                  <p:ext uri="{D42A27DB-BD31-4B8C-83A1-F6EECF244321}">
                    <p14:modId xmlns:p14="http://schemas.microsoft.com/office/powerpoint/2010/main" val="156952967"/>
                  </p:ext>
                </p:extLst>
              </p:nvPr>
            </p:nvGraphicFramePr>
            <p:xfrm>
              <a:off x="6138276" y="2683886"/>
              <a:ext cx="5035826" cy="2901216"/>
            </p:xfrm>
            <a:graphic>
              <a:graphicData uri="http://schemas.microsoft.com/office/drawing/2014/chartex">
                <cx:chart xmlns:cx="http://schemas.microsoft.com/office/drawing/2014/chartex" xmlns:r="http://schemas.openxmlformats.org/officeDocument/2006/relationships" r:id="rId5"/>
              </a:graphicData>
            </a:graphic>
          </p:graphicFrame>
        </mc:Choice>
        <mc:Fallback xmlns="">
          <p:pic>
            <p:nvPicPr>
              <p:cNvPr id="4" name="Diagramm 3">
                <a:extLst>
                  <a:ext uri="{FF2B5EF4-FFF2-40B4-BE49-F238E27FC236}">
                    <a16:creationId xmlns:a16="http://schemas.microsoft.com/office/drawing/2014/main" id="{70BA7B30-FB60-BA23-300F-2B391E25965D}"/>
                  </a:ext>
                </a:extLst>
              </p:cNvPr>
              <p:cNvPicPr>
                <a:picLocks noGrp="1" noRot="1" noChangeAspect="1" noMove="1" noResize="1" noEditPoints="1" noAdjustHandles="1" noChangeArrowheads="1" noChangeShapeType="1"/>
              </p:cNvPicPr>
              <p:nvPr/>
            </p:nvPicPr>
            <p:blipFill>
              <a:blip r:embed="rId6"/>
              <a:stretch>
                <a:fillRect/>
              </a:stretch>
            </p:blipFill>
            <p:spPr>
              <a:xfrm>
                <a:off x="6138276" y="2683886"/>
                <a:ext cx="5035826" cy="2901216"/>
              </a:xfrm>
              <a:prstGeom prst="rect">
                <a:avLst/>
              </a:prstGeom>
            </p:spPr>
          </p:pic>
        </mc:Fallback>
      </mc:AlternateContent>
      <p:sp>
        <p:nvSpPr>
          <p:cNvPr id="7" name="Textfeld 6">
            <a:extLst>
              <a:ext uri="{FF2B5EF4-FFF2-40B4-BE49-F238E27FC236}">
                <a16:creationId xmlns:a16="http://schemas.microsoft.com/office/drawing/2014/main" id="{BBF7FE13-25A1-2FAC-A14F-9783180EB05C}"/>
              </a:ext>
            </a:extLst>
          </p:cNvPr>
          <p:cNvSpPr txBox="1"/>
          <p:nvPr/>
        </p:nvSpPr>
        <p:spPr>
          <a:xfrm>
            <a:off x="3616324" y="5062643"/>
            <a:ext cx="591829" cy="338554"/>
          </a:xfrm>
          <a:prstGeom prst="rect">
            <a:avLst/>
          </a:prstGeom>
          <a:noFill/>
        </p:spPr>
        <p:txBody>
          <a:bodyPr wrap="none" rtlCol="0">
            <a:spAutoFit/>
          </a:bodyPr>
          <a:lstStyle/>
          <a:p>
            <a:r>
              <a:rPr lang="de-DE" sz="1600"/>
              <a:t>3,1%</a:t>
            </a:r>
          </a:p>
        </p:txBody>
      </p:sp>
    </p:spTree>
    <p:extLst>
      <p:ext uri="{BB962C8B-B14F-4D97-AF65-F5344CB8AC3E}">
        <p14:creationId xmlns:p14="http://schemas.microsoft.com/office/powerpoint/2010/main" val="20053233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5195CF-1429-5F98-E0D2-5FDCEC5DC61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5A8AD67-2F55-7B64-9AAF-BB94DBD5C9C0}"/>
              </a:ext>
            </a:extLst>
          </p:cNvPr>
          <p:cNvSpPr>
            <a:spLocks noGrp="1"/>
          </p:cNvSpPr>
          <p:nvPr>
            <p:ph type="title"/>
          </p:nvPr>
        </p:nvSpPr>
        <p:spPr/>
        <p:txBody>
          <a:bodyPr/>
          <a:lstStyle/>
          <a:p>
            <a:r>
              <a:rPr lang="de-DE"/>
              <a:t>Zusammensetzung der Stichprobe</a:t>
            </a:r>
          </a:p>
        </p:txBody>
      </p:sp>
      <p:sp>
        <p:nvSpPr>
          <p:cNvPr id="3" name="Textplatzhalter 2">
            <a:extLst>
              <a:ext uri="{FF2B5EF4-FFF2-40B4-BE49-F238E27FC236}">
                <a16:creationId xmlns:a16="http://schemas.microsoft.com/office/drawing/2014/main" id="{DA41B7CA-A1E9-F0A6-756E-BB9B275B5CC0}"/>
              </a:ext>
            </a:extLst>
          </p:cNvPr>
          <p:cNvSpPr>
            <a:spLocks noGrp="1"/>
          </p:cNvSpPr>
          <p:nvPr>
            <p:ph type="body" sz="quarter" idx="11"/>
          </p:nvPr>
        </p:nvSpPr>
        <p:spPr/>
        <p:txBody>
          <a:bodyPr/>
          <a:lstStyle/>
          <a:p>
            <a:r>
              <a:rPr lang="de-DE" sz="1600"/>
              <a:t>Sozio-demografische Merkmale</a:t>
            </a:r>
          </a:p>
        </p:txBody>
      </p:sp>
      <p:sp>
        <p:nvSpPr>
          <p:cNvPr id="4" name="Datumsplatzhalter 3">
            <a:extLst>
              <a:ext uri="{FF2B5EF4-FFF2-40B4-BE49-F238E27FC236}">
                <a16:creationId xmlns:a16="http://schemas.microsoft.com/office/drawing/2014/main" id="{1A8ADF40-0D3B-7D8E-F1D5-2CFA20B3CD91}"/>
              </a:ext>
            </a:extLst>
          </p:cNvPr>
          <p:cNvSpPr>
            <a:spLocks noGrp="1"/>
          </p:cNvSpPr>
          <p:nvPr>
            <p:ph type="dt" sz="half" idx="12"/>
          </p:nvPr>
        </p:nvSpPr>
        <p:spPr/>
        <p:txBody>
          <a:bodyPr/>
          <a:lstStyle/>
          <a:p>
            <a:fld id="{71176000-713B-4489-A2AE-A6B651E5F780}" type="datetime1">
              <a:rPr lang="de-DE" smtClean="0"/>
              <a:pPr/>
              <a:t>25.11.2025</a:t>
            </a:fld>
            <a:endParaRPr lang="en-US"/>
          </a:p>
        </p:txBody>
      </p:sp>
      <p:sp>
        <p:nvSpPr>
          <p:cNvPr id="6" name="Foliennummernplatzhalter 5">
            <a:extLst>
              <a:ext uri="{FF2B5EF4-FFF2-40B4-BE49-F238E27FC236}">
                <a16:creationId xmlns:a16="http://schemas.microsoft.com/office/drawing/2014/main" id="{F028BFED-C42E-29C0-AE29-06A364D04566}"/>
              </a:ext>
            </a:extLst>
          </p:cNvPr>
          <p:cNvSpPr>
            <a:spLocks noGrp="1"/>
          </p:cNvSpPr>
          <p:nvPr>
            <p:ph type="sldNum" sz="quarter" idx="14"/>
          </p:nvPr>
        </p:nvSpPr>
        <p:spPr/>
        <p:txBody>
          <a:bodyPr/>
          <a:lstStyle/>
          <a:p>
            <a:fld id="{CE5776EE-2D96-4B0B-AEC2-633829776588}" type="slidenum">
              <a:rPr lang="en-US" smtClean="0"/>
              <a:pPr/>
              <a:t>28</a:t>
            </a:fld>
            <a:endParaRPr lang="en-US"/>
          </a:p>
        </p:txBody>
      </p:sp>
      <p:sp>
        <p:nvSpPr>
          <p:cNvPr id="5" name="Rechteck 4">
            <a:extLst>
              <a:ext uri="{FF2B5EF4-FFF2-40B4-BE49-F238E27FC236}">
                <a16:creationId xmlns:a16="http://schemas.microsoft.com/office/drawing/2014/main" id="{F361E120-FD8F-D037-5B82-B64AC2FA362B}"/>
              </a:ext>
            </a:extLst>
          </p:cNvPr>
          <p:cNvSpPr/>
          <p:nvPr/>
        </p:nvSpPr>
        <p:spPr>
          <a:xfrm>
            <a:off x="159026" y="143123"/>
            <a:ext cx="11871297" cy="804044"/>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9564151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10900-9338-42D4-4EAA-6E644C098DD9}"/>
            </a:ext>
          </a:extLst>
        </p:cNvPr>
        <p:cNvGrpSpPr/>
        <p:nvPr/>
      </p:nvGrpSpPr>
      <p:grpSpPr>
        <a:xfrm>
          <a:off x="0" y="0"/>
          <a:ext cx="0" cy="0"/>
          <a:chOff x="0" y="0"/>
          <a:chExt cx="0" cy="0"/>
        </a:xfrm>
      </p:grpSpPr>
      <p:pic>
        <p:nvPicPr>
          <p:cNvPr id="9" name="Grafik 8" descr="Ein Bild, das Karte, Text enthält.&#10;&#10;KI-generierte Inhalte können fehlerhaft sein.">
            <a:extLst>
              <a:ext uri="{FF2B5EF4-FFF2-40B4-BE49-F238E27FC236}">
                <a16:creationId xmlns:a16="http://schemas.microsoft.com/office/drawing/2014/main" id="{C6573FB6-DD0E-7E2D-3970-3A68F56C6677}"/>
              </a:ext>
            </a:extLst>
          </p:cNvPr>
          <p:cNvPicPr>
            <a:picLocks noGrp="1" noRot="1" noChangeAspect="1" noMove="1" noResize="1" noEditPoints="1" noAdjustHandles="1" noChangeArrowheads="1" noChangeShapeType="1" noCrop="1"/>
          </p:cNvPicPr>
          <p:nvPr/>
        </p:nvPicPr>
        <p:blipFill>
          <a:blip r:embed="rId3" cstate="print">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3925585" y="375998"/>
            <a:ext cx="4340830" cy="5953138"/>
          </a:xfrm>
          <a:prstGeom prst="rect">
            <a:avLst/>
          </a:prstGeom>
        </p:spPr>
      </p:pic>
      <p:sp>
        <p:nvSpPr>
          <p:cNvPr id="5" name="Datumsplatzhalter 4">
            <a:extLst>
              <a:ext uri="{FF2B5EF4-FFF2-40B4-BE49-F238E27FC236}">
                <a16:creationId xmlns:a16="http://schemas.microsoft.com/office/drawing/2014/main" id="{A6B1FF10-C8D1-36DE-9CCC-24EE89DCF647}"/>
              </a:ext>
            </a:extLst>
          </p:cNvPr>
          <p:cNvSpPr>
            <a:spLocks noGrp="1"/>
          </p:cNvSpPr>
          <p:nvPr>
            <p:ph type="dt" sz="half" idx="2"/>
          </p:nvPr>
        </p:nvSpPr>
        <p:spPr/>
        <p:txBody>
          <a:bodyPr/>
          <a:lstStyle/>
          <a:p>
            <a:fld id="{7D7323CA-8A31-4E4F-BA89-BD13EA335A7F}" type="datetime1">
              <a:rPr lang="de-DE" smtClean="0"/>
              <a:pPr/>
              <a:t>25.11.2025</a:t>
            </a:fld>
            <a:endParaRPr lang="en-US"/>
          </a:p>
        </p:txBody>
      </p:sp>
      <p:sp>
        <p:nvSpPr>
          <p:cNvPr id="6" name="Foliennummernplatzhalter 5">
            <a:extLst>
              <a:ext uri="{FF2B5EF4-FFF2-40B4-BE49-F238E27FC236}">
                <a16:creationId xmlns:a16="http://schemas.microsoft.com/office/drawing/2014/main" id="{14C111AC-4051-84E7-CF6E-5EBC944B6C0E}"/>
              </a:ext>
            </a:extLst>
          </p:cNvPr>
          <p:cNvSpPr>
            <a:spLocks noGrp="1"/>
          </p:cNvSpPr>
          <p:nvPr>
            <p:ph type="sldNum" sz="quarter" idx="4"/>
          </p:nvPr>
        </p:nvSpPr>
        <p:spPr/>
        <p:txBody>
          <a:bodyPr/>
          <a:lstStyle/>
          <a:p>
            <a:fld id="{CE5776EE-2D96-4B0B-AEC2-633829776588}" type="slidenum">
              <a:rPr lang="en-US" smtClean="0"/>
              <a:pPr/>
              <a:t>29</a:t>
            </a:fld>
            <a:endParaRPr lang="en-US"/>
          </a:p>
        </p:txBody>
      </p:sp>
      <p:sp>
        <p:nvSpPr>
          <p:cNvPr id="3" name="Rechteck 2">
            <a:extLst>
              <a:ext uri="{FF2B5EF4-FFF2-40B4-BE49-F238E27FC236}">
                <a16:creationId xmlns:a16="http://schemas.microsoft.com/office/drawing/2014/main" id="{7785E349-072F-E02E-F0CB-20675A605CA8}"/>
              </a:ext>
            </a:extLst>
          </p:cNvPr>
          <p:cNvSpPr/>
          <p:nvPr/>
        </p:nvSpPr>
        <p:spPr>
          <a:xfrm>
            <a:off x="159027" y="143123"/>
            <a:ext cx="3248482" cy="804044"/>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Rechteck 6">
            <a:extLst>
              <a:ext uri="{FF2B5EF4-FFF2-40B4-BE49-F238E27FC236}">
                <a16:creationId xmlns:a16="http://schemas.microsoft.com/office/drawing/2014/main" id="{5C4EF5FE-9E92-3769-7F95-CB351F3C4F3E}"/>
              </a:ext>
            </a:extLst>
          </p:cNvPr>
          <p:cNvSpPr/>
          <p:nvPr/>
        </p:nvSpPr>
        <p:spPr>
          <a:xfrm>
            <a:off x="8784491" y="143123"/>
            <a:ext cx="3248482" cy="804044"/>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11" name="Gruppieren 10">
            <a:extLst>
              <a:ext uri="{FF2B5EF4-FFF2-40B4-BE49-F238E27FC236}">
                <a16:creationId xmlns:a16="http://schemas.microsoft.com/office/drawing/2014/main" id="{27C1C98A-8BCD-5DFD-6ADD-CA0FF19229B3}"/>
              </a:ext>
            </a:extLst>
          </p:cNvPr>
          <p:cNvGrpSpPr/>
          <p:nvPr/>
        </p:nvGrpSpPr>
        <p:grpSpPr>
          <a:xfrm>
            <a:off x="431800" y="1023194"/>
            <a:ext cx="11793462" cy="5506757"/>
            <a:chOff x="431800" y="1023194"/>
            <a:chExt cx="11793462" cy="5506757"/>
          </a:xfrm>
        </p:grpSpPr>
        <p:sp>
          <p:nvSpPr>
            <p:cNvPr id="43" name="Ellipse 42">
              <a:extLst>
                <a:ext uri="{FF2B5EF4-FFF2-40B4-BE49-F238E27FC236}">
                  <a16:creationId xmlns:a16="http://schemas.microsoft.com/office/drawing/2014/main" id="{BA3D9584-408B-02AC-27B1-9CB8B0C190B4}"/>
                </a:ext>
              </a:extLst>
            </p:cNvPr>
            <p:cNvSpPr/>
            <p:nvPr/>
          </p:nvSpPr>
          <p:spPr>
            <a:xfrm>
              <a:off x="8911935" y="3092133"/>
              <a:ext cx="833033" cy="822768"/>
            </a:xfrm>
            <a:prstGeom prst="ellipse">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Textfeld 15">
              <a:extLst>
                <a:ext uri="{FF2B5EF4-FFF2-40B4-BE49-F238E27FC236}">
                  <a16:creationId xmlns:a16="http://schemas.microsoft.com/office/drawing/2014/main" id="{A375E4C7-E58C-C3CF-A23F-17CB4454374C}"/>
                </a:ext>
              </a:extLst>
            </p:cNvPr>
            <p:cNvSpPr txBox="1"/>
            <p:nvPr/>
          </p:nvSpPr>
          <p:spPr>
            <a:xfrm>
              <a:off x="6425293" y="5013262"/>
              <a:ext cx="868136" cy="400110"/>
            </a:xfrm>
            <a:prstGeom prst="rect">
              <a:avLst/>
            </a:prstGeom>
            <a:noFill/>
          </p:spPr>
          <p:txBody>
            <a:bodyPr wrap="square">
              <a:spAutoFit/>
            </a:bodyPr>
            <a:lstStyle/>
            <a:p>
              <a:r>
                <a:rPr lang="de-DE" sz="2000" b="1"/>
                <a:t>9,3%</a:t>
              </a:r>
            </a:p>
          </p:txBody>
        </p:sp>
        <p:sp>
          <p:nvSpPr>
            <p:cNvPr id="17" name="Textfeld 16">
              <a:extLst>
                <a:ext uri="{FF2B5EF4-FFF2-40B4-BE49-F238E27FC236}">
                  <a16:creationId xmlns:a16="http://schemas.microsoft.com/office/drawing/2014/main" id="{454DCDF3-4D3A-A9F2-4809-266E863B5A10}"/>
                </a:ext>
              </a:extLst>
            </p:cNvPr>
            <p:cNvSpPr txBox="1"/>
            <p:nvPr/>
          </p:nvSpPr>
          <p:spPr>
            <a:xfrm>
              <a:off x="4898572" y="5244094"/>
              <a:ext cx="868136" cy="400110"/>
            </a:xfrm>
            <a:prstGeom prst="rect">
              <a:avLst/>
            </a:prstGeom>
            <a:noFill/>
          </p:spPr>
          <p:txBody>
            <a:bodyPr wrap="square">
              <a:spAutoFit/>
            </a:bodyPr>
            <a:lstStyle/>
            <a:p>
              <a:r>
                <a:rPr lang="de-DE" sz="2000" b="1"/>
                <a:t>7,2%</a:t>
              </a:r>
            </a:p>
          </p:txBody>
        </p:sp>
        <p:sp>
          <p:nvSpPr>
            <p:cNvPr id="21" name="Textfeld 20">
              <a:extLst>
                <a:ext uri="{FF2B5EF4-FFF2-40B4-BE49-F238E27FC236}">
                  <a16:creationId xmlns:a16="http://schemas.microsoft.com/office/drawing/2014/main" id="{3326F0A8-BFB6-7E0D-CB4B-12470224FB29}"/>
                </a:ext>
              </a:extLst>
            </p:cNvPr>
            <p:cNvSpPr txBox="1"/>
            <p:nvPr/>
          </p:nvSpPr>
          <p:spPr>
            <a:xfrm>
              <a:off x="4127047" y="4609392"/>
              <a:ext cx="597355" cy="338554"/>
            </a:xfrm>
            <a:prstGeom prst="rect">
              <a:avLst/>
            </a:prstGeom>
            <a:noFill/>
          </p:spPr>
          <p:txBody>
            <a:bodyPr wrap="square">
              <a:spAutoFit/>
            </a:bodyPr>
            <a:lstStyle/>
            <a:p>
              <a:r>
                <a:rPr lang="de-DE" sz="1600"/>
                <a:t>0,5</a:t>
              </a:r>
              <a:r>
                <a:rPr lang="de-DE" sz="1600" b="1"/>
                <a:t>%</a:t>
              </a:r>
            </a:p>
          </p:txBody>
        </p:sp>
        <p:sp>
          <p:nvSpPr>
            <p:cNvPr id="22" name="Textfeld 21">
              <a:extLst>
                <a:ext uri="{FF2B5EF4-FFF2-40B4-BE49-F238E27FC236}">
                  <a16:creationId xmlns:a16="http://schemas.microsoft.com/office/drawing/2014/main" id="{3D8DD60A-40CE-427C-5FF1-5C9CA2A13BD3}"/>
                </a:ext>
              </a:extLst>
            </p:cNvPr>
            <p:cNvSpPr txBox="1"/>
            <p:nvPr/>
          </p:nvSpPr>
          <p:spPr>
            <a:xfrm>
              <a:off x="5054373" y="1802785"/>
              <a:ext cx="597355" cy="338554"/>
            </a:xfrm>
            <a:prstGeom prst="rect">
              <a:avLst/>
            </a:prstGeom>
            <a:noFill/>
          </p:spPr>
          <p:txBody>
            <a:bodyPr wrap="square">
              <a:spAutoFit/>
            </a:bodyPr>
            <a:lstStyle/>
            <a:p>
              <a:r>
                <a:rPr lang="de-DE" sz="1600"/>
                <a:t>0,7%</a:t>
              </a:r>
            </a:p>
          </p:txBody>
        </p:sp>
        <p:sp>
          <p:nvSpPr>
            <p:cNvPr id="23" name="Textfeld 22">
              <a:extLst>
                <a:ext uri="{FF2B5EF4-FFF2-40B4-BE49-F238E27FC236}">
                  <a16:creationId xmlns:a16="http://schemas.microsoft.com/office/drawing/2014/main" id="{621BA840-8189-CF59-9248-C7C25D8F5065}"/>
                </a:ext>
              </a:extLst>
            </p:cNvPr>
            <p:cNvSpPr txBox="1"/>
            <p:nvPr/>
          </p:nvSpPr>
          <p:spPr>
            <a:xfrm>
              <a:off x="7523391" y="2836042"/>
              <a:ext cx="597355" cy="338554"/>
            </a:xfrm>
            <a:prstGeom prst="rect">
              <a:avLst/>
            </a:prstGeom>
            <a:noFill/>
          </p:spPr>
          <p:txBody>
            <a:bodyPr wrap="square">
              <a:spAutoFit/>
            </a:bodyPr>
            <a:lstStyle/>
            <a:p>
              <a:r>
                <a:rPr lang="de-DE" sz="1600"/>
                <a:t>2,9%</a:t>
              </a:r>
            </a:p>
          </p:txBody>
        </p:sp>
        <p:sp>
          <p:nvSpPr>
            <p:cNvPr id="26" name="Textfeld 25">
              <a:extLst>
                <a:ext uri="{FF2B5EF4-FFF2-40B4-BE49-F238E27FC236}">
                  <a16:creationId xmlns:a16="http://schemas.microsoft.com/office/drawing/2014/main" id="{CBBB3899-B6BA-F8DE-DB6B-4F7C0B198923}"/>
                </a:ext>
              </a:extLst>
            </p:cNvPr>
            <p:cNvSpPr txBox="1"/>
            <p:nvPr/>
          </p:nvSpPr>
          <p:spPr>
            <a:xfrm>
              <a:off x="5612947" y="1447873"/>
              <a:ext cx="868136" cy="400110"/>
            </a:xfrm>
            <a:prstGeom prst="rect">
              <a:avLst/>
            </a:prstGeom>
            <a:noFill/>
          </p:spPr>
          <p:txBody>
            <a:bodyPr wrap="square">
              <a:spAutoFit/>
            </a:bodyPr>
            <a:lstStyle/>
            <a:p>
              <a:r>
                <a:rPr lang="de-DE" sz="2000" b="1"/>
                <a:t>7,2%</a:t>
              </a:r>
            </a:p>
          </p:txBody>
        </p:sp>
        <p:sp>
          <p:nvSpPr>
            <p:cNvPr id="31" name="Textfeld 30">
              <a:extLst>
                <a:ext uri="{FF2B5EF4-FFF2-40B4-BE49-F238E27FC236}">
                  <a16:creationId xmlns:a16="http://schemas.microsoft.com/office/drawing/2014/main" id="{A1F4A896-52B3-2BF8-6A2D-2F24069B7471}"/>
                </a:ext>
              </a:extLst>
            </p:cNvPr>
            <p:cNvSpPr txBox="1"/>
            <p:nvPr/>
          </p:nvSpPr>
          <p:spPr>
            <a:xfrm>
              <a:off x="5064579" y="3596725"/>
              <a:ext cx="868136" cy="400110"/>
            </a:xfrm>
            <a:prstGeom prst="rect">
              <a:avLst/>
            </a:prstGeom>
            <a:noFill/>
          </p:spPr>
          <p:txBody>
            <a:bodyPr wrap="square">
              <a:spAutoFit/>
            </a:bodyPr>
            <a:lstStyle/>
            <a:p>
              <a:r>
                <a:rPr lang="de-DE" sz="2000" b="1"/>
                <a:t>7,4%</a:t>
              </a:r>
            </a:p>
          </p:txBody>
        </p:sp>
        <p:sp>
          <p:nvSpPr>
            <p:cNvPr id="32" name="Textfeld 31">
              <a:extLst>
                <a:ext uri="{FF2B5EF4-FFF2-40B4-BE49-F238E27FC236}">
                  <a16:creationId xmlns:a16="http://schemas.microsoft.com/office/drawing/2014/main" id="{9B48FE9D-8458-32C9-BE89-4CA9E36D63BC}"/>
                </a:ext>
              </a:extLst>
            </p:cNvPr>
            <p:cNvSpPr txBox="1"/>
            <p:nvPr/>
          </p:nvSpPr>
          <p:spPr>
            <a:xfrm>
              <a:off x="6720568" y="1275351"/>
              <a:ext cx="597355" cy="338554"/>
            </a:xfrm>
            <a:prstGeom prst="rect">
              <a:avLst/>
            </a:prstGeom>
            <a:noFill/>
          </p:spPr>
          <p:txBody>
            <a:bodyPr wrap="square">
              <a:spAutoFit/>
            </a:bodyPr>
            <a:lstStyle/>
            <a:p>
              <a:r>
                <a:rPr lang="de-DE" sz="1600"/>
                <a:t>1,1%</a:t>
              </a:r>
            </a:p>
          </p:txBody>
        </p:sp>
        <p:sp>
          <p:nvSpPr>
            <p:cNvPr id="33" name="Textfeld 32">
              <a:extLst>
                <a:ext uri="{FF2B5EF4-FFF2-40B4-BE49-F238E27FC236}">
                  <a16:creationId xmlns:a16="http://schemas.microsoft.com/office/drawing/2014/main" id="{76974FC7-7E2A-7A81-E0B8-966167D02517}"/>
                </a:ext>
              </a:extLst>
            </p:cNvPr>
            <p:cNvSpPr txBox="1"/>
            <p:nvPr/>
          </p:nvSpPr>
          <p:spPr>
            <a:xfrm>
              <a:off x="6394676" y="2732437"/>
              <a:ext cx="597355" cy="338554"/>
            </a:xfrm>
            <a:prstGeom prst="rect">
              <a:avLst/>
            </a:prstGeom>
            <a:noFill/>
          </p:spPr>
          <p:txBody>
            <a:bodyPr wrap="square">
              <a:spAutoFit/>
            </a:bodyPr>
            <a:lstStyle/>
            <a:p>
              <a:r>
                <a:rPr lang="de-DE" sz="1600"/>
                <a:t>1,9%</a:t>
              </a:r>
            </a:p>
          </p:txBody>
        </p:sp>
        <p:sp>
          <p:nvSpPr>
            <p:cNvPr id="34" name="Textfeld 33">
              <a:extLst>
                <a:ext uri="{FF2B5EF4-FFF2-40B4-BE49-F238E27FC236}">
                  <a16:creationId xmlns:a16="http://schemas.microsoft.com/office/drawing/2014/main" id="{96116238-B589-11E2-FB91-00C91878F846}"/>
                </a:ext>
              </a:extLst>
            </p:cNvPr>
            <p:cNvSpPr txBox="1"/>
            <p:nvPr/>
          </p:nvSpPr>
          <p:spPr>
            <a:xfrm>
              <a:off x="6095998" y="3534295"/>
              <a:ext cx="597355" cy="338554"/>
            </a:xfrm>
            <a:prstGeom prst="rect">
              <a:avLst/>
            </a:prstGeom>
            <a:noFill/>
          </p:spPr>
          <p:txBody>
            <a:bodyPr wrap="square">
              <a:spAutoFit/>
            </a:bodyPr>
            <a:lstStyle/>
            <a:p>
              <a:r>
                <a:rPr lang="de-DE" sz="1600"/>
                <a:t>1,2%</a:t>
              </a:r>
            </a:p>
          </p:txBody>
        </p:sp>
        <p:sp>
          <p:nvSpPr>
            <p:cNvPr id="35" name="Textfeld 34">
              <a:extLst>
                <a:ext uri="{FF2B5EF4-FFF2-40B4-BE49-F238E27FC236}">
                  <a16:creationId xmlns:a16="http://schemas.microsoft.com/office/drawing/2014/main" id="{C05A600A-444A-3286-55D8-BF80865773D6}"/>
                </a:ext>
              </a:extLst>
            </p:cNvPr>
            <p:cNvSpPr txBox="1"/>
            <p:nvPr/>
          </p:nvSpPr>
          <p:spPr>
            <a:xfrm>
              <a:off x="5486400" y="1023194"/>
              <a:ext cx="597355" cy="338554"/>
            </a:xfrm>
            <a:prstGeom prst="rect">
              <a:avLst/>
            </a:prstGeom>
            <a:noFill/>
          </p:spPr>
          <p:txBody>
            <a:bodyPr wrap="square">
              <a:spAutoFit/>
            </a:bodyPr>
            <a:lstStyle/>
            <a:p>
              <a:r>
                <a:rPr lang="de-DE" sz="1600"/>
                <a:t>2,9%</a:t>
              </a:r>
            </a:p>
          </p:txBody>
        </p:sp>
        <p:sp>
          <p:nvSpPr>
            <p:cNvPr id="36" name="Textfeld 35">
              <a:extLst>
                <a:ext uri="{FF2B5EF4-FFF2-40B4-BE49-F238E27FC236}">
                  <a16:creationId xmlns:a16="http://schemas.microsoft.com/office/drawing/2014/main" id="{9A13C34C-E07E-4375-DDD0-D1912C4DD511}"/>
                </a:ext>
              </a:extLst>
            </p:cNvPr>
            <p:cNvSpPr txBox="1"/>
            <p:nvPr/>
          </p:nvSpPr>
          <p:spPr>
            <a:xfrm>
              <a:off x="9083542" y="3334240"/>
              <a:ext cx="597355" cy="338554"/>
            </a:xfrm>
            <a:prstGeom prst="rect">
              <a:avLst/>
            </a:prstGeom>
            <a:noFill/>
          </p:spPr>
          <p:txBody>
            <a:bodyPr wrap="square">
              <a:spAutoFit/>
            </a:bodyPr>
            <a:lstStyle/>
            <a:p>
              <a:r>
                <a:rPr lang="de-DE" sz="1600"/>
                <a:t>1 %*</a:t>
              </a:r>
            </a:p>
          </p:txBody>
        </p:sp>
        <p:sp>
          <p:nvSpPr>
            <p:cNvPr id="37" name="Textfeld 36">
              <a:extLst>
                <a:ext uri="{FF2B5EF4-FFF2-40B4-BE49-F238E27FC236}">
                  <a16:creationId xmlns:a16="http://schemas.microsoft.com/office/drawing/2014/main" id="{7A9585F0-6FBE-9776-5661-33CFA8198F59}"/>
                </a:ext>
              </a:extLst>
            </p:cNvPr>
            <p:cNvSpPr txBox="1"/>
            <p:nvPr/>
          </p:nvSpPr>
          <p:spPr>
            <a:xfrm>
              <a:off x="7089323" y="3303462"/>
              <a:ext cx="868136" cy="400110"/>
            </a:xfrm>
            <a:prstGeom prst="rect">
              <a:avLst/>
            </a:prstGeom>
            <a:noFill/>
          </p:spPr>
          <p:txBody>
            <a:bodyPr wrap="square">
              <a:spAutoFit/>
            </a:bodyPr>
            <a:lstStyle/>
            <a:p>
              <a:r>
                <a:rPr lang="de-DE" sz="2000" b="1"/>
                <a:t>8,3%</a:t>
              </a:r>
            </a:p>
          </p:txBody>
        </p:sp>
        <p:sp>
          <p:nvSpPr>
            <p:cNvPr id="38" name="Textfeld 37">
              <a:extLst>
                <a:ext uri="{FF2B5EF4-FFF2-40B4-BE49-F238E27FC236}">
                  <a16:creationId xmlns:a16="http://schemas.microsoft.com/office/drawing/2014/main" id="{75F4A8A0-D133-297D-E4CE-D137286F1921}"/>
                </a:ext>
              </a:extLst>
            </p:cNvPr>
            <p:cNvSpPr txBox="1"/>
            <p:nvPr/>
          </p:nvSpPr>
          <p:spPr>
            <a:xfrm>
              <a:off x="5498647" y="2201310"/>
              <a:ext cx="868136" cy="400110"/>
            </a:xfrm>
            <a:prstGeom prst="rect">
              <a:avLst/>
            </a:prstGeom>
            <a:noFill/>
          </p:spPr>
          <p:txBody>
            <a:bodyPr wrap="square">
              <a:spAutoFit/>
            </a:bodyPr>
            <a:lstStyle/>
            <a:p>
              <a:r>
                <a:rPr lang="de-DE" sz="2000" b="1"/>
                <a:t>6,7%</a:t>
              </a:r>
            </a:p>
          </p:txBody>
        </p:sp>
        <p:sp>
          <p:nvSpPr>
            <p:cNvPr id="40" name="Textfeld 39">
              <a:extLst>
                <a:ext uri="{FF2B5EF4-FFF2-40B4-BE49-F238E27FC236}">
                  <a16:creationId xmlns:a16="http://schemas.microsoft.com/office/drawing/2014/main" id="{C4A58A07-F5D5-B68E-5432-B63E981F3940}"/>
                </a:ext>
              </a:extLst>
            </p:cNvPr>
            <p:cNvSpPr txBox="1"/>
            <p:nvPr/>
          </p:nvSpPr>
          <p:spPr>
            <a:xfrm>
              <a:off x="4325672" y="2934245"/>
              <a:ext cx="1006967" cy="461665"/>
            </a:xfrm>
            <a:prstGeom prst="rect">
              <a:avLst/>
            </a:prstGeom>
            <a:noFill/>
          </p:spPr>
          <p:txBody>
            <a:bodyPr wrap="square">
              <a:spAutoFit/>
            </a:bodyPr>
            <a:lstStyle/>
            <a:p>
              <a:r>
                <a:rPr lang="de-DE" sz="2400" b="1"/>
                <a:t>19,3%</a:t>
              </a:r>
            </a:p>
          </p:txBody>
        </p:sp>
        <p:sp>
          <p:nvSpPr>
            <p:cNvPr id="41" name="Textfeld 40">
              <a:extLst>
                <a:ext uri="{FF2B5EF4-FFF2-40B4-BE49-F238E27FC236}">
                  <a16:creationId xmlns:a16="http://schemas.microsoft.com/office/drawing/2014/main" id="{9F99B8EA-296F-8EF9-C6AE-44E10E404883}"/>
                </a:ext>
              </a:extLst>
            </p:cNvPr>
            <p:cNvSpPr txBox="1"/>
            <p:nvPr/>
          </p:nvSpPr>
          <p:spPr>
            <a:xfrm>
              <a:off x="7237679" y="2099090"/>
              <a:ext cx="1006967" cy="461665"/>
            </a:xfrm>
            <a:prstGeom prst="rect">
              <a:avLst/>
            </a:prstGeom>
            <a:noFill/>
          </p:spPr>
          <p:txBody>
            <a:bodyPr wrap="square">
              <a:spAutoFit/>
            </a:bodyPr>
            <a:lstStyle/>
            <a:p>
              <a:r>
                <a:rPr lang="de-DE" sz="2400" b="1"/>
                <a:t>19,3%</a:t>
              </a:r>
            </a:p>
          </p:txBody>
        </p:sp>
        <p:sp>
          <p:nvSpPr>
            <p:cNvPr id="2" name="Textfeld 1">
              <a:extLst>
                <a:ext uri="{FF2B5EF4-FFF2-40B4-BE49-F238E27FC236}">
                  <a16:creationId xmlns:a16="http://schemas.microsoft.com/office/drawing/2014/main" id="{A318DD53-57B2-3748-FCCC-07EF9BE3276C}"/>
                </a:ext>
              </a:extLst>
            </p:cNvPr>
            <p:cNvSpPr txBox="1"/>
            <p:nvPr/>
          </p:nvSpPr>
          <p:spPr>
            <a:xfrm>
              <a:off x="431800" y="1802202"/>
              <a:ext cx="5664200" cy="523220"/>
            </a:xfrm>
            <a:prstGeom prst="rect">
              <a:avLst/>
            </a:prstGeom>
            <a:noFill/>
          </p:spPr>
          <p:txBody>
            <a:bodyPr wrap="square" rtlCol="0">
              <a:spAutoFit/>
            </a:bodyPr>
            <a:lstStyle/>
            <a:p>
              <a:r>
                <a:rPr lang="de-DE" sz="2800" b="1"/>
                <a:t>	Wohnort</a:t>
              </a:r>
            </a:p>
          </p:txBody>
        </p:sp>
        <p:sp>
          <p:nvSpPr>
            <p:cNvPr id="4" name="Textfeld 3">
              <a:extLst>
                <a:ext uri="{FF2B5EF4-FFF2-40B4-BE49-F238E27FC236}">
                  <a16:creationId xmlns:a16="http://schemas.microsoft.com/office/drawing/2014/main" id="{B2349491-0FBD-C7EB-0BC8-7F8C428D402E}"/>
                </a:ext>
              </a:extLst>
            </p:cNvPr>
            <p:cNvSpPr txBox="1"/>
            <p:nvPr/>
          </p:nvSpPr>
          <p:spPr>
            <a:xfrm>
              <a:off x="7884432" y="5846017"/>
              <a:ext cx="4340830" cy="246221"/>
            </a:xfrm>
            <a:prstGeom prst="rect">
              <a:avLst/>
            </a:prstGeom>
            <a:noFill/>
          </p:spPr>
          <p:txBody>
            <a:bodyPr wrap="square" rtlCol="0">
              <a:spAutoFit/>
            </a:bodyPr>
            <a:lstStyle/>
            <a:p>
              <a:r>
                <a:rPr lang="de-DE" sz="1000"/>
                <a:t>*Personen, die außerhalb der Bundesrepublik Deutschland wohnen.</a:t>
              </a:r>
            </a:p>
          </p:txBody>
        </p:sp>
        <p:sp>
          <p:nvSpPr>
            <p:cNvPr id="8" name="Textfeld 4">
              <a:extLst>
                <a:ext uri="{FF2B5EF4-FFF2-40B4-BE49-F238E27FC236}">
                  <a16:creationId xmlns:a16="http://schemas.microsoft.com/office/drawing/2014/main" id="{3439B6B0-F6DB-305E-17E4-DC75D8C6D68D}"/>
                </a:ext>
              </a:extLst>
            </p:cNvPr>
            <p:cNvSpPr txBox="1"/>
            <p:nvPr/>
          </p:nvSpPr>
          <p:spPr>
            <a:xfrm>
              <a:off x="1366065" y="2304211"/>
              <a:ext cx="1714315" cy="461665"/>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de-DE" sz="1200" b="1">
                  <a:solidFill>
                    <a:schemeClr val="tx1">
                      <a:lumMod val="50000"/>
                      <a:lumOff val="50000"/>
                    </a:schemeClr>
                  </a:solidFill>
                </a:rPr>
                <a:t>In welchem Bundesland</a:t>
              </a:r>
            </a:p>
            <a:p>
              <a:r>
                <a:rPr lang="de-DE" sz="1200" b="1">
                  <a:solidFill>
                    <a:schemeClr val="tx1">
                      <a:lumMod val="50000"/>
                      <a:lumOff val="50000"/>
                    </a:schemeClr>
                  </a:solidFill>
                </a:rPr>
                <a:t>wohnen Sie?</a:t>
              </a:r>
              <a:endParaRPr lang="de-DE" sz="1200">
                <a:solidFill>
                  <a:schemeClr val="tx1">
                    <a:lumMod val="50000"/>
                    <a:lumOff val="50000"/>
                  </a:schemeClr>
                </a:solidFill>
              </a:endParaRPr>
            </a:p>
          </p:txBody>
        </p:sp>
        <p:sp>
          <p:nvSpPr>
            <p:cNvPr id="10" name="Textfeld 1">
              <a:extLst>
                <a:ext uri="{FF2B5EF4-FFF2-40B4-BE49-F238E27FC236}">
                  <a16:creationId xmlns:a16="http://schemas.microsoft.com/office/drawing/2014/main" id="{4C5E594B-1C2C-A67A-F11A-403FDBD0F2F2}"/>
                </a:ext>
              </a:extLst>
            </p:cNvPr>
            <p:cNvSpPr txBox="1"/>
            <p:nvPr/>
          </p:nvSpPr>
          <p:spPr>
            <a:xfrm>
              <a:off x="3378948" y="6228372"/>
              <a:ext cx="4741798" cy="301579"/>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de-DE" sz="900" baseline="0"/>
                <a:t>Befragung „Gute Arbeit für Solo-Selbstständige“ 2024, INPUT Consulting</a:t>
              </a:r>
              <a:r>
                <a:rPr lang="de-DE" sz="900"/>
                <a:t>, Haus der Selbstständigen</a:t>
              </a:r>
            </a:p>
          </p:txBody>
        </p:sp>
      </p:grpSp>
    </p:spTree>
    <p:extLst>
      <p:ext uri="{BB962C8B-B14F-4D97-AF65-F5344CB8AC3E}">
        <p14:creationId xmlns:p14="http://schemas.microsoft.com/office/powerpoint/2010/main" val="18333279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5F411-CA24-F19E-7BC1-B31ABF8A6C79}"/>
            </a:ext>
          </a:extLst>
        </p:cNvPr>
        <p:cNvGrpSpPr/>
        <p:nvPr/>
      </p:nvGrpSpPr>
      <p:grpSpPr>
        <a:xfrm>
          <a:off x="0" y="0"/>
          <a:ext cx="0" cy="0"/>
          <a:chOff x="0" y="0"/>
          <a:chExt cx="0" cy="0"/>
        </a:xfrm>
      </p:grpSpPr>
      <p:sp>
        <p:nvSpPr>
          <p:cNvPr id="5" name="Datumsplatzhalter 4">
            <a:extLst>
              <a:ext uri="{FF2B5EF4-FFF2-40B4-BE49-F238E27FC236}">
                <a16:creationId xmlns:a16="http://schemas.microsoft.com/office/drawing/2014/main" id="{D5036CD0-B48B-E4A5-3245-F9980A085619}"/>
              </a:ext>
            </a:extLst>
          </p:cNvPr>
          <p:cNvSpPr>
            <a:spLocks noGrp="1"/>
          </p:cNvSpPr>
          <p:nvPr>
            <p:ph type="dt" sz="half" idx="2"/>
          </p:nvPr>
        </p:nvSpPr>
        <p:spPr/>
        <p:txBody>
          <a:bodyPr/>
          <a:lstStyle/>
          <a:p>
            <a:fld id="{7D7323CA-8A31-4E4F-BA89-BD13EA335A7F}" type="datetime1">
              <a:rPr lang="de-DE" smtClean="0"/>
              <a:pPr/>
              <a:t>25.11.2025</a:t>
            </a:fld>
            <a:endParaRPr lang="en-US"/>
          </a:p>
        </p:txBody>
      </p:sp>
      <p:sp>
        <p:nvSpPr>
          <p:cNvPr id="6" name="Foliennummernplatzhalter 5">
            <a:extLst>
              <a:ext uri="{FF2B5EF4-FFF2-40B4-BE49-F238E27FC236}">
                <a16:creationId xmlns:a16="http://schemas.microsoft.com/office/drawing/2014/main" id="{0B0EE444-BEA4-BAF7-9635-81B47FD225CC}"/>
              </a:ext>
            </a:extLst>
          </p:cNvPr>
          <p:cNvSpPr>
            <a:spLocks noGrp="1"/>
          </p:cNvSpPr>
          <p:nvPr>
            <p:ph type="sldNum" sz="quarter" idx="4"/>
          </p:nvPr>
        </p:nvSpPr>
        <p:spPr/>
        <p:txBody>
          <a:bodyPr/>
          <a:lstStyle/>
          <a:p>
            <a:fld id="{CE5776EE-2D96-4B0B-AEC2-633829776588}" type="slidenum">
              <a:rPr lang="en-US" smtClean="0"/>
              <a:pPr/>
              <a:t>30</a:t>
            </a:fld>
            <a:endParaRPr lang="en-US"/>
          </a:p>
        </p:txBody>
      </p:sp>
      <p:sp>
        <p:nvSpPr>
          <p:cNvPr id="2" name="Textfeld 1">
            <a:extLst>
              <a:ext uri="{FF2B5EF4-FFF2-40B4-BE49-F238E27FC236}">
                <a16:creationId xmlns:a16="http://schemas.microsoft.com/office/drawing/2014/main" id="{00312DDF-DB1E-88BD-5A80-908D5F81EE48}"/>
              </a:ext>
            </a:extLst>
          </p:cNvPr>
          <p:cNvSpPr txBox="1"/>
          <p:nvPr/>
        </p:nvSpPr>
        <p:spPr>
          <a:xfrm>
            <a:off x="372808" y="1802202"/>
            <a:ext cx="1945640" cy="523220"/>
          </a:xfrm>
          <a:prstGeom prst="rect">
            <a:avLst/>
          </a:prstGeom>
          <a:noFill/>
        </p:spPr>
        <p:txBody>
          <a:bodyPr wrap="square" rtlCol="0">
            <a:spAutoFit/>
          </a:bodyPr>
          <a:lstStyle/>
          <a:p>
            <a:r>
              <a:rPr lang="de-DE" sz="2800" b="1"/>
              <a:t>Geschlecht</a:t>
            </a:r>
          </a:p>
        </p:txBody>
      </p:sp>
      <p:sp>
        <p:nvSpPr>
          <p:cNvPr id="7" name="Textfeld 6">
            <a:extLst>
              <a:ext uri="{FF2B5EF4-FFF2-40B4-BE49-F238E27FC236}">
                <a16:creationId xmlns:a16="http://schemas.microsoft.com/office/drawing/2014/main" id="{90304261-1C36-A69F-0248-59971751E4B0}"/>
              </a:ext>
            </a:extLst>
          </p:cNvPr>
          <p:cNvSpPr txBox="1"/>
          <p:nvPr/>
        </p:nvSpPr>
        <p:spPr>
          <a:xfrm>
            <a:off x="1358536" y="2166612"/>
            <a:ext cx="10401663" cy="584775"/>
          </a:xfrm>
          <a:prstGeom prst="rect">
            <a:avLst/>
          </a:prstGeom>
          <a:noFill/>
        </p:spPr>
        <p:txBody>
          <a:bodyPr wrap="square">
            <a:spAutoFit/>
          </a:bodyPr>
          <a:lstStyle/>
          <a:p>
            <a:pPr algn="ctr"/>
            <a:r>
              <a:rPr lang="de-DE" sz="3200"/>
              <a:t>68,7%		29,7% 		1,6%</a:t>
            </a:r>
          </a:p>
        </p:txBody>
      </p:sp>
      <p:sp>
        <p:nvSpPr>
          <p:cNvPr id="9" name="Textfeld 8">
            <a:extLst>
              <a:ext uri="{FF2B5EF4-FFF2-40B4-BE49-F238E27FC236}">
                <a16:creationId xmlns:a16="http://schemas.microsoft.com/office/drawing/2014/main" id="{6F9F476C-2918-F303-8384-73E0CA8B1C5C}"/>
              </a:ext>
            </a:extLst>
          </p:cNvPr>
          <p:cNvSpPr txBox="1"/>
          <p:nvPr/>
        </p:nvSpPr>
        <p:spPr>
          <a:xfrm>
            <a:off x="3300549" y="1797281"/>
            <a:ext cx="8459650" cy="461665"/>
          </a:xfrm>
          <a:prstGeom prst="rect">
            <a:avLst/>
          </a:prstGeom>
          <a:noFill/>
        </p:spPr>
        <p:txBody>
          <a:bodyPr wrap="square">
            <a:spAutoFit/>
          </a:bodyPr>
          <a:lstStyle/>
          <a:p>
            <a:r>
              <a:rPr lang="de-DE" sz="2400">
                <a:solidFill>
                  <a:srgbClr val="009999"/>
                </a:solidFill>
              </a:rPr>
              <a:t>weiblich</a:t>
            </a:r>
            <a:r>
              <a:rPr lang="de-DE" sz="2400"/>
              <a:t>		</a:t>
            </a:r>
            <a:r>
              <a:rPr lang="de-DE" sz="2400">
                <a:solidFill>
                  <a:srgbClr val="7030A0"/>
                </a:solidFill>
              </a:rPr>
              <a:t>männlich</a:t>
            </a:r>
            <a:r>
              <a:rPr lang="de-DE" sz="2400"/>
              <a:t>		</a:t>
            </a:r>
            <a:r>
              <a:rPr lang="de-DE" sz="2400">
                <a:solidFill>
                  <a:srgbClr val="FF9900"/>
                </a:solidFill>
              </a:rPr>
              <a:t>divers</a:t>
            </a:r>
          </a:p>
        </p:txBody>
      </p:sp>
      <p:sp>
        <p:nvSpPr>
          <p:cNvPr id="8" name="Textfeld 7">
            <a:extLst>
              <a:ext uri="{FF2B5EF4-FFF2-40B4-BE49-F238E27FC236}">
                <a16:creationId xmlns:a16="http://schemas.microsoft.com/office/drawing/2014/main" id="{B3AB227B-3F75-FFC1-313B-46235D55225B}"/>
              </a:ext>
            </a:extLst>
          </p:cNvPr>
          <p:cNvSpPr txBox="1"/>
          <p:nvPr/>
        </p:nvSpPr>
        <p:spPr>
          <a:xfrm>
            <a:off x="374666" y="3424227"/>
            <a:ext cx="5664198" cy="523220"/>
          </a:xfrm>
          <a:prstGeom prst="rect">
            <a:avLst/>
          </a:prstGeom>
          <a:noFill/>
        </p:spPr>
        <p:txBody>
          <a:bodyPr wrap="square">
            <a:spAutoFit/>
          </a:bodyPr>
          <a:lstStyle/>
          <a:p>
            <a:r>
              <a:rPr kumimoji="0" lang="de-DE" sz="2800" b="1" i="0" u="none" strike="noStrike" kern="1200" cap="none" spc="0" normalizeH="0" baseline="0" noProof="0">
                <a:ln>
                  <a:noFill/>
                </a:ln>
                <a:solidFill>
                  <a:prstClr val="black"/>
                </a:solidFill>
                <a:effectLst/>
                <a:uLnTx/>
                <a:uFillTx/>
                <a:latin typeface="Calibri"/>
                <a:ea typeface="+mn-ea"/>
                <a:cs typeface="+mn-cs"/>
              </a:rPr>
              <a:t>Alter</a:t>
            </a:r>
            <a:endParaRPr lang="de-DE"/>
          </a:p>
        </p:txBody>
      </p:sp>
      <p:sp>
        <p:nvSpPr>
          <p:cNvPr id="3" name="Rechteck 2">
            <a:extLst>
              <a:ext uri="{FF2B5EF4-FFF2-40B4-BE49-F238E27FC236}">
                <a16:creationId xmlns:a16="http://schemas.microsoft.com/office/drawing/2014/main" id="{13A6CFA8-6A4D-AA89-C66A-DA0ED5ACB416}"/>
              </a:ext>
            </a:extLst>
          </p:cNvPr>
          <p:cNvSpPr/>
          <p:nvPr/>
        </p:nvSpPr>
        <p:spPr>
          <a:xfrm>
            <a:off x="159026" y="143123"/>
            <a:ext cx="11871297" cy="804044"/>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aphicFrame>
        <p:nvGraphicFramePr>
          <p:cNvPr id="12" name="Tabelle 11">
            <a:extLst>
              <a:ext uri="{FF2B5EF4-FFF2-40B4-BE49-F238E27FC236}">
                <a16:creationId xmlns:a16="http://schemas.microsoft.com/office/drawing/2014/main" id="{2FD63D7D-5BD9-E6ED-95FD-D7079F91A063}"/>
              </a:ext>
            </a:extLst>
          </p:cNvPr>
          <p:cNvGraphicFramePr>
            <a:graphicFrameLocks noGrp="1"/>
          </p:cNvGraphicFramePr>
          <p:nvPr>
            <p:extLst>
              <p:ext uri="{D42A27DB-BD31-4B8C-83A1-F6EECF244321}">
                <p14:modId xmlns:p14="http://schemas.microsoft.com/office/powerpoint/2010/main" val="25082366"/>
              </p:ext>
            </p:extLst>
          </p:nvPr>
        </p:nvGraphicFramePr>
        <p:xfrm>
          <a:off x="3300549" y="3429000"/>
          <a:ext cx="6983996" cy="2692690"/>
        </p:xfrm>
        <a:graphic>
          <a:graphicData uri="http://schemas.openxmlformats.org/drawingml/2006/table">
            <a:tbl>
              <a:tblPr>
                <a:tableStyleId>{616DA210-FB5B-4158-B5E0-FEB733F419BA}</a:tableStyleId>
              </a:tblPr>
              <a:tblGrid>
                <a:gridCol w="1567935">
                  <a:extLst>
                    <a:ext uri="{9D8B030D-6E8A-4147-A177-3AD203B41FA5}">
                      <a16:colId xmlns:a16="http://schemas.microsoft.com/office/drawing/2014/main" val="752479874"/>
                    </a:ext>
                  </a:extLst>
                </a:gridCol>
                <a:gridCol w="1914769">
                  <a:extLst>
                    <a:ext uri="{9D8B030D-6E8A-4147-A177-3AD203B41FA5}">
                      <a16:colId xmlns:a16="http://schemas.microsoft.com/office/drawing/2014/main" val="909670199"/>
                    </a:ext>
                  </a:extLst>
                </a:gridCol>
                <a:gridCol w="3501292">
                  <a:extLst>
                    <a:ext uri="{9D8B030D-6E8A-4147-A177-3AD203B41FA5}">
                      <a16:colId xmlns:a16="http://schemas.microsoft.com/office/drawing/2014/main" val="2423206539"/>
                    </a:ext>
                  </a:extLst>
                </a:gridCol>
              </a:tblGrid>
              <a:tr h="590261">
                <a:tc>
                  <a:txBody>
                    <a:bodyPr/>
                    <a:lstStyle/>
                    <a:p>
                      <a:pPr algn="ctr" fontAlgn="b"/>
                      <a:endParaRPr lang="de-DE" sz="1400" b="0" i="0" u="none" strike="noStrike">
                        <a:solidFill>
                          <a:srgbClr val="000000"/>
                        </a:solidFill>
                        <a:effectLst/>
                        <a:latin typeface="Calibri" panose="020F0502020204030204" pitchFamily="34" charset="0"/>
                      </a:endParaRPr>
                    </a:p>
                  </a:txBody>
                  <a:tcPr marL="0" marR="0" marT="0" marB="0" anchor="ctr"/>
                </a:tc>
                <a:tc>
                  <a:txBody>
                    <a:bodyPr/>
                    <a:lstStyle/>
                    <a:p>
                      <a:pPr algn="ctr" fontAlgn="b"/>
                      <a:r>
                        <a:rPr lang="de-DE" sz="1400" u="none" strike="noStrike">
                          <a:effectLst/>
                        </a:rPr>
                        <a:t>Anzal der Personen</a:t>
                      </a:r>
                      <a:endParaRPr lang="de-DE" sz="1400" b="0" i="0" u="none" strike="noStrike">
                        <a:solidFill>
                          <a:srgbClr val="000000"/>
                        </a:solidFill>
                        <a:effectLst/>
                        <a:latin typeface="Calibri" panose="020F0502020204030204" pitchFamily="34" charset="0"/>
                      </a:endParaRPr>
                    </a:p>
                  </a:txBody>
                  <a:tcPr marL="0" marR="0" marT="0" marB="0" anchor="ctr">
                    <a:solidFill>
                      <a:schemeClr val="accent2">
                        <a:lumMod val="20000"/>
                        <a:lumOff val="80000"/>
                      </a:schemeClr>
                    </a:solidFill>
                  </a:tcPr>
                </a:tc>
                <a:tc>
                  <a:txBody>
                    <a:bodyPr/>
                    <a:lstStyle/>
                    <a:p>
                      <a:pPr algn="ctr" fontAlgn="b"/>
                      <a:r>
                        <a:rPr lang="de-DE" sz="1400" u="none" strike="noStrike">
                          <a:effectLst/>
                        </a:rPr>
                        <a:t>Anteil an allen Teilnehmenden in Prozent</a:t>
                      </a:r>
                      <a:endParaRPr lang="de-DE" sz="1400" b="0" i="0" u="none" strike="noStrike">
                        <a:solidFill>
                          <a:srgbClr val="000000"/>
                        </a:solidFill>
                        <a:effectLst/>
                        <a:latin typeface="Calibri" panose="020F0502020204030204" pitchFamily="34" charset="0"/>
                      </a:endParaRPr>
                    </a:p>
                  </a:txBody>
                  <a:tcPr marL="0" marR="0" marT="0" marB="0" anchor="ctr">
                    <a:solidFill>
                      <a:schemeClr val="accent2">
                        <a:lumMod val="20000"/>
                        <a:lumOff val="80000"/>
                      </a:schemeClr>
                    </a:solidFill>
                  </a:tcPr>
                </a:tc>
                <a:extLst>
                  <a:ext uri="{0D108BD9-81ED-4DB2-BD59-A6C34878D82A}">
                    <a16:rowId xmlns:a16="http://schemas.microsoft.com/office/drawing/2014/main" val="3310910220"/>
                  </a:ext>
                </a:extLst>
              </a:tr>
              <a:tr h="300347">
                <a:tc>
                  <a:txBody>
                    <a:bodyPr/>
                    <a:lstStyle/>
                    <a:p>
                      <a:pPr algn="ctr" fontAlgn="t"/>
                      <a:r>
                        <a:rPr lang="de-DE" sz="1400" u="none" strike="noStrike">
                          <a:effectLst/>
                        </a:rPr>
                        <a:t>15-24</a:t>
                      </a:r>
                      <a:endParaRPr lang="de-DE" sz="1400" b="0" i="0" u="none" strike="noStrike">
                        <a:solidFill>
                          <a:srgbClr val="264A60"/>
                        </a:solidFill>
                        <a:effectLst/>
                        <a:latin typeface="Arial" panose="020B0604020202020204" pitchFamily="34" charset="0"/>
                      </a:endParaRPr>
                    </a:p>
                  </a:txBody>
                  <a:tcPr marL="0" marR="0" marT="0" marB="0" anchor="ctr">
                    <a:solidFill>
                      <a:schemeClr val="bg1">
                        <a:lumMod val="95000"/>
                      </a:schemeClr>
                    </a:solidFill>
                  </a:tcPr>
                </a:tc>
                <a:tc>
                  <a:txBody>
                    <a:bodyPr/>
                    <a:lstStyle/>
                    <a:p>
                      <a:pPr algn="ctr" fontAlgn="t"/>
                      <a:r>
                        <a:rPr lang="de-DE" sz="1400" u="none" strike="noStrike">
                          <a:effectLst/>
                        </a:rPr>
                        <a:t>4</a:t>
                      </a:r>
                      <a:endParaRPr lang="de-DE" sz="1400" b="0" i="0" u="none" strike="noStrike">
                        <a:solidFill>
                          <a:srgbClr val="010205"/>
                        </a:solidFill>
                        <a:effectLst/>
                        <a:latin typeface="Arial" panose="020B0604020202020204" pitchFamily="34" charset="0"/>
                      </a:endParaRPr>
                    </a:p>
                  </a:txBody>
                  <a:tcPr marL="0" marR="0" marT="0" marB="0" anchor="ctr"/>
                </a:tc>
                <a:tc>
                  <a:txBody>
                    <a:bodyPr/>
                    <a:lstStyle/>
                    <a:p>
                      <a:pPr algn="ctr" fontAlgn="t"/>
                      <a:r>
                        <a:rPr lang="de-DE" sz="1400" u="none" strike="noStrike">
                          <a:effectLst/>
                        </a:rPr>
                        <a:t>0,3</a:t>
                      </a:r>
                      <a:endParaRPr lang="de-DE" sz="1400" b="0" i="0" u="none" strike="noStrike">
                        <a:solidFill>
                          <a:srgbClr val="010205"/>
                        </a:solidFill>
                        <a:effectLst/>
                        <a:latin typeface="Arial" panose="020B0604020202020204" pitchFamily="34" charset="0"/>
                      </a:endParaRPr>
                    </a:p>
                  </a:txBody>
                  <a:tcPr marL="0" marR="0" marT="0" marB="0" anchor="ctr"/>
                </a:tc>
                <a:extLst>
                  <a:ext uri="{0D108BD9-81ED-4DB2-BD59-A6C34878D82A}">
                    <a16:rowId xmlns:a16="http://schemas.microsoft.com/office/drawing/2014/main" val="436464247"/>
                  </a:ext>
                </a:extLst>
              </a:tr>
              <a:tr h="300347">
                <a:tc>
                  <a:txBody>
                    <a:bodyPr/>
                    <a:lstStyle/>
                    <a:p>
                      <a:pPr algn="ctr" fontAlgn="t"/>
                      <a:r>
                        <a:rPr lang="de-DE" sz="1400" u="none" strike="noStrike">
                          <a:effectLst/>
                        </a:rPr>
                        <a:t>25-34</a:t>
                      </a:r>
                      <a:endParaRPr lang="de-DE" sz="1400" b="0" i="0" u="none" strike="noStrike">
                        <a:solidFill>
                          <a:srgbClr val="264A60"/>
                        </a:solidFill>
                        <a:effectLst/>
                        <a:latin typeface="Arial" panose="020B0604020202020204" pitchFamily="34" charset="0"/>
                      </a:endParaRPr>
                    </a:p>
                  </a:txBody>
                  <a:tcPr marL="0" marR="0" marT="0" marB="0" anchor="ctr">
                    <a:solidFill>
                      <a:schemeClr val="bg1">
                        <a:lumMod val="95000"/>
                      </a:schemeClr>
                    </a:solidFill>
                  </a:tcPr>
                </a:tc>
                <a:tc>
                  <a:txBody>
                    <a:bodyPr/>
                    <a:lstStyle/>
                    <a:p>
                      <a:pPr algn="ctr" fontAlgn="t"/>
                      <a:r>
                        <a:rPr lang="de-DE" sz="1400" u="none" strike="noStrike">
                          <a:effectLst/>
                        </a:rPr>
                        <a:t>157</a:t>
                      </a:r>
                      <a:endParaRPr lang="de-DE" sz="1400" b="0" i="0" u="none" strike="noStrike">
                        <a:solidFill>
                          <a:srgbClr val="010205"/>
                        </a:solidFill>
                        <a:effectLst/>
                        <a:latin typeface="Arial" panose="020B0604020202020204" pitchFamily="34" charset="0"/>
                      </a:endParaRPr>
                    </a:p>
                  </a:txBody>
                  <a:tcPr marL="0" marR="0" marT="0" marB="0" anchor="ctr"/>
                </a:tc>
                <a:tc>
                  <a:txBody>
                    <a:bodyPr/>
                    <a:lstStyle/>
                    <a:p>
                      <a:pPr algn="ctr" fontAlgn="t"/>
                      <a:r>
                        <a:rPr lang="de-DE" sz="1400" u="none" strike="noStrike">
                          <a:effectLst/>
                        </a:rPr>
                        <a:t>11,3</a:t>
                      </a:r>
                      <a:endParaRPr lang="de-DE" sz="1400" b="0" i="0" u="none" strike="noStrike">
                        <a:solidFill>
                          <a:srgbClr val="010205"/>
                        </a:solidFill>
                        <a:effectLst/>
                        <a:latin typeface="Arial" panose="020B0604020202020204" pitchFamily="34" charset="0"/>
                      </a:endParaRPr>
                    </a:p>
                  </a:txBody>
                  <a:tcPr marL="0" marR="0" marT="0" marB="0" anchor="ctr"/>
                </a:tc>
                <a:extLst>
                  <a:ext uri="{0D108BD9-81ED-4DB2-BD59-A6C34878D82A}">
                    <a16:rowId xmlns:a16="http://schemas.microsoft.com/office/drawing/2014/main" val="572493692"/>
                  </a:ext>
                </a:extLst>
              </a:tr>
              <a:tr h="300347">
                <a:tc>
                  <a:txBody>
                    <a:bodyPr/>
                    <a:lstStyle/>
                    <a:p>
                      <a:pPr algn="ctr" fontAlgn="t"/>
                      <a:r>
                        <a:rPr lang="de-DE" sz="1400" u="none" strike="noStrike">
                          <a:effectLst/>
                        </a:rPr>
                        <a:t>35-44</a:t>
                      </a:r>
                      <a:endParaRPr lang="de-DE" sz="1400" b="0" i="0" u="none" strike="noStrike">
                        <a:solidFill>
                          <a:srgbClr val="264A60"/>
                        </a:solidFill>
                        <a:effectLst/>
                        <a:latin typeface="Arial" panose="020B0604020202020204" pitchFamily="34" charset="0"/>
                      </a:endParaRPr>
                    </a:p>
                  </a:txBody>
                  <a:tcPr marL="0" marR="0" marT="0" marB="0" anchor="ctr">
                    <a:solidFill>
                      <a:schemeClr val="bg1">
                        <a:lumMod val="95000"/>
                      </a:schemeClr>
                    </a:solidFill>
                  </a:tcPr>
                </a:tc>
                <a:tc>
                  <a:txBody>
                    <a:bodyPr/>
                    <a:lstStyle/>
                    <a:p>
                      <a:pPr algn="ctr" fontAlgn="t"/>
                      <a:r>
                        <a:rPr lang="de-DE" sz="1400" u="none" strike="noStrike">
                          <a:effectLst/>
                        </a:rPr>
                        <a:t>313</a:t>
                      </a:r>
                      <a:endParaRPr lang="de-DE" sz="1400" b="0" i="0" u="none" strike="noStrike">
                        <a:solidFill>
                          <a:srgbClr val="010205"/>
                        </a:solidFill>
                        <a:effectLst/>
                        <a:latin typeface="Arial" panose="020B0604020202020204" pitchFamily="34" charset="0"/>
                      </a:endParaRPr>
                    </a:p>
                  </a:txBody>
                  <a:tcPr marL="0" marR="0" marT="0" marB="0" anchor="ctr"/>
                </a:tc>
                <a:tc>
                  <a:txBody>
                    <a:bodyPr/>
                    <a:lstStyle/>
                    <a:p>
                      <a:pPr algn="ctr" fontAlgn="t"/>
                      <a:r>
                        <a:rPr lang="de-DE" sz="1400" u="none" strike="noStrike">
                          <a:effectLst/>
                        </a:rPr>
                        <a:t>22,5</a:t>
                      </a:r>
                      <a:endParaRPr lang="de-DE" sz="1400" b="0" i="0" u="none" strike="noStrike">
                        <a:solidFill>
                          <a:srgbClr val="010205"/>
                        </a:solidFill>
                        <a:effectLst/>
                        <a:latin typeface="Arial" panose="020B0604020202020204" pitchFamily="34" charset="0"/>
                      </a:endParaRPr>
                    </a:p>
                  </a:txBody>
                  <a:tcPr marL="0" marR="0" marT="0" marB="0" anchor="ctr"/>
                </a:tc>
                <a:extLst>
                  <a:ext uri="{0D108BD9-81ED-4DB2-BD59-A6C34878D82A}">
                    <a16:rowId xmlns:a16="http://schemas.microsoft.com/office/drawing/2014/main" val="247353882"/>
                  </a:ext>
                </a:extLst>
              </a:tr>
              <a:tr h="300347">
                <a:tc>
                  <a:txBody>
                    <a:bodyPr/>
                    <a:lstStyle/>
                    <a:p>
                      <a:pPr algn="ctr" fontAlgn="t"/>
                      <a:r>
                        <a:rPr lang="de-DE" sz="1400" u="none" strike="noStrike">
                          <a:effectLst/>
                        </a:rPr>
                        <a:t>45-54</a:t>
                      </a:r>
                      <a:endParaRPr lang="de-DE" sz="1400" b="0" i="0" u="none" strike="noStrike">
                        <a:solidFill>
                          <a:srgbClr val="264A60"/>
                        </a:solidFill>
                        <a:effectLst/>
                        <a:latin typeface="Arial" panose="020B0604020202020204" pitchFamily="34" charset="0"/>
                      </a:endParaRPr>
                    </a:p>
                  </a:txBody>
                  <a:tcPr marL="0" marR="0" marT="0" marB="0" anchor="ctr">
                    <a:solidFill>
                      <a:schemeClr val="bg1">
                        <a:lumMod val="95000"/>
                      </a:schemeClr>
                    </a:solidFill>
                  </a:tcPr>
                </a:tc>
                <a:tc>
                  <a:txBody>
                    <a:bodyPr/>
                    <a:lstStyle/>
                    <a:p>
                      <a:pPr algn="ctr" fontAlgn="t"/>
                      <a:r>
                        <a:rPr lang="de-DE" sz="1400" u="none" strike="noStrike">
                          <a:effectLst/>
                        </a:rPr>
                        <a:t>351</a:t>
                      </a:r>
                      <a:endParaRPr lang="de-DE" sz="1400" b="0" i="0" u="none" strike="noStrike">
                        <a:solidFill>
                          <a:srgbClr val="010205"/>
                        </a:solidFill>
                        <a:effectLst/>
                        <a:latin typeface="Arial" panose="020B0604020202020204" pitchFamily="34" charset="0"/>
                      </a:endParaRPr>
                    </a:p>
                  </a:txBody>
                  <a:tcPr marL="0" marR="0" marT="0" marB="0" anchor="ctr"/>
                </a:tc>
                <a:tc>
                  <a:txBody>
                    <a:bodyPr/>
                    <a:lstStyle/>
                    <a:p>
                      <a:pPr algn="ctr" fontAlgn="t"/>
                      <a:r>
                        <a:rPr lang="de-DE" sz="1400" u="none" strike="noStrike">
                          <a:effectLst/>
                        </a:rPr>
                        <a:t>25,2</a:t>
                      </a:r>
                      <a:endParaRPr lang="de-DE" sz="1400" b="0" i="0" u="none" strike="noStrike">
                        <a:solidFill>
                          <a:srgbClr val="010205"/>
                        </a:solidFill>
                        <a:effectLst/>
                        <a:latin typeface="Arial" panose="020B0604020202020204" pitchFamily="34" charset="0"/>
                      </a:endParaRPr>
                    </a:p>
                  </a:txBody>
                  <a:tcPr marL="0" marR="0" marT="0" marB="0" anchor="ctr"/>
                </a:tc>
                <a:extLst>
                  <a:ext uri="{0D108BD9-81ED-4DB2-BD59-A6C34878D82A}">
                    <a16:rowId xmlns:a16="http://schemas.microsoft.com/office/drawing/2014/main" val="4104095458"/>
                  </a:ext>
                </a:extLst>
              </a:tr>
              <a:tr h="300347">
                <a:tc>
                  <a:txBody>
                    <a:bodyPr/>
                    <a:lstStyle/>
                    <a:p>
                      <a:pPr algn="ctr" fontAlgn="t"/>
                      <a:r>
                        <a:rPr lang="de-DE" sz="1400" u="none" strike="noStrike">
                          <a:effectLst/>
                        </a:rPr>
                        <a:t>55-67</a:t>
                      </a:r>
                      <a:endParaRPr lang="de-DE" sz="1400" b="0" i="0" u="none" strike="noStrike">
                        <a:solidFill>
                          <a:srgbClr val="264A60"/>
                        </a:solidFill>
                        <a:effectLst/>
                        <a:latin typeface="Arial" panose="020B0604020202020204" pitchFamily="34" charset="0"/>
                      </a:endParaRPr>
                    </a:p>
                  </a:txBody>
                  <a:tcPr marL="0" marR="0" marT="0" marB="0" anchor="ctr">
                    <a:solidFill>
                      <a:schemeClr val="bg1">
                        <a:lumMod val="95000"/>
                      </a:schemeClr>
                    </a:solidFill>
                  </a:tcPr>
                </a:tc>
                <a:tc>
                  <a:txBody>
                    <a:bodyPr/>
                    <a:lstStyle/>
                    <a:p>
                      <a:pPr algn="ctr" fontAlgn="t"/>
                      <a:r>
                        <a:rPr lang="de-DE" sz="1400" u="none" strike="noStrike">
                          <a:effectLst/>
                        </a:rPr>
                        <a:t>506</a:t>
                      </a:r>
                      <a:endParaRPr lang="de-DE" sz="1400" b="0" i="0" u="none" strike="noStrike">
                        <a:solidFill>
                          <a:srgbClr val="010205"/>
                        </a:solidFill>
                        <a:effectLst/>
                        <a:latin typeface="Arial" panose="020B0604020202020204" pitchFamily="34" charset="0"/>
                      </a:endParaRPr>
                    </a:p>
                  </a:txBody>
                  <a:tcPr marL="0" marR="0" marT="0" marB="0" anchor="ctr"/>
                </a:tc>
                <a:tc>
                  <a:txBody>
                    <a:bodyPr/>
                    <a:lstStyle/>
                    <a:p>
                      <a:pPr algn="ctr" fontAlgn="t"/>
                      <a:r>
                        <a:rPr lang="de-DE" sz="1400" u="none" strike="noStrike">
                          <a:effectLst/>
                        </a:rPr>
                        <a:t>36,3</a:t>
                      </a:r>
                      <a:endParaRPr lang="de-DE" sz="1400" b="0" i="0" u="none" strike="noStrike">
                        <a:solidFill>
                          <a:srgbClr val="010205"/>
                        </a:solidFill>
                        <a:effectLst/>
                        <a:latin typeface="Arial" panose="020B0604020202020204" pitchFamily="34" charset="0"/>
                      </a:endParaRPr>
                    </a:p>
                  </a:txBody>
                  <a:tcPr marL="0" marR="0" marT="0" marB="0" anchor="ctr"/>
                </a:tc>
                <a:extLst>
                  <a:ext uri="{0D108BD9-81ED-4DB2-BD59-A6C34878D82A}">
                    <a16:rowId xmlns:a16="http://schemas.microsoft.com/office/drawing/2014/main" val="2124430854"/>
                  </a:ext>
                </a:extLst>
              </a:tr>
              <a:tr h="300347">
                <a:tc>
                  <a:txBody>
                    <a:bodyPr/>
                    <a:lstStyle/>
                    <a:p>
                      <a:pPr algn="ctr" fontAlgn="t"/>
                      <a:r>
                        <a:rPr lang="de-DE" sz="1400" u="none" strike="noStrike">
                          <a:effectLst/>
                        </a:rPr>
                        <a:t>68 Jahre oder älter</a:t>
                      </a:r>
                      <a:endParaRPr lang="de-DE" sz="1400" b="0" i="0" u="none" strike="noStrike">
                        <a:solidFill>
                          <a:srgbClr val="264A60"/>
                        </a:solidFill>
                        <a:effectLst/>
                        <a:latin typeface="Arial" panose="020B0604020202020204" pitchFamily="34" charset="0"/>
                      </a:endParaRPr>
                    </a:p>
                  </a:txBody>
                  <a:tcPr marL="0" marR="0" marT="0" marB="0" anchor="ctr">
                    <a:solidFill>
                      <a:schemeClr val="bg1">
                        <a:lumMod val="95000"/>
                      </a:schemeClr>
                    </a:solidFill>
                  </a:tcPr>
                </a:tc>
                <a:tc>
                  <a:txBody>
                    <a:bodyPr/>
                    <a:lstStyle/>
                    <a:p>
                      <a:pPr algn="ctr" fontAlgn="t"/>
                      <a:r>
                        <a:rPr lang="de-DE" sz="1400" u="none" strike="noStrike">
                          <a:effectLst/>
                        </a:rPr>
                        <a:t>63</a:t>
                      </a:r>
                      <a:endParaRPr lang="de-DE" sz="1400" b="0" i="0" u="none" strike="noStrike">
                        <a:solidFill>
                          <a:srgbClr val="010205"/>
                        </a:solidFill>
                        <a:effectLst/>
                        <a:latin typeface="Arial" panose="020B0604020202020204" pitchFamily="34" charset="0"/>
                      </a:endParaRPr>
                    </a:p>
                  </a:txBody>
                  <a:tcPr marL="0" marR="0" marT="0" marB="0" anchor="ctr"/>
                </a:tc>
                <a:tc>
                  <a:txBody>
                    <a:bodyPr/>
                    <a:lstStyle/>
                    <a:p>
                      <a:pPr algn="ctr" fontAlgn="t"/>
                      <a:r>
                        <a:rPr lang="de-DE" sz="1400" u="none" strike="noStrike">
                          <a:effectLst/>
                        </a:rPr>
                        <a:t>4,5</a:t>
                      </a:r>
                      <a:endParaRPr lang="de-DE" sz="1400" b="0" i="0" u="none" strike="noStrike">
                        <a:solidFill>
                          <a:srgbClr val="010205"/>
                        </a:solidFill>
                        <a:effectLst/>
                        <a:latin typeface="Arial" panose="020B0604020202020204" pitchFamily="34" charset="0"/>
                      </a:endParaRPr>
                    </a:p>
                  </a:txBody>
                  <a:tcPr marL="0" marR="0" marT="0" marB="0" anchor="ctr"/>
                </a:tc>
                <a:extLst>
                  <a:ext uri="{0D108BD9-81ED-4DB2-BD59-A6C34878D82A}">
                    <a16:rowId xmlns:a16="http://schemas.microsoft.com/office/drawing/2014/main" val="3679096288"/>
                  </a:ext>
                </a:extLst>
              </a:tr>
              <a:tr h="300347">
                <a:tc>
                  <a:txBody>
                    <a:bodyPr/>
                    <a:lstStyle/>
                    <a:p>
                      <a:pPr algn="ctr" fontAlgn="t"/>
                      <a:r>
                        <a:rPr lang="de-DE" sz="1400" u="none" strike="noStrike">
                          <a:effectLst/>
                        </a:rPr>
                        <a:t>Gesamt</a:t>
                      </a:r>
                      <a:endParaRPr lang="de-DE" sz="1400" b="0" i="0" u="none" strike="noStrike">
                        <a:solidFill>
                          <a:srgbClr val="264A60"/>
                        </a:solidFill>
                        <a:effectLst/>
                        <a:latin typeface="Arial" panose="020B0604020202020204" pitchFamily="34" charset="0"/>
                      </a:endParaRPr>
                    </a:p>
                  </a:txBody>
                  <a:tcPr marL="0" marR="0" marT="0" marB="0" anchor="ctr">
                    <a:solidFill>
                      <a:schemeClr val="bg1">
                        <a:lumMod val="95000"/>
                      </a:schemeClr>
                    </a:solidFill>
                  </a:tcPr>
                </a:tc>
                <a:tc>
                  <a:txBody>
                    <a:bodyPr/>
                    <a:lstStyle/>
                    <a:p>
                      <a:pPr algn="ctr" fontAlgn="t"/>
                      <a:r>
                        <a:rPr lang="de-DE" sz="1400" u="none" strike="noStrike">
                          <a:effectLst/>
                        </a:rPr>
                        <a:t>1394</a:t>
                      </a:r>
                      <a:endParaRPr lang="de-DE" sz="1400" b="0" i="0" u="none" strike="noStrike">
                        <a:solidFill>
                          <a:srgbClr val="010205"/>
                        </a:solidFill>
                        <a:effectLst/>
                        <a:latin typeface="Arial" panose="020B0604020202020204" pitchFamily="34" charset="0"/>
                      </a:endParaRPr>
                    </a:p>
                  </a:txBody>
                  <a:tcPr marL="0" marR="0" marT="0" marB="0" anchor="ctr"/>
                </a:tc>
                <a:tc>
                  <a:txBody>
                    <a:bodyPr/>
                    <a:lstStyle/>
                    <a:p>
                      <a:pPr algn="ctr" fontAlgn="t"/>
                      <a:r>
                        <a:rPr lang="de-DE" sz="1400" u="none" strike="noStrike">
                          <a:effectLst/>
                        </a:rPr>
                        <a:t>100,0</a:t>
                      </a:r>
                      <a:endParaRPr lang="de-DE" sz="1400" b="0" i="0" u="none" strike="noStrike">
                        <a:solidFill>
                          <a:srgbClr val="010205"/>
                        </a:solidFill>
                        <a:effectLst/>
                        <a:latin typeface="Arial" panose="020B0604020202020204" pitchFamily="34" charset="0"/>
                      </a:endParaRPr>
                    </a:p>
                  </a:txBody>
                  <a:tcPr marL="0" marR="0" marT="0" marB="0" anchor="ctr"/>
                </a:tc>
                <a:extLst>
                  <a:ext uri="{0D108BD9-81ED-4DB2-BD59-A6C34878D82A}">
                    <a16:rowId xmlns:a16="http://schemas.microsoft.com/office/drawing/2014/main" val="3349977137"/>
                  </a:ext>
                </a:extLst>
              </a:tr>
            </a:tbl>
          </a:graphicData>
        </a:graphic>
      </p:graphicFrame>
      <p:sp>
        <p:nvSpPr>
          <p:cNvPr id="13" name="Textfeld 4">
            <a:extLst>
              <a:ext uri="{FF2B5EF4-FFF2-40B4-BE49-F238E27FC236}">
                <a16:creationId xmlns:a16="http://schemas.microsoft.com/office/drawing/2014/main" id="{BA9188E6-1462-2ED0-CF5E-D010FCA40615}"/>
              </a:ext>
            </a:extLst>
          </p:cNvPr>
          <p:cNvSpPr txBox="1"/>
          <p:nvPr/>
        </p:nvSpPr>
        <p:spPr>
          <a:xfrm>
            <a:off x="374666" y="3970832"/>
            <a:ext cx="1236236" cy="276999"/>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de-DE" sz="1200" b="1">
                <a:solidFill>
                  <a:schemeClr val="tx1">
                    <a:lumMod val="50000"/>
                    <a:lumOff val="50000"/>
                  </a:schemeClr>
                </a:solidFill>
              </a:rPr>
              <a:t>Wie alt sind Sie?</a:t>
            </a:r>
            <a:endParaRPr lang="de-DE" sz="1200">
              <a:solidFill>
                <a:schemeClr val="tx1">
                  <a:lumMod val="50000"/>
                  <a:lumOff val="50000"/>
                </a:schemeClr>
              </a:solidFill>
            </a:endParaRPr>
          </a:p>
        </p:txBody>
      </p:sp>
      <p:sp>
        <p:nvSpPr>
          <p:cNvPr id="4" name="Textfeld 4">
            <a:extLst>
              <a:ext uri="{FF2B5EF4-FFF2-40B4-BE49-F238E27FC236}">
                <a16:creationId xmlns:a16="http://schemas.microsoft.com/office/drawing/2014/main" id="{F74221BC-35F1-EC62-E4BF-2029B06B6EC6}"/>
              </a:ext>
            </a:extLst>
          </p:cNvPr>
          <p:cNvSpPr txBox="1"/>
          <p:nvPr/>
        </p:nvSpPr>
        <p:spPr>
          <a:xfrm>
            <a:off x="398257" y="2387062"/>
            <a:ext cx="1551515" cy="461665"/>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de-DE" sz="1200" b="1">
                <a:solidFill>
                  <a:schemeClr val="tx1">
                    <a:lumMod val="50000"/>
                    <a:lumOff val="50000"/>
                  </a:schemeClr>
                </a:solidFill>
              </a:rPr>
              <a:t>Welchem Geschlecht </a:t>
            </a:r>
          </a:p>
          <a:p>
            <a:r>
              <a:rPr lang="de-DE" sz="1200" b="1">
                <a:solidFill>
                  <a:schemeClr val="tx1">
                    <a:lumMod val="50000"/>
                    <a:lumOff val="50000"/>
                  </a:schemeClr>
                </a:solidFill>
              </a:rPr>
              <a:t>ordnen Sie sich zu?</a:t>
            </a:r>
            <a:endParaRPr lang="de-DE" sz="1200">
              <a:solidFill>
                <a:schemeClr val="tx1">
                  <a:lumMod val="50000"/>
                  <a:lumOff val="50000"/>
                </a:schemeClr>
              </a:solidFill>
            </a:endParaRPr>
          </a:p>
        </p:txBody>
      </p:sp>
    </p:spTree>
    <p:extLst>
      <p:ext uri="{BB962C8B-B14F-4D97-AF65-F5344CB8AC3E}">
        <p14:creationId xmlns:p14="http://schemas.microsoft.com/office/powerpoint/2010/main" val="15371367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801B0A-EEB3-3004-177C-B77F0321585A}"/>
            </a:ext>
          </a:extLst>
        </p:cNvPr>
        <p:cNvGrpSpPr/>
        <p:nvPr/>
      </p:nvGrpSpPr>
      <p:grpSpPr>
        <a:xfrm>
          <a:off x="0" y="0"/>
          <a:ext cx="0" cy="0"/>
          <a:chOff x="0" y="0"/>
          <a:chExt cx="0" cy="0"/>
        </a:xfrm>
      </p:grpSpPr>
      <p:sp>
        <p:nvSpPr>
          <p:cNvPr id="5" name="Datumsplatzhalter 4">
            <a:extLst>
              <a:ext uri="{FF2B5EF4-FFF2-40B4-BE49-F238E27FC236}">
                <a16:creationId xmlns:a16="http://schemas.microsoft.com/office/drawing/2014/main" id="{CC3CA237-C25C-B799-D14C-6B97A3E4F707}"/>
              </a:ext>
            </a:extLst>
          </p:cNvPr>
          <p:cNvSpPr>
            <a:spLocks noGrp="1"/>
          </p:cNvSpPr>
          <p:nvPr>
            <p:ph type="dt" sz="half" idx="2"/>
          </p:nvPr>
        </p:nvSpPr>
        <p:spPr/>
        <p:txBody>
          <a:bodyPr/>
          <a:lstStyle/>
          <a:p>
            <a:fld id="{7D7323CA-8A31-4E4F-BA89-BD13EA335A7F}" type="datetime1">
              <a:rPr lang="de-DE" smtClean="0"/>
              <a:pPr/>
              <a:t>25.11.2025</a:t>
            </a:fld>
            <a:endParaRPr lang="en-US"/>
          </a:p>
        </p:txBody>
      </p:sp>
      <p:sp>
        <p:nvSpPr>
          <p:cNvPr id="6" name="Foliennummernplatzhalter 5">
            <a:extLst>
              <a:ext uri="{FF2B5EF4-FFF2-40B4-BE49-F238E27FC236}">
                <a16:creationId xmlns:a16="http://schemas.microsoft.com/office/drawing/2014/main" id="{C6B3D038-CF92-5019-4701-ABBEF82F8593}"/>
              </a:ext>
            </a:extLst>
          </p:cNvPr>
          <p:cNvSpPr>
            <a:spLocks noGrp="1"/>
          </p:cNvSpPr>
          <p:nvPr>
            <p:ph type="sldNum" sz="quarter" idx="4"/>
          </p:nvPr>
        </p:nvSpPr>
        <p:spPr/>
        <p:txBody>
          <a:bodyPr/>
          <a:lstStyle/>
          <a:p>
            <a:fld id="{CE5776EE-2D96-4B0B-AEC2-633829776588}" type="slidenum">
              <a:rPr lang="en-US" smtClean="0"/>
              <a:pPr/>
              <a:t>31</a:t>
            </a:fld>
            <a:endParaRPr lang="en-US"/>
          </a:p>
        </p:txBody>
      </p:sp>
      <p:sp>
        <p:nvSpPr>
          <p:cNvPr id="11" name="Textfeld 10">
            <a:extLst>
              <a:ext uri="{FF2B5EF4-FFF2-40B4-BE49-F238E27FC236}">
                <a16:creationId xmlns:a16="http://schemas.microsoft.com/office/drawing/2014/main" id="{FC52AE98-E274-AC6C-AF21-B6FB4990B322}"/>
              </a:ext>
            </a:extLst>
          </p:cNvPr>
          <p:cNvSpPr txBox="1"/>
          <p:nvPr/>
        </p:nvSpPr>
        <p:spPr>
          <a:xfrm>
            <a:off x="431802" y="1675832"/>
            <a:ext cx="5664198" cy="523220"/>
          </a:xfrm>
          <a:prstGeom prst="rect">
            <a:avLst/>
          </a:prstGeom>
          <a:noFill/>
        </p:spPr>
        <p:txBody>
          <a:bodyPr wrap="square">
            <a:spAutoFit/>
          </a:bodyPr>
          <a:lstStyle/>
          <a:p>
            <a:r>
              <a:rPr kumimoji="0" lang="de-DE" sz="2800" b="1" i="0" u="none" strike="noStrike" kern="1200" cap="none" spc="0" normalizeH="0" baseline="0" noProof="0">
                <a:ln>
                  <a:noFill/>
                </a:ln>
                <a:solidFill>
                  <a:prstClr val="black"/>
                </a:solidFill>
                <a:effectLst/>
                <a:uLnTx/>
                <a:uFillTx/>
                <a:latin typeface="Calibri"/>
                <a:ea typeface="+mn-ea"/>
                <a:cs typeface="+mn-cs"/>
              </a:rPr>
              <a:t>Qualifikation</a:t>
            </a:r>
            <a:endParaRPr lang="de-DE"/>
          </a:p>
        </p:txBody>
      </p:sp>
      <p:sp>
        <p:nvSpPr>
          <p:cNvPr id="4" name="Textfeld 3">
            <a:extLst>
              <a:ext uri="{FF2B5EF4-FFF2-40B4-BE49-F238E27FC236}">
                <a16:creationId xmlns:a16="http://schemas.microsoft.com/office/drawing/2014/main" id="{05D042D8-53FE-6C1E-D234-D6D8798F3D68}"/>
              </a:ext>
            </a:extLst>
          </p:cNvPr>
          <p:cNvSpPr txBox="1"/>
          <p:nvPr/>
        </p:nvSpPr>
        <p:spPr>
          <a:xfrm>
            <a:off x="431802" y="2430242"/>
            <a:ext cx="5664198" cy="3460563"/>
          </a:xfrm>
          <a:prstGeom prst="rect">
            <a:avLst/>
          </a:prstGeom>
          <a:noFill/>
        </p:spPr>
        <p:txBody>
          <a:bodyPr wrap="square">
            <a:spAutoFit/>
          </a:bodyPr>
          <a:lstStyle/>
          <a:p>
            <a:pPr algn="r">
              <a:lnSpc>
                <a:spcPct val="107000"/>
              </a:lnSpc>
              <a:spcAft>
                <a:spcPts val="830"/>
              </a:spcAft>
            </a:pPr>
            <a:r>
              <a:rPr lang="de-DE" sz="2400" kern="100">
                <a:latin typeface="Aptos" panose="020B0004020202020204" pitchFamily="34" charset="0"/>
                <a:ea typeface="Aptos" panose="020B0004020202020204" pitchFamily="34" charset="0"/>
                <a:cs typeface="Arial" panose="020B0604020202020204" pitchFamily="34" charset="0"/>
              </a:rPr>
              <a:t>Fach-/Hochschulstudium: 70,1%</a:t>
            </a:r>
          </a:p>
          <a:p>
            <a:pPr algn="r">
              <a:lnSpc>
                <a:spcPct val="107000"/>
              </a:lnSpc>
              <a:spcAft>
                <a:spcPts val="830"/>
              </a:spcAft>
            </a:pPr>
            <a:r>
              <a:rPr lang="de-DE" sz="2400" kern="100">
                <a:latin typeface="Aptos" panose="020B0004020202020204" pitchFamily="34" charset="0"/>
                <a:ea typeface="Aptos" panose="020B0004020202020204" pitchFamily="34" charset="0"/>
                <a:cs typeface="Arial" panose="020B0604020202020204" pitchFamily="34" charset="0"/>
              </a:rPr>
              <a:t>Lehre/Berufsfachschule: 22,6%</a:t>
            </a:r>
          </a:p>
          <a:p>
            <a:pPr algn="r">
              <a:lnSpc>
                <a:spcPct val="107000"/>
              </a:lnSpc>
              <a:spcAft>
                <a:spcPts val="830"/>
              </a:spcAft>
            </a:pPr>
            <a:r>
              <a:rPr lang="de-DE" sz="2400" kern="100">
                <a:latin typeface="Aptos" panose="020B0004020202020204" pitchFamily="34" charset="0"/>
                <a:ea typeface="Aptos" panose="020B0004020202020204" pitchFamily="34" charset="0"/>
                <a:cs typeface="Arial" panose="020B0604020202020204" pitchFamily="34" charset="0"/>
              </a:rPr>
              <a:t>Meister:    2,4%</a:t>
            </a:r>
          </a:p>
          <a:p>
            <a:pPr algn="r">
              <a:lnSpc>
                <a:spcPct val="107000"/>
              </a:lnSpc>
              <a:spcAft>
                <a:spcPts val="830"/>
              </a:spcAft>
            </a:pPr>
            <a:r>
              <a:rPr lang="de-DE" sz="2400" kern="100">
                <a:latin typeface="Aptos" panose="020B0004020202020204" pitchFamily="34" charset="0"/>
                <a:ea typeface="Aptos" panose="020B0004020202020204" pitchFamily="34" charset="0"/>
                <a:cs typeface="Arial" panose="020B0604020202020204" pitchFamily="34" charset="0"/>
              </a:rPr>
              <a:t>Fachschulausbildung:    7,9%</a:t>
            </a:r>
          </a:p>
          <a:p>
            <a:pPr algn="r">
              <a:lnSpc>
                <a:spcPct val="107000"/>
              </a:lnSpc>
              <a:spcAft>
                <a:spcPts val="830"/>
              </a:spcAft>
            </a:pPr>
            <a:r>
              <a:rPr lang="de-DE" sz="2400" kern="100">
                <a:latin typeface="Aptos" panose="020B0004020202020204" pitchFamily="34" charset="0"/>
                <a:ea typeface="Aptos" panose="020B0004020202020204" pitchFamily="34" charset="0"/>
                <a:cs typeface="Arial" panose="020B0604020202020204" pitchFamily="34" charset="0"/>
              </a:rPr>
              <a:t>Fach-/Hochschulausbildung:    9,8%</a:t>
            </a:r>
          </a:p>
          <a:p>
            <a:pPr algn="r">
              <a:lnSpc>
                <a:spcPct val="107000"/>
              </a:lnSpc>
              <a:spcAft>
                <a:spcPts val="830"/>
              </a:spcAft>
            </a:pPr>
            <a:r>
              <a:rPr lang="de-DE" sz="2400" kern="100">
                <a:latin typeface="Aptos" panose="020B0004020202020204" pitchFamily="34" charset="0"/>
                <a:ea typeface="Aptos" panose="020B0004020202020204" pitchFamily="34" charset="0"/>
                <a:cs typeface="Arial" panose="020B0604020202020204" pitchFamily="34" charset="0"/>
              </a:rPr>
              <a:t>Techniker:    0,7%</a:t>
            </a:r>
          </a:p>
          <a:p>
            <a:pPr algn="r">
              <a:lnSpc>
                <a:spcPct val="107000"/>
              </a:lnSpc>
              <a:spcAft>
                <a:spcPts val="830"/>
              </a:spcAft>
            </a:pPr>
            <a:r>
              <a:rPr lang="de-DE" sz="2400" kern="100">
                <a:latin typeface="Aptos" panose="020B0004020202020204" pitchFamily="34" charset="0"/>
                <a:ea typeface="Aptos" panose="020B0004020202020204" pitchFamily="34" charset="0"/>
                <a:cs typeface="Arial" panose="020B0604020202020204" pitchFamily="34" charset="0"/>
              </a:rPr>
              <a:t>Keine Ausbildung:    2,5%)</a:t>
            </a:r>
          </a:p>
        </p:txBody>
      </p:sp>
      <p:sp>
        <p:nvSpPr>
          <p:cNvPr id="3" name="Rechteck 2">
            <a:extLst>
              <a:ext uri="{FF2B5EF4-FFF2-40B4-BE49-F238E27FC236}">
                <a16:creationId xmlns:a16="http://schemas.microsoft.com/office/drawing/2014/main" id="{9D2FFFB5-F27D-36B5-FC19-0C00B99D5008}"/>
              </a:ext>
            </a:extLst>
          </p:cNvPr>
          <p:cNvSpPr/>
          <p:nvPr/>
        </p:nvSpPr>
        <p:spPr>
          <a:xfrm>
            <a:off x="159026" y="143123"/>
            <a:ext cx="11871297" cy="804044"/>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feld 4">
            <a:extLst>
              <a:ext uri="{FF2B5EF4-FFF2-40B4-BE49-F238E27FC236}">
                <a16:creationId xmlns:a16="http://schemas.microsoft.com/office/drawing/2014/main" id="{5E868FCD-E72B-F6EE-72B4-60C0F28BC543}"/>
              </a:ext>
            </a:extLst>
          </p:cNvPr>
          <p:cNvSpPr txBox="1"/>
          <p:nvPr/>
        </p:nvSpPr>
        <p:spPr>
          <a:xfrm>
            <a:off x="6397016" y="5386465"/>
            <a:ext cx="3695371" cy="461665"/>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de-DE" sz="1200" b="1">
                <a:solidFill>
                  <a:schemeClr val="tx1">
                    <a:lumMod val="50000"/>
                    <a:lumOff val="50000"/>
                  </a:schemeClr>
                </a:solidFill>
              </a:rPr>
              <a:t>Welche beruflichen Ausbildungsabschlüsse haben Sie? </a:t>
            </a:r>
          </a:p>
          <a:p>
            <a:r>
              <a:rPr lang="de-DE" sz="1200">
                <a:solidFill>
                  <a:schemeClr val="tx1">
                    <a:lumMod val="50000"/>
                    <a:lumOff val="50000"/>
                  </a:schemeClr>
                </a:solidFill>
              </a:rPr>
              <a:t>(Mehrfachnennungen waren möglich.)</a:t>
            </a:r>
          </a:p>
        </p:txBody>
      </p:sp>
    </p:spTree>
    <p:extLst>
      <p:ext uri="{BB962C8B-B14F-4D97-AF65-F5344CB8AC3E}">
        <p14:creationId xmlns:p14="http://schemas.microsoft.com/office/powerpoint/2010/main" val="25417930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a:extLst>
              <a:ext uri="{FF2B5EF4-FFF2-40B4-BE49-F238E27FC236}">
                <a16:creationId xmlns:a16="http://schemas.microsoft.com/office/drawing/2014/main" id="{995B6F9F-016E-7C36-CA8C-A08D485EF630}"/>
              </a:ext>
            </a:extLst>
          </p:cNvPr>
          <p:cNvSpPr>
            <a:spLocks noGrp="1"/>
          </p:cNvSpPr>
          <p:nvPr>
            <p:ph type="dt" sz="half" idx="2"/>
          </p:nvPr>
        </p:nvSpPr>
        <p:spPr/>
        <p:txBody>
          <a:bodyPr/>
          <a:lstStyle/>
          <a:p>
            <a:fld id="{21CE6C11-0E51-469C-B2A4-125EEB5780A5}" type="datetime1">
              <a:rPr lang="de-DE" smtClean="0"/>
              <a:pPr/>
              <a:t>25.11.2025</a:t>
            </a:fld>
            <a:endParaRPr lang="en-US"/>
          </a:p>
        </p:txBody>
      </p:sp>
      <p:sp>
        <p:nvSpPr>
          <p:cNvPr id="6" name="Foliennummernplatzhalter 5">
            <a:extLst>
              <a:ext uri="{FF2B5EF4-FFF2-40B4-BE49-F238E27FC236}">
                <a16:creationId xmlns:a16="http://schemas.microsoft.com/office/drawing/2014/main" id="{8C9ACB84-FD9E-E38E-EB39-B6CBFFE61892}"/>
              </a:ext>
            </a:extLst>
          </p:cNvPr>
          <p:cNvSpPr>
            <a:spLocks noGrp="1"/>
          </p:cNvSpPr>
          <p:nvPr>
            <p:ph type="sldNum" sz="quarter" idx="4"/>
          </p:nvPr>
        </p:nvSpPr>
        <p:spPr/>
        <p:txBody>
          <a:bodyPr/>
          <a:lstStyle/>
          <a:p>
            <a:fld id="{CE5776EE-2D96-4B0B-AEC2-633829776588}" type="slidenum">
              <a:rPr lang="en-US" smtClean="0"/>
              <a:pPr/>
              <a:t>32</a:t>
            </a:fld>
            <a:endParaRPr lang="en-US"/>
          </a:p>
        </p:txBody>
      </p:sp>
      <p:sp>
        <p:nvSpPr>
          <p:cNvPr id="10" name="Textfeld 9">
            <a:extLst>
              <a:ext uri="{FF2B5EF4-FFF2-40B4-BE49-F238E27FC236}">
                <a16:creationId xmlns:a16="http://schemas.microsoft.com/office/drawing/2014/main" id="{135D7E2F-D25C-7D1F-1183-ECFEBCF98746}"/>
              </a:ext>
            </a:extLst>
          </p:cNvPr>
          <p:cNvSpPr txBox="1"/>
          <p:nvPr/>
        </p:nvSpPr>
        <p:spPr>
          <a:xfrm>
            <a:off x="431800" y="1214763"/>
            <a:ext cx="6098650" cy="523220"/>
          </a:xfrm>
          <a:prstGeom prst="rect">
            <a:avLst/>
          </a:prstGeom>
          <a:noFill/>
        </p:spPr>
        <p:txBody>
          <a:bodyPr wrap="square">
            <a:spAutoFit/>
          </a:bodyPr>
          <a:lstStyle/>
          <a:p>
            <a:r>
              <a:rPr kumimoji="0" lang="de-DE" sz="2800" b="1" i="0" u="none" strike="noStrike" kern="1200" cap="none" spc="0" normalizeH="0" baseline="0" noProof="0">
                <a:ln>
                  <a:noFill/>
                </a:ln>
                <a:solidFill>
                  <a:prstClr val="black"/>
                </a:solidFill>
                <a:effectLst/>
                <a:uLnTx/>
                <a:uFillTx/>
                <a:latin typeface="Calibri"/>
                <a:ea typeface="+mn-ea"/>
                <a:cs typeface="+mn-cs"/>
              </a:rPr>
              <a:t>Haushaltszusammensetzung I</a:t>
            </a:r>
            <a:endParaRPr lang="de-DE" sz="2800"/>
          </a:p>
        </p:txBody>
      </p:sp>
      <p:pic>
        <p:nvPicPr>
          <p:cNvPr id="22" name="Grafik 21">
            <a:extLst>
              <a:ext uri="{FF2B5EF4-FFF2-40B4-BE49-F238E27FC236}">
                <a16:creationId xmlns:a16="http://schemas.microsoft.com/office/drawing/2014/main" id="{A69EDA87-3D50-28FF-69B3-C3E848B8E27D}"/>
              </a:ext>
            </a:extLst>
          </p:cNvPr>
          <p:cNvPicPr>
            <a:picLocks noChangeAspect="1"/>
          </p:cNvPicPr>
          <p:nvPr/>
        </p:nvPicPr>
        <p:blipFill>
          <a:blip r:embed="rId3"/>
          <a:stretch>
            <a:fillRect/>
          </a:stretch>
        </p:blipFill>
        <p:spPr>
          <a:xfrm>
            <a:off x="435639" y="1973263"/>
            <a:ext cx="5663675" cy="4206605"/>
          </a:xfrm>
          <a:prstGeom prst="rect">
            <a:avLst/>
          </a:prstGeom>
        </p:spPr>
      </p:pic>
      <p:pic>
        <p:nvPicPr>
          <p:cNvPr id="24" name="Grafik 23">
            <a:extLst>
              <a:ext uri="{FF2B5EF4-FFF2-40B4-BE49-F238E27FC236}">
                <a16:creationId xmlns:a16="http://schemas.microsoft.com/office/drawing/2014/main" id="{6EEF9665-50A6-B891-F5E7-058A64059082}"/>
              </a:ext>
            </a:extLst>
          </p:cNvPr>
          <p:cNvPicPr>
            <a:picLocks noChangeAspect="1"/>
          </p:cNvPicPr>
          <p:nvPr/>
        </p:nvPicPr>
        <p:blipFill>
          <a:blip r:embed="rId4"/>
          <a:stretch>
            <a:fillRect/>
          </a:stretch>
        </p:blipFill>
        <p:spPr>
          <a:xfrm>
            <a:off x="6110260" y="1977983"/>
            <a:ext cx="5724640" cy="4182218"/>
          </a:xfrm>
          <a:prstGeom prst="rect">
            <a:avLst/>
          </a:prstGeom>
        </p:spPr>
      </p:pic>
    </p:spTree>
    <p:extLst>
      <p:ext uri="{BB962C8B-B14F-4D97-AF65-F5344CB8AC3E}">
        <p14:creationId xmlns:p14="http://schemas.microsoft.com/office/powerpoint/2010/main" val="828732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8D4BC9-F53E-9B84-7108-EF5868A2DA0C}"/>
            </a:ext>
          </a:extLst>
        </p:cNvPr>
        <p:cNvGrpSpPr/>
        <p:nvPr/>
      </p:nvGrpSpPr>
      <p:grpSpPr>
        <a:xfrm>
          <a:off x="0" y="0"/>
          <a:ext cx="0" cy="0"/>
          <a:chOff x="0" y="0"/>
          <a:chExt cx="0" cy="0"/>
        </a:xfrm>
      </p:grpSpPr>
      <p:sp>
        <p:nvSpPr>
          <p:cNvPr id="5" name="Datumsplatzhalter 4">
            <a:extLst>
              <a:ext uri="{FF2B5EF4-FFF2-40B4-BE49-F238E27FC236}">
                <a16:creationId xmlns:a16="http://schemas.microsoft.com/office/drawing/2014/main" id="{4D3F7CB4-081F-7D8F-BFA7-5575E644450E}"/>
              </a:ext>
            </a:extLst>
          </p:cNvPr>
          <p:cNvSpPr>
            <a:spLocks noGrp="1"/>
          </p:cNvSpPr>
          <p:nvPr>
            <p:ph type="dt" sz="half" idx="2"/>
          </p:nvPr>
        </p:nvSpPr>
        <p:spPr/>
        <p:txBody>
          <a:bodyPr/>
          <a:lstStyle/>
          <a:p>
            <a:fld id="{7D7323CA-8A31-4E4F-BA89-BD13EA335A7F}" type="datetime1">
              <a:rPr lang="de-DE" smtClean="0"/>
              <a:pPr/>
              <a:t>25.11.2025</a:t>
            </a:fld>
            <a:endParaRPr lang="en-US"/>
          </a:p>
        </p:txBody>
      </p:sp>
      <p:sp>
        <p:nvSpPr>
          <p:cNvPr id="6" name="Foliennummernplatzhalter 5">
            <a:extLst>
              <a:ext uri="{FF2B5EF4-FFF2-40B4-BE49-F238E27FC236}">
                <a16:creationId xmlns:a16="http://schemas.microsoft.com/office/drawing/2014/main" id="{044EBE9E-2E47-CACC-6210-92499DA90A9E}"/>
              </a:ext>
            </a:extLst>
          </p:cNvPr>
          <p:cNvSpPr>
            <a:spLocks noGrp="1"/>
          </p:cNvSpPr>
          <p:nvPr>
            <p:ph type="sldNum" sz="quarter" idx="4"/>
          </p:nvPr>
        </p:nvSpPr>
        <p:spPr/>
        <p:txBody>
          <a:bodyPr/>
          <a:lstStyle/>
          <a:p>
            <a:fld id="{CE5776EE-2D96-4B0B-AEC2-633829776588}" type="slidenum">
              <a:rPr lang="en-US" smtClean="0"/>
              <a:pPr/>
              <a:t>33</a:t>
            </a:fld>
            <a:endParaRPr lang="en-US"/>
          </a:p>
        </p:txBody>
      </p:sp>
      <p:sp>
        <p:nvSpPr>
          <p:cNvPr id="9" name="Textfeld 8">
            <a:extLst>
              <a:ext uri="{FF2B5EF4-FFF2-40B4-BE49-F238E27FC236}">
                <a16:creationId xmlns:a16="http://schemas.microsoft.com/office/drawing/2014/main" id="{FEC54A49-B7E9-2616-B68A-45058EE7B553}"/>
              </a:ext>
            </a:extLst>
          </p:cNvPr>
          <p:cNvSpPr txBox="1"/>
          <p:nvPr/>
        </p:nvSpPr>
        <p:spPr>
          <a:xfrm>
            <a:off x="431802" y="1023998"/>
            <a:ext cx="5664198" cy="523220"/>
          </a:xfrm>
          <a:prstGeom prst="rect">
            <a:avLst/>
          </a:prstGeom>
          <a:noFill/>
        </p:spPr>
        <p:txBody>
          <a:bodyPr wrap="square">
            <a:spAutoFit/>
          </a:bodyPr>
          <a:lstStyle/>
          <a:p>
            <a:r>
              <a:rPr kumimoji="0" lang="de-DE" sz="2800" b="1" i="0" u="none" strike="noStrike" kern="1200" cap="none" spc="0" normalizeH="0" baseline="0" noProof="0">
                <a:ln>
                  <a:noFill/>
                </a:ln>
                <a:solidFill>
                  <a:prstClr val="black"/>
                </a:solidFill>
                <a:effectLst/>
                <a:uLnTx/>
                <a:uFillTx/>
                <a:latin typeface="Calibri"/>
                <a:ea typeface="+mn-ea"/>
                <a:cs typeface="+mn-cs"/>
              </a:rPr>
              <a:t>Haushaltszusammensetzung II</a:t>
            </a:r>
            <a:endParaRPr lang="de-DE"/>
          </a:p>
        </p:txBody>
      </p:sp>
      <p:sp>
        <p:nvSpPr>
          <p:cNvPr id="2" name="Rechteck 1">
            <a:extLst>
              <a:ext uri="{FF2B5EF4-FFF2-40B4-BE49-F238E27FC236}">
                <a16:creationId xmlns:a16="http://schemas.microsoft.com/office/drawing/2014/main" id="{80F0E5C0-C524-B53F-8856-1048500BB017}"/>
              </a:ext>
            </a:extLst>
          </p:cNvPr>
          <p:cNvSpPr/>
          <p:nvPr/>
        </p:nvSpPr>
        <p:spPr>
          <a:xfrm>
            <a:off x="159026" y="143123"/>
            <a:ext cx="11871297" cy="804044"/>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8" name="Verbinder: gewinkelt 17">
            <a:extLst>
              <a:ext uri="{FF2B5EF4-FFF2-40B4-BE49-F238E27FC236}">
                <a16:creationId xmlns:a16="http://schemas.microsoft.com/office/drawing/2014/main" id="{B2F4D170-6B39-D063-A70B-25CE5A9B6A76}"/>
              </a:ext>
            </a:extLst>
          </p:cNvPr>
          <p:cNvCxnSpPr>
            <a:cxnSpLocks/>
          </p:cNvCxnSpPr>
          <p:nvPr/>
        </p:nvCxnSpPr>
        <p:spPr>
          <a:xfrm>
            <a:off x="2671319" y="2744487"/>
            <a:ext cx="189869" cy="146450"/>
          </a:xfrm>
          <a:prstGeom prst="bentConnector3">
            <a:avLst>
              <a:gd name="adj1" fmla="val 100490"/>
            </a:avLst>
          </a:prstGeom>
        </p:spPr>
        <p:style>
          <a:lnRef idx="1">
            <a:schemeClr val="accent1"/>
          </a:lnRef>
          <a:fillRef idx="0">
            <a:schemeClr val="accent1"/>
          </a:fillRef>
          <a:effectRef idx="0">
            <a:schemeClr val="accent1"/>
          </a:effectRef>
          <a:fontRef idx="minor">
            <a:schemeClr val="tx1"/>
          </a:fontRef>
        </p:style>
      </p:cxnSp>
      <p:cxnSp>
        <p:nvCxnSpPr>
          <p:cNvPr id="30" name="Verbinder: gewinkelt 29">
            <a:extLst>
              <a:ext uri="{FF2B5EF4-FFF2-40B4-BE49-F238E27FC236}">
                <a16:creationId xmlns:a16="http://schemas.microsoft.com/office/drawing/2014/main" id="{F9D11FB6-C20E-3A07-4C8C-EA5797EB6EF7}"/>
              </a:ext>
            </a:extLst>
          </p:cNvPr>
          <p:cNvCxnSpPr>
            <a:cxnSpLocks/>
          </p:cNvCxnSpPr>
          <p:nvPr/>
        </p:nvCxnSpPr>
        <p:spPr>
          <a:xfrm>
            <a:off x="8445383" y="2958485"/>
            <a:ext cx="189869" cy="80559"/>
          </a:xfrm>
          <a:prstGeom prst="bentConnector3">
            <a:avLst>
              <a:gd name="adj1" fmla="val 100490"/>
            </a:avLst>
          </a:prstGeom>
        </p:spPr>
        <p:style>
          <a:lnRef idx="1">
            <a:schemeClr val="accent1"/>
          </a:lnRef>
          <a:fillRef idx="0">
            <a:schemeClr val="accent1"/>
          </a:fillRef>
          <a:effectRef idx="0">
            <a:schemeClr val="accent1"/>
          </a:effectRef>
          <a:fontRef idx="minor">
            <a:schemeClr val="tx1"/>
          </a:fontRef>
        </p:style>
      </p:cxnSp>
      <p:pic>
        <p:nvPicPr>
          <p:cNvPr id="13" name="Grafik 12">
            <a:extLst>
              <a:ext uri="{FF2B5EF4-FFF2-40B4-BE49-F238E27FC236}">
                <a16:creationId xmlns:a16="http://schemas.microsoft.com/office/drawing/2014/main" id="{29568C9D-613D-AF7C-CD1F-B7840E35822F}"/>
              </a:ext>
            </a:extLst>
          </p:cNvPr>
          <p:cNvPicPr>
            <a:picLocks noChangeAspect="1"/>
          </p:cNvPicPr>
          <p:nvPr/>
        </p:nvPicPr>
        <p:blipFill>
          <a:blip r:embed="rId3"/>
          <a:stretch>
            <a:fillRect/>
          </a:stretch>
        </p:blipFill>
        <p:spPr>
          <a:xfrm>
            <a:off x="434370" y="1918634"/>
            <a:ext cx="5663675" cy="4176122"/>
          </a:xfrm>
          <a:prstGeom prst="rect">
            <a:avLst/>
          </a:prstGeom>
        </p:spPr>
      </p:pic>
      <p:pic>
        <p:nvPicPr>
          <p:cNvPr id="17" name="Grafik 16">
            <a:extLst>
              <a:ext uri="{FF2B5EF4-FFF2-40B4-BE49-F238E27FC236}">
                <a16:creationId xmlns:a16="http://schemas.microsoft.com/office/drawing/2014/main" id="{5061D8FB-A018-E75B-89A4-DD0458558FAF}"/>
              </a:ext>
            </a:extLst>
          </p:cNvPr>
          <p:cNvPicPr>
            <a:picLocks noChangeAspect="1"/>
          </p:cNvPicPr>
          <p:nvPr/>
        </p:nvPicPr>
        <p:blipFill>
          <a:blip r:embed="rId4"/>
          <a:stretch>
            <a:fillRect/>
          </a:stretch>
        </p:blipFill>
        <p:spPr>
          <a:xfrm>
            <a:off x="6036463" y="1917918"/>
            <a:ext cx="5724640" cy="4285859"/>
          </a:xfrm>
          <a:prstGeom prst="rect">
            <a:avLst/>
          </a:prstGeom>
        </p:spPr>
      </p:pic>
    </p:spTree>
    <p:extLst>
      <p:ext uri="{BB962C8B-B14F-4D97-AF65-F5344CB8AC3E}">
        <p14:creationId xmlns:p14="http://schemas.microsoft.com/office/powerpoint/2010/main" val="36115975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C7F828-8F60-412B-8583-0765827B9E71}"/>
              </a:ext>
            </a:extLst>
          </p:cNvPr>
          <p:cNvSpPr>
            <a:spLocks noGrp="1"/>
          </p:cNvSpPr>
          <p:nvPr>
            <p:ph type="title"/>
          </p:nvPr>
        </p:nvSpPr>
        <p:spPr/>
        <p:txBody>
          <a:bodyPr/>
          <a:lstStyle/>
          <a:p>
            <a:r>
              <a:rPr lang="de-DE"/>
              <a:t>Qualität der Arbeitsbedingungen</a:t>
            </a:r>
          </a:p>
        </p:txBody>
      </p:sp>
      <p:sp>
        <p:nvSpPr>
          <p:cNvPr id="4" name="Datumsplatzhalter 3">
            <a:extLst>
              <a:ext uri="{FF2B5EF4-FFF2-40B4-BE49-F238E27FC236}">
                <a16:creationId xmlns:a16="http://schemas.microsoft.com/office/drawing/2014/main" id="{9A8E8A91-AA01-4F36-AC28-916BE74335F4}"/>
              </a:ext>
            </a:extLst>
          </p:cNvPr>
          <p:cNvSpPr>
            <a:spLocks noGrp="1"/>
          </p:cNvSpPr>
          <p:nvPr>
            <p:ph type="dt" sz="half" idx="12"/>
          </p:nvPr>
        </p:nvSpPr>
        <p:spPr/>
        <p:txBody>
          <a:bodyPr/>
          <a:lstStyle/>
          <a:p>
            <a:fld id="{71176000-713B-4489-A2AE-A6B651E5F780}" type="datetime1">
              <a:rPr lang="de-DE" smtClean="0"/>
              <a:pPr/>
              <a:t>25.11.2025</a:t>
            </a:fld>
            <a:endParaRPr lang="en-US"/>
          </a:p>
        </p:txBody>
      </p:sp>
      <p:sp>
        <p:nvSpPr>
          <p:cNvPr id="6" name="Foliennummernplatzhalter 5">
            <a:extLst>
              <a:ext uri="{FF2B5EF4-FFF2-40B4-BE49-F238E27FC236}">
                <a16:creationId xmlns:a16="http://schemas.microsoft.com/office/drawing/2014/main" id="{52CA9FA2-3978-4472-BFAC-1217CDB6F1FC}"/>
              </a:ext>
            </a:extLst>
          </p:cNvPr>
          <p:cNvSpPr>
            <a:spLocks noGrp="1"/>
          </p:cNvSpPr>
          <p:nvPr>
            <p:ph type="sldNum" sz="quarter" idx="14"/>
          </p:nvPr>
        </p:nvSpPr>
        <p:spPr/>
        <p:txBody>
          <a:bodyPr/>
          <a:lstStyle/>
          <a:p>
            <a:fld id="{CE5776EE-2D96-4B0B-AEC2-633829776588}" type="slidenum">
              <a:rPr lang="en-US" smtClean="0"/>
              <a:pPr/>
              <a:t>34</a:t>
            </a:fld>
            <a:endParaRPr lang="en-US"/>
          </a:p>
        </p:txBody>
      </p:sp>
      <p:graphicFrame>
        <p:nvGraphicFramePr>
          <p:cNvPr id="7" name="Textfeld 4">
            <a:extLst>
              <a:ext uri="{FF2B5EF4-FFF2-40B4-BE49-F238E27FC236}">
                <a16:creationId xmlns:a16="http://schemas.microsoft.com/office/drawing/2014/main" id="{DCAF242F-EBED-D67B-BD55-8FD59C799AD4}"/>
              </a:ext>
            </a:extLst>
          </p:cNvPr>
          <p:cNvGraphicFramePr/>
          <p:nvPr>
            <p:extLst>
              <p:ext uri="{D42A27DB-BD31-4B8C-83A1-F6EECF244321}">
                <p14:modId xmlns:p14="http://schemas.microsoft.com/office/powerpoint/2010/main" val="4224440192"/>
              </p:ext>
            </p:extLst>
          </p:nvPr>
        </p:nvGraphicFramePr>
        <p:xfrm>
          <a:off x="2102679" y="3786809"/>
          <a:ext cx="7157278" cy="23762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platzhalter 2">
            <a:extLst>
              <a:ext uri="{FF2B5EF4-FFF2-40B4-BE49-F238E27FC236}">
                <a16:creationId xmlns:a16="http://schemas.microsoft.com/office/drawing/2014/main" id="{2214B48C-0795-7F28-701D-3A46169558ED}"/>
              </a:ext>
            </a:extLst>
          </p:cNvPr>
          <p:cNvSpPr>
            <a:spLocks noGrp="1"/>
          </p:cNvSpPr>
          <p:nvPr>
            <p:ph type="body" sz="quarter" idx="11"/>
          </p:nvPr>
        </p:nvSpPr>
        <p:spPr>
          <a:xfrm>
            <a:off x="427569" y="3073485"/>
            <a:ext cx="11332633" cy="506336"/>
          </a:xfrm>
        </p:spPr>
        <p:txBody>
          <a:bodyPr/>
          <a:lstStyle/>
          <a:p>
            <a:r>
              <a:rPr lang="de-DE" sz="1600"/>
              <a:t>Die drei Teilbereiche der Erhebung </a:t>
            </a:r>
          </a:p>
        </p:txBody>
      </p:sp>
      <p:sp>
        <p:nvSpPr>
          <p:cNvPr id="3" name="Rechteck 2">
            <a:extLst>
              <a:ext uri="{FF2B5EF4-FFF2-40B4-BE49-F238E27FC236}">
                <a16:creationId xmlns:a16="http://schemas.microsoft.com/office/drawing/2014/main" id="{10A511B1-6B60-B7B9-347F-640CD5A5252C}"/>
              </a:ext>
            </a:extLst>
          </p:cNvPr>
          <p:cNvSpPr/>
          <p:nvPr/>
        </p:nvSpPr>
        <p:spPr>
          <a:xfrm>
            <a:off x="160351" y="143123"/>
            <a:ext cx="11871297" cy="715729"/>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6782033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AA625A-6C84-2E7F-E74D-04BF09E24F7E}"/>
              </a:ext>
            </a:extLst>
          </p:cNvPr>
          <p:cNvSpPr>
            <a:spLocks noGrp="1"/>
          </p:cNvSpPr>
          <p:nvPr>
            <p:ph type="title"/>
          </p:nvPr>
        </p:nvSpPr>
        <p:spPr>
          <a:xfrm>
            <a:off x="957943" y="768786"/>
            <a:ext cx="11328400" cy="789310"/>
          </a:xfrm>
        </p:spPr>
        <p:txBody>
          <a:bodyPr/>
          <a:lstStyle/>
          <a:p>
            <a:r>
              <a:rPr lang="de-DE"/>
              <a:t>Die 11 Kriterien der Arbeitsqualität in der Solo-Selbstständigkeit</a:t>
            </a:r>
          </a:p>
        </p:txBody>
      </p:sp>
      <p:sp>
        <p:nvSpPr>
          <p:cNvPr id="4" name="Datumsplatzhalter 3">
            <a:extLst>
              <a:ext uri="{FF2B5EF4-FFF2-40B4-BE49-F238E27FC236}">
                <a16:creationId xmlns:a16="http://schemas.microsoft.com/office/drawing/2014/main" id="{341819AC-C8AD-9052-A4D1-6D6DF757DB42}"/>
              </a:ext>
            </a:extLst>
          </p:cNvPr>
          <p:cNvSpPr>
            <a:spLocks noGrp="1"/>
          </p:cNvSpPr>
          <p:nvPr>
            <p:ph type="dt" sz="half" idx="2"/>
          </p:nvPr>
        </p:nvSpPr>
        <p:spPr/>
        <p:txBody>
          <a:bodyPr/>
          <a:lstStyle/>
          <a:p>
            <a:fld id="{21CE6C11-0E51-469C-B2A4-125EEB5780A5}" type="datetime1">
              <a:rPr lang="de-DE" smtClean="0"/>
              <a:pPr/>
              <a:t>25.11.2025</a:t>
            </a:fld>
            <a:endParaRPr lang="en-US"/>
          </a:p>
        </p:txBody>
      </p:sp>
      <p:sp>
        <p:nvSpPr>
          <p:cNvPr id="6" name="Foliennummernplatzhalter 5">
            <a:extLst>
              <a:ext uri="{FF2B5EF4-FFF2-40B4-BE49-F238E27FC236}">
                <a16:creationId xmlns:a16="http://schemas.microsoft.com/office/drawing/2014/main" id="{7A58CF75-42FA-D74D-BFB0-D2BBED651A0C}"/>
              </a:ext>
            </a:extLst>
          </p:cNvPr>
          <p:cNvSpPr>
            <a:spLocks noGrp="1"/>
          </p:cNvSpPr>
          <p:nvPr>
            <p:ph type="sldNum" sz="quarter" idx="4"/>
          </p:nvPr>
        </p:nvSpPr>
        <p:spPr/>
        <p:txBody>
          <a:bodyPr/>
          <a:lstStyle/>
          <a:p>
            <a:fld id="{CE5776EE-2D96-4B0B-AEC2-633829776588}" type="slidenum">
              <a:rPr lang="en-US" smtClean="0"/>
              <a:pPr/>
              <a:t>35</a:t>
            </a:fld>
            <a:endParaRPr lang="en-US"/>
          </a:p>
        </p:txBody>
      </p:sp>
      <p:pic>
        <p:nvPicPr>
          <p:cNvPr id="12" name="Grafik 11">
            <a:extLst>
              <a:ext uri="{FF2B5EF4-FFF2-40B4-BE49-F238E27FC236}">
                <a16:creationId xmlns:a16="http://schemas.microsoft.com/office/drawing/2014/main" id="{9B05F808-77C1-AD91-5B0F-E6361583EEAE}"/>
              </a:ext>
            </a:extLst>
          </p:cNvPr>
          <p:cNvPicPr>
            <a:picLocks noChangeAspect="1"/>
          </p:cNvPicPr>
          <p:nvPr/>
        </p:nvPicPr>
        <p:blipFill>
          <a:blip r:embed="rId3"/>
          <a:stretch>
            <a:fillRect/>
          </a:stretch>
        </p:blipFill>
        <p:spPr>
          <a:xfrm>
            <a:off x="830561" y="1540297"/>
            <a:ext cx="10403496" cy="4552310"/>
          </a:xfrm>
          <a:prstGeom prst="rect">
            <a:avLst/>
          </a:prstGeom>
        </p:spPr>
      </p:pic>
      <p:sp>
        <p:nvSpPr>
          <p:cNvPr id="13" name="Rechteck 12">
            <a:extLst>
              <a:ext uri="{FF2B5EF4-FFF2-40B4-BE49-F238E27FC236}">
                <a16:creationId xmlns:a16="http://schemas.microsoft.com/office/drawing/2014/main" id="{130E789D-E207-9DBF-A7AC-262E23BF2203}"/>
              </a:ext>
            </a:extLst>
          </p:cNvPr>
          <p:cNvSpPr/>
          <p:nvPr/>
        </p:nvSpPr>
        <p:spPr>
          <a:xfrm>
            <a:off x="160351" y="49664"/>
            <a:ext cx="11871297" cy="715729"/>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feld 1">
            <a:extLst>
              <a:ext uri="{FF2B5EF4-FFF2-40B4-BE49-F238E27FC236}">
                <a16:creationId xmlns:a16="http://schemas.microsoft.com/office/drawing/2014/main" id="{76347B74-B8B2-B328-FF6A-BBAFF80A600B}"/>
              </a:ext>
            </a:extLst>
          </p:cNvPr>
          <p:cNvSpPr txBox="1"/>
          <p:nvPr/>
        </p:nvSpPr>
        <p:spPr>
          <a:xfrm>
            <a:off x="3925585" y="6314840"/>
            <a:ext cx="4741798" cy="301579"/>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de-DE" sz="900" baseline="0"/>
              <a:t>Befragung „Gute Arbeit für Solo-Selbstständige“ 2024, INPUT Consulting</a:t>
            </a:r>
            <a:r>
              <a:rPr lang="de-DE" sz="900"/>
              <a:t>, Haus der Selbstständigen</a:t>
            </a:r>
          </a:p>
        </p:txBody>
      </p:sp>
    </p:spTree>
    <p:extLst>
      <p:ext uri="{BB962C8B-B14F-4D97-AF65-F5344CB8AC3E}">
        <p14:creationId xmlns:p14="http://schemas.microsoft.com/office/powerpoint/2010/main" val="10724005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88CF64-A852-F8F2-C2F3-D4F439572E2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2853047-F026-6212-C281-585BEE45582B}"/>
              </a:ext>
            </a:extLst>
          </p:cNvPr>
          <p:cNvSpPr>
            <a:spLocks noGrp="1"/>
          </p:cNvSpPr>
          <p:nvPr>
            <p:ph type="title"/>
          </p:nvPr>
        </p:nvSpPr>
        <p:spPr/>
        <p:txBody>
          <a:bodyPr/>
          <a:lstStyle/>
          <a:p>
            <a:r>
              <a:rPr lang="de-DE"/>
              <a:t>Ressourcen</a:t>
            </a:r>
          </a:p>
        </p:txBody>
      </p:sp>
      <p:sp>
        <p:nvSpPr>
          <p:cNvPr id="4" name="Datumsplatzhalter 3">
            <a:extLst>
              <a:ext uri="{FF2B5EF4-FFF2-40B4-BE49-F238E27FC236}">
                <a16:creationId xmlns:a16="http://schemas.microsoft.com/office/drawing/2014/main" id="{4F338241-F347-1611-4E5C-0E824F956DB8}"/>
              </a:ext>
            </a:extLst>
          </p:cNvPr>
          <p:cNvSpPr>
            <a:spLocks noGrp="1"/>
          </p:cNvSpPr>
          <p:nvPr>
            <p:ph type="dt" sz="half" idx="12"/>
          </p:nvPr>
        </p:nvSpPr>
        <p:spPr/>
        <p:txBody>
          <a:bodyPr/>
          <a:lstStyle/>
          <a:p>
            <a:fld id="{71176000-713B-4489-A2AE-A6B651E5F780}" type="datetime1">
              <a:rPr lang="de-DE" smtClean="0"/>
              <a:pPr/>
              <a:t>25.11.2025</a:t>
            </a:fld>
            <a:endParaRPr lang="en-US"/>
          </a:p>
        </p:txBody>
      </p:sp>
      <p:sp>
        <p:nvSpPr>
          <p:cNvPr id="6" name="Foliennummernplatzhalter 5">
            <a:extLst>
              <a:ext uri="{FF2B5EF4-FFF2-40B4-BE49-F238E27FC236}">
                <a16:creationId xmlns:a16="http://schemas.microsoft.com/office/drawing/2014/main" id="{F4B0CB9A-6329-CBFD-1CD5-58C25F36009E}"/>
              </a:ext>
            </a:extLst>
          </p:cNvPr>
          <p:cNvSpPr>
            <a:spLocks noGrp="1"/>
          </p:cNvSpPr>
          <p:nvPr>
            <p:ph type="sldNum" sz="quarter" idx="14"/>
          </p:nvPr>
        </p:nvSpPr>
        <p:spPr/>
        <p:txBody>
          <a:bodyPr/>
          <a:lstStyle/>
          <a:p>
            <a:fld id="{CE5776EE-2D96-4B0B-AEC2-633829776588}" type="slidenum">
              <a:rPr lang="en-US" smtClean="0"/>
              <a:pPr/>
              <a:t>36</a:t>
            </a:fld>
            <a:endParaRPr lang="en-US"/>
          </a:p>
        </p:txBody>
      </p:sp>
      <p:graphicFrame>
        <p:nvGraphicFramePr>
          <p:cNvPr id="12" name="Diagramm 11">
            <a:extLst>
              <a:ext uri="{FF2B5EF4-FFF2-40B4-BE49-F238E27FC236}">
                <a16:creationId xmlns:a16="http://schemas.microsoft.com/office/drawing/2014/main" id="{CFC4086A-5AAB-E853-1E4F-6316D70689D6}"/>
              </a:ext>
            </a:extLst>
          </p:cNvPr>
          <p:cNvGraphicFramePr/>
          <p:nvPr>
            <p:extLst>
              <p:ext uri="{D42A27DB-BD31-4B8C-83A1-F6EECF244321}">
                <p14:modId xmlns:p14="http://schemas.microsoft.com/office/powerpoint/2010/main" val="2448034428"/>
              </p:ext>
            </p:extLst>
          </p:nvPr>
        </p:nvGraphicFramePr>
        <p:xfrm>
          <a:off x="431801" y="4380470"/>
          <a:ext cx="4920963" cy="1477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hteck 2">
            <a:extLst>
              <a:ext uri="{FF2B5EF4-FFF2-40B4-BE49-F238E27FC236}">
                <a16:creationId xmlns:a16="http://schemas.microsoft.com/office/drawing/2014/main" id="{88773A31-982C-25B8-A248-AD48D269D3A8}"/>
              </a:ext>
            </a:extLst>
          </p:cNvPr>
          <p:cNvSpPr/>
          <p:nvPr/>
        </p:nvSpPr>
        <p:spPr>
          <a:xfrm>
            <a:off x="159026" y="143123"/>
            <a:ext cx="11871297" cy="715729"/>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16815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58E21891-D624-82BD-EAD6-19EFA3FAC327}"/>
              </a:ext>
            </a:extLst>
          </p:cNvPr>
          <p:cNvSpPr>
            <a:spLocks noGrp="1"/>
          </p:cNvSpPr>
          <p:nvPr>
            <p:ph type="dt" sz="half" idx="10"/>
          </p:nvPr>
        </p:nvSpPr>
        <p:spPr/>
        <p:txBody>
          <a:bodyPr/>
          <a:lstStyle/>
          <a:p>
            <a:fld id="{71176000-713B-4489-A2AE-A6B651E5F780}" type="datetime1">
              <a:rPr lang="de-DE" smtClean="0"/>
              <a:pPr/>
              <a:t>25.11.2025</a:t>
            </a:fld>
            <a:endParaRPr lang="en-US"/>
          </a:p>
        </p:txBody>
      </p:sp>
      <p:sp>
        <p:nvSpPr>
          <p:cNvPr id="4" name="Foliennummernplatzhalter 3">
            <a:extLst>
              <a:ext uri="{FF2B5EF4-FFF2-40B4-BE49-F238E27FC236}">
                <a16:creationId xmlns:a16="http://schemas.microsoft.com/office/drawing/2014/main" id="{75FA665A-E172-5C46-2826-9804196B02FB}"/>
              </a:ext>
            </a:extLst>
          </p:cNvPr>
          <p:cNvSpPr>
            <a:spLocks noGrp="1"/>
          </p:cNvSpPr>
          <p:nvPr>
            <p:ph type="sldNum" sz="quarter" idx="12"/>
          </p:nvPr>
        </p:nvSpPr>
        <p:spPr/>
        <p:txBody>
          <a:bodyPr/>
          <a:lstStyle/>
          <a:p>
            <a:fld id="{CE5776EE-2D96-4B0B-AEC2-633829776588}" type="slidenum">
              <a:rPr lang="en-US" smtClean="0"/>
              <a:pPr/>
              <a:t>37</a:t>
            </a:fld>
            <a:endParaRPr lang="en-US"/>
          </a:p>
        </p:txBody>
      </p:sp>
      <p:pic>
        <p:nvPicPr>
          <p:cNvPr id="28" name="Grafik 27">
            <a:extLst>
              <a:ext uri="{FF2B5EF4-FFF2-40B4-BE49-F238E27FC236}">
                <a16:creationId xmlns:a16="http://schemas.microsoft.com/office/drawing/2014/main" id="{968C528E-A1A0-D794-3CCB-BB0C1F2ABCAC}"/>
              </a:ext>
            </a:extLst>
          </p:cNvPr>
          <p:cNvPicPr>
            <a:picLocks noChangeAspect="1"/>
          </p:cNvPicPr>
          <p:nvPr/>
        </p:nvPicPr>
        <p:blipFill>
          <a:blip r:embed="rId3"/>
          <a:stretch>
            <a:fillRect/>
          </a:stretch>
        </p:blipFill>
        <p:spPr>
          <a:xfrm>
            <a:off x="804243" y="4881696"/>
            <a:ext cx="11057557" cy="1180549"/>
          </a:xfrm>
          <a:prstGeom prst="rect">
            <a:avLst/>
          </a:prstGeom>
        </p:spPr>
      </p:pic>
      <p:sp>
        <p:nvSpPr>
          <p:cNvPr id="34" name="Ellipse 33">
            <a:extLst>
              <a:ext uri="{FF2B5EF4-FFF2-40B4-BE49-F238E27FC236}">
                <a16:creationId xmlns:a16="http://schemas.microsoft.com/office/drawing/2014/main" id="{FE300B8D-CB6B-DC57-2135-51639A1251A3}"/>
              </a:ext>
            </a:extLst>
          </p:cNvPr>
          <p:cNvSpPr/>
          <p:nvPr/>
        </p:nvSpPr>
        <p:spPr>
          <a:xfrm>
            <a:off x="5745891" y="5334340"/>
            <a:ext cx="1037968" cy="747583"/>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38" name="Gerade Verbindung mit Pfeil 37">
            <a:extLst>
              <a:ext uri="{FF2B5EF4-FFF2-40B4-BE49-F238E27FC236}">
                <a16:creationId xmlns:a16="http://schemas.microsoft.com/office/drawing/2014/main" id="{CB4D62A1-B1DE-1006-77D2-7A06DC58EEE3}"/>
              </a:ext>
            </a:extLst>
          </p:cNvPr>
          <p:cNvCxnSpPr/>
          <p:nvPr/>
        </p:nvCxnSpPr>
        <p:spPr>
          <a:xfrm>
            <a:off x="6923187" y="5708131"/>
            <a:ext cx="852617" cy="0"/>
          </a:xfrm>
          <a:prstGeom prst="straightConnector1">
            <a:avLst/>
          </a:prstGeom>
          <a:ln>
            <a:solidFill>
              <a:srgbClr val="FFC000"/>
            </a:solidFill>
            <a:tailEnd type="triangle"/>
          </a:ln>
        </p:spPr>
        <p:style>
          <a:lnRef idx="3">
            <a:schemeClr val="accent2"/>
          </a:lnRef>
          <a:fillRef idx="0">
            <a:schemeClr val="accent2"/>
          </a:fillRef>
          <a:effectRef idx="2">
            <a:schemeClr val="accent2"/>
          </a:effectRef>
          <a:fontRef idx="minor">
            <a:schemeClr val="tx1"/>
          </a:fontRef>
        </p:style>
      </p:cxnSp>
      <p:pic>
        <p:nvPicPr>
          <p:cNvPr id="5" name="Grafik 4">
            <a:extLst>
              <a:ext uri="{FF2B5EF4-FFF2-40B4-BE49-F238E27FC236}">
                <a16:creationId xmlns:a16="http://schemas.microsoft.com/office/drawing/2014/main" id="{8601F284-C00D-8344-C489-12F12E5DF9EC}"/>
              </a:ext>
            </a:extLst>
          </p:cNvPr>
          <p:cNvPicPr>
            <a:picLocks noChangeAspect="1"/>
          </p:cNvPicPr>
          <p:nvPr/>
        </p:nvPicPr>
        <p:blipFill>
          <a:blip r:embed="rId4"/>
          <a:stretch>
            <a:fillRect/>
          </a:stretch>
        </p:blipFill>
        <p:spPr>
          <a:xfrm>
            <a:off x="3005847" y="2094809"/>
            <a:ext cx="8540886" cy="2631256"/>
          </a:xfrm>
          <a:prstGeom prst="rect">
            <a:avLst/>
          </a:prstGeom>
        </p:spPr>
      </p:pic>
      <p:sp>
        <p:nvSpPr>
          <p:cNvPr id="3" name="Rechteck 2">
            <a:extLst>
              <a:ext uri="{FF2B5EF4-FFF2-40B4-BE49-F238E27FC236}">
                <a16:creationId xmlns:a16="http://schemas.microsoft.com/office/drawing/2014/main" id="{10A36E42-C984-B90B-B379-14978CB55269}"/>
              </a:ext>
            </a:extLst>
          </p:cNvPr>
          <p:cNvSpPr/>
          <p:nvPr/>
        </p:nvSpPr>
        <p:spPr>
          <a:xfrm>
            <a:off x="159026" y="143123"/>
            <a:ext cx="11871297" cy="804044"/>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Titel 1">
            <a:extLst>
              <a:ext uri="{FF2B5EF4-FFF2-40B4-BE49-F238E27FC236}">
                <a16:creationId xmlns:a16="http://schemas.microsoft.com/office/drawing/2014/main" id="{28E53ABC-6E90-D493-20F7-7195BDEC8CB6}"/>
              </a:ext>
            </a:extLst>
          </p:cNvPr>
          <p:cNvSpPr txBox="1">
            <a:spLocks/>
          </p:cNvSpPr>
          <p:nvPr/>
        </p:nvSpPr>
        <p:spPr>
          <a:xfrm>
            <a:off x="533400" y="1149868"/>
            <a:ext cx="11328400" cy="789310"/>
          </a:xfrm>
          <a:prstGeom prst="rect">
            <a:avLst/>
          </a:prstGeom>
        </p:spPr>
        <p:txBody>
          <a:bodyPr/>
          <a:lstStyle>
            <a:lvl1pPr algn="l" defTabSz="914400" rtl="0" eaLnBrk="1" latinLnBrk="0" hangingPunct="1">
              <a:lnSpc>
                <a:spcPct val="90000"/>
              </a:lnSpc>
              <a:spcBef>
                <a:spcPct val="0"/>
              </a:spcBef>
              <a:buNone/>
              <a:defRPr sz="2800" b="1" kern="1200" cap="none" baseline="0">
                <a:solidFill>
                  <a:schemeClr val="tx1">
                    <a:lumMod val="65000"/>
                    <a:lumOff val="35000"/>
                  </a:schemeClr>
                </a:solidFill>
                <a:latin typeface="+mj-lt"/>
                <a:ea typeface="+mj-ea"/>
                <a:cs typeface="+mj-cs"/>
              </a:defRPr>
            </a:lvl1pPr>
          </a:lstStyle>
          <a:p>
            <a:r>
              <a:rPr lang="de-DE"/>
              <a:t>Die Funktionsweise der Ressourcenfragen</a:t>
            </a:r>
          </a:p>
        </p:txBody>
      </p:sp>
      <p:sp>
        <p:nvSpPr>
          <p:cNvPr id="7" name="Textfeld 1">
            <a:extLst>
              <a:ext uri="{FF2B5EF4-FFF2-40B4-BE49-F238E27FC236}">
                <a16:creationId xmlns:a16="http://schemas.microsoft.com/office/drawing/2014/main" id="{11EF5F2F-6AA0-7A35-55DC-39E7E3E96494}"/>
              </a:ext>
            </a:extLst>
          </p:cNvPr>
          <p:cNvSpPr txBox="1"/>
          <p:nvPr/>
        </p:nvSpPr>
        <p:spPr>
          <a:xfrm>
            <a:off x="4072234" y="6288961"/>
            <a:ext cx="4741798" cy="301579"/>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de-DE" sz="900" baseline="0"/>
              <a:t>Befragung „Gute Arbeit für Solo-Selbstständige“ 2024, INPUT Consulting</a:t>
            </a:r>
            <a:r>
              <a:rPr lang="de-DE" sz="900"/>
              <a:t>, Haus der Selbstständigen</a:t>
            </a:r>
          </a:p>
        </p:txBody>
      </p:sp>
    </p:spTree>
    <p:extLst>
      <p:ext uri="{BB962C8B-B14F-4D97-AF65-F5344CB8AC3E}">
        <p14:creationId xmlns:p14="http://schemas.microsoft.com/office/powerpoint/2010/main" val="26002452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D8B26D-9BF5-2CDE-ACC2-D5923A2A850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5DFA488-3855-3563-4E8C-C7F802E58804}"/>
              </a:ext>
            </a:extLst>
          </p:cNvPr>
          <p:cNvSpPr>
            <a:spLocks noGrp="1"/>
          </p:cNvSpPr>
          <p:nvPr>
            <p:ph type="title"/>
          </p:nvPr>
        </p:nvSpPr>
        <p:spPr>
          <a:xfrm>
            <a:off x="533400" y="1149868"/>
            <a:ext cx="11328400" cy="789310"/>
          </a:xfrm>
        </p:spPr>
        <p:txBody>
          <a:bodyPr/>
          <a:lstStyle/>
          <a:p>
            <a:r>
              <a:rPr lang="de-DE"/>
              <a:t>Ressourcen – Sinn der Arbeit</a:t>
            </a:r>
          </a:p>
        </p:txBody>
      </p:sp>
      <p:sp>
        <p:nvSpPr>
          <p:cNvPr id="4" name="Datumsplatzhalter 3">
            <a:extLst>
              <a:ext uri="{FF2B5EF4-FFF2-40B4-BE49-F238E27FC236}">
                <a16:creationId xmlns:a16="http://schemas.microsoft.com/office/drawing/2014/main" id="{2973ED9B-2427-0B69-D506-1AF9A5BF13DB}"/>
              </a:ext>
            </a:extLst>
          </p:cNvPr>
          <p:cNvSpPr>
            <a:spLocks noGrp="1"/>
          </p:cNvSpPr>
          <p:nvPr>
            <p:ph type="dt" sz="half" idx="2"/>
          </p:nvPr>
        </p:nvSpPr>
        <p:spPr/>
        <p:txBody>
          <a:bodyPr/>
          <a:lstStyle/>
          <a:p>
            <a:fld id="{21CE6C11-0E51-469C-B2A4-125EEB5780A5}" type="datetime1">
              <a:rPr lang="de-DE" smtClean="0"/>
              <a:pPr/>
              <a:t>25.11.2025</a:t>
            </a:fld>
            <a:endParaRPr lang="en-US"/>
          </a:p>
        </p:txBody>
      </p:sp>
      <p:sp>
        <p:nvSpPr>
          <p:cNvPr id="6" name="Foliennummernplatzhalter 5">
            <a:extLst>
              <a:ext uri="{FF2B5EF4-FFF2-40B4-BE49-F238E27FC236}">
                <a16:creationId xmlns:a16="http://schemas.microsoft.com/office/drawing/2014/main" id="{DA051F5F-D27B-EF55-AB62-82A29A858C93}"/>
              </a:ext>
            </a:extLst>
          </p:cNvPr>
          <p:cNvSpPr>
            <a:spLocks noGrp="1"/>
          </p:cNvSpPr>
          <p:nvPr>
            <p:ph type="sldNum" sz="quarter" idx="4"/>
          </p:nvPr>
        </p:nvSpPr>
        <p:spPr/>
        <p:txBody>
          <a:bodyPr/>
          <a:lstStyle/>
          <a:p>
            <a:fld id="{CE5776EE-2D96-4B0B-AEC2-633829776588}" type="slidenum">
              <a:rPr lang="en-US" smtClean="0"/>
              <a:pPr/>
              <a:t>38</a:t>
            </a:fld>
            <a:endParaRPr lang="en-US"/>
          </a:p>
        </p:txBody>
      </p:sp>
      <p:cxnSp>
        <p:nvCxnSpPr>
          <p:cNvPr id="11" name="Gerade Verbindung mit Pfeil 10">
            <a:extLst>
              <a:ext uri="{FF2B5EF4-FFF2-40B4-BE49-F238E27FC236}">
                <a16:creationId xmlns:a16="http://schemas.microsoft.com/office/drawing/2014/main" id="{C7F8CE4C-7589-4F07-B946-0A5017D27846}"/>
              </a:ext>
            </a:extLst>
          </p:cNvPr>
          <p:cNvCxnSpPr>
            <a:cxnSpLocks/>
          </p:cNvCxnSpPr>
          <p:nvPr/>
        </p:nvCxnSpPr>
        <p:spPr>
          <a:xfrm>
            <a:off x="7087899" y="2789968"/>
            <a:ext cx="48952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14" name="Tabelle 13">
            <a:extLst>
              <a:ext uri="{FF2B5EF4-FFF2-40B4-BE49-F238E27FC236}">
                <a16:creationId xmlns:a16="http://schemas.microsoft.com/office/drawing/2014/main" id="{F923180B-6DA3-680E-8F32-02D871FC58EE}"/>
              </a:ext>
            </a:extLst>
          </p:cNvPr>
          <p:cNvGraphicFramePr>
            <a:graphicFrameLocks noGrp="1"/>
          </p:cNvGraphicFramePr>
          <p:nvPr/>
        </p:nvGraphicFramePr>
        <p:xfrm>
          <a:off x="7913256" y="1938512"/>
          <a:ext cx="3948544" cy="426720"/>
        </p:xfrm>
        <a:graphic>
          <a:graphicData uri="http://schemas.openxmlformats.org/drawingml/2006/table">
            <a:tbl>
              <a:tblPr firstRow="1" bandRow="1">
                <a:tableStyleId>{D27102A9-8310-4765-A935-A1911B00CA55}</a:tableStyleId>
              </a:tblPr>
              <a:tblGrid>
                <a:gridCol w="987136">
                  <a:extLst>
                    <a:ext uri="{9D8B030D-6E8A-4147-A177-3AD203B41FA5}">
                      <a16:colId xmlns:a16="http://schemas.microsoft.com/office/drawing/2014/main" val="2182195660"/>
                    </a:ext>
                  </a:extLst>
                </a:gridCol>
                <a:gridCol w="987136">
                  <a:extLst>
                    <a:ext uri="{9D8B030D-6E8A-4147-A177-3AD203B41FA5}">
                      <a16:colId xmlns:a16="http://schemas.microsoft.com/office/drawing/2014/main" val="3299982146"/>
                    </a:ext>
                  </a:extLst>
                </a:gridCol>
                <a:gridCol w="987136">
                  <a:extLst>
                    <a:ext uri="{9D8B030D-6E8A-4147-A177-3AD203B41FA5}">
                      <a16:colId xmlns:a16="http://schemas.microsoft.com/office/drawing/2014/main" val="1857665870"/>
                    </a:ext>
                  </a:extLst>
                </a:gridCol>
                <a:gridCol w="987136">
                  <a:extLst>
                    <a:ext uri="{9D8B030D-6E8A-4147-A177-3AD203B41FA5}">
                      <a16:colId xmlns:a16="http://schemas.microsoft.com/office/drawing/2014/main" val="1839738250"/>
                    </a:ext>
                  </a:extLst>
                </a:gridCol>
              </a:tblGrid>
              <a:tr h="370840">
                <a:tc>
                  <a:txBody>
                    <a:bodyPr/>
                    <a:lstStyle/>
                    <a:p>
                      <a:r>
                        <a:rPr lang="de-DE" sz="1100" b="0" i="1"/>
                        <a:t>stark</a:t>
                      </a:r>
                    </a:p>
                  </a:txBody>
                  <a:tcPr/>
                </a:tc>
                <a:tc>
                  <a:txBody>
                    <a:bodyPr/>
                    <a:lstStyle/>
                    <a:p>
                      <a:r>
                        <a:rPr lang="de-DE" sz="1100" b="0" i="1"/>
                        <a:t>eher stark</a:t>
                      </a:r>
                    </a:p>
                  </a:txBody>
                  <a:tcPr/>
                </a:tc>
                <a:tc>
                  <a:txBody>
                    <a:bodyPr/>
                    <a:lstStyle/>
                    <a:p>
                      <a:r>
                        <a:rPr lang="de-DE" sz="1100" b="0" i="1"/>
                        <a:t>eher wenig</a:t>
                      </a:r>
                    </a:p>
                  </a:txBody>
                  <a:tcPr/>
                </a:tc>
                <a:tc>
                  <a:txBody>
                    <a:bodyPr/>
                    <a:lstStyle/>
                    <a:p>
                      <a:r>
                        <a:rPr lang="de-DE" sz="1100" b="0" i="1"/>
                        <a:t>überhaupt nicht</a:t>
                      </a:r>
                    </a:p>
                  </a:txBody>
                  <a:tcPr/>
                </a:tc>
                <a:extLst>
                  <a:ext uri="{0D108BD9-81ED-4DB2-BD59-A6C34878D82A}">
                    <a16:rowId xmlns:a16="http://schemas.microsoft.com/office/drawing/2014/main" val="688710864"/>
                  </a:ext>
                </a:extLst>
              </a:tr>
            </a:tbl>
          </a:graphicData>
        </a:graphic>
      </p:graphicFrame>
      <p:graphicFrame>
        <p:nvGraphicFramePr>
          <p:cNvPr id="17" name="Tabelle 16">
            <a:extLst>
              <a:ext uri="{FF2B5EF4-FFF2-40B4-BE49-F238E27FC236}">
                <a16:creationId xmlns:a16="http://schemas.microsoft.com/office/drawing/2014/main" id="{61D0CF5A-53B4-B66A-A8F7-1827958AF8D4}"/>
              </a:ext>
            </a:extLst>
          </p:cNvPr>
          <p:cNvGraphicFramePr>
            <a:graphicFrameLocks noGrp="1"/>
          </p:cNvGraphicFramePr>
          <p:nvPr>
            <p:extLst>
              <p:ext uri="{D42A27DB-BD31-4B8C-83A1-F6EECF244321}">
                <p14:modId xmlns:p14="http://schemas.microsoft.com/office/powerpoint/2010/main" val="3578879646"/>
              </p:ext>
            </p:extLst>
          </p:nvPr>
        </p:nvGraphicFramePr>
        <p:xfrm>
          <a:off x="7913256" y="2624506"/>
          <a:ext cx="3948544" cy="370840"/>
        </p:xfrm>
        <a:graphic>
          <a:graphicData uri="http://schemas.openxmlformats.org/drawingml/2006/table">
            <a:tbl>
              <a:tblPr firstRow="1" bandRow="1">
                <a:tableStyleId>{D27102A9-8310-4765-A935-A1911B00CA55}</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7,2%</a:t>
                      </a:r>
                    </a:p>
                  </a:txBody>
                  <a:tcPr/>
                </a:tc>
                <a:tc>
                  <a:txBody>
                    <a:bodyPr/>
                    <a:lstStyle/>
                    <a:p>
                      <a:r>
                        <a:rPr lang="de-DE" sz="1100" b="0"/>
                        <a:t>26,4%</a:t>
                      </a:r>
                    </a:p>
                  </a:txBody>
                  <a:tcPr/>
                </a:tc>
                <a:tc>
                  <a:txBody>
                    <a:bodyPr/>
                    <a:lstStyle/>
                    <a:p>
                      <a:r>
                        <a:rPr lang="de-DE" sz="1100" b="0"/>
                        <a:t>47,9%</a:t>
                      </a:r>
                    </a:p>
                  </a:txBody>
                  <a:tcPr/>
                </a:tc>
                <a:tc>
                  <a:txBody>
                    <a:bodyPr/>
                    <a:lstStyle/>
                    <a:p>
                      <a:r>
                        <a:rPr lang="de-DE" sz="1100" b="0"/>
                        <a:t>18,6%</a:t>
                      </a:r>
                    </a:p>
                  </a:txBody>
                  <a:tcPr/>
                </a:tc>
                <a:extLst>
                  <a:ext uri="{0D108BD9-81ED-4DB2-BD59-A6C34878D82A}">
                    <a16:rowId xmlns:a16="http://schemas.microsoft.com/office/drawing/2014/main" val="4065139306"/>
                  </a:ext>
                </a:extLst>
              </a:tr>
            </a:tbl>
          </a:graphicData>
        </a:graphic>
      </p:graphicFrame>
      <p:cxnSp>
        <p:nvCxnSpPr>
          <p:cNvPr id="18" name="Gerade Verbindung mit Pfeil 17">
            <a:extLst>
              <a:ext uri="{FF2B5EF4-FFF2-40B4-BE49-F238E27FC236}">
                <a16:creationId xmlns:a16="http://schemas.microsoft.com/office/drawing/2014/main" id="{E72266E8-919C-84B8-E1DC-EC418217B225}"/>
              </a:ext>
            </a:extLst>
          </p:cNvPr>
          <p:cNvCxnSpPr>
            <a:cxnSpLocks/>
          </p:cNvCxnSpPr>
          <p:nvPr/>
        </p:nvCxnSpPr>
        <p:spPr>
          <a:xfrm>
            <a:off x="7087899" y="3581189"/>
            <a:ext cx="48952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19" name="Tabelle 18">
            <a:extLst>
              <a:ext uri="{FF2B5EF4-FFF2-40B4-BE49-F238E27FC236}">
                <a16:creationId xmlns:a16="http://schemas.microsoft.com/office/drawing/2014/main" id="{72AAE50A-7734-F2E5-F347-FF3E8D857EA8}"/>
              </a:ext>
            </a:extLst>
          </p:cNvPr>
          <p:cNvGraphicFramePr>
            <a:graphicFrameLocks noGrp="1"/>
          </p:cNvGraphicFramePr>
          <p:nvPr>
            <p:extLst>
              <p:ext uri="{D42A27DB-BD31-4B8C-83A1-F6EECF244321}">
                <p14:modId xmlns:p14="http://schemas.microsoft.com/office/powerpoint/2010/main" val="2994244641"/>
              </p:ext>
            </p:extLst>
          </p:nvPr>
        </p:nvGraphicFramePr>
        <p:xfrm>
          <a:off x="7913256" y="3491815"/>
          <a:ext cx="3948544" cy="370840"/>
        </p:xfrm>
        <a:graphic>
          <a:graphicData uri="http://schemas.openxmlformats.org/drawingml/2006/table">
            <a:tbl>
              <a:tblPr firstRow="1" bandRow="1">
                <a:tableStyleId>{D27102A9-8310-4765-A935-A1911B00CA55}</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17,2%</a:t>
                      </a:r>
                    </a:p>
                  </a:txBody>
                  <a:tcPr/>
                </a:tc>
                <a:tc>
                  <a:txBody>
                    <a:bodyPr/>
                    <a:lstStyle/>
                    <a:p>
                      <a:r>
                        <a:rPr lang="de-DE" sz="1100" b="0"/>
                        <a:t>34,5%</a:t>
                      </a:r>
                    </a:p>
                  </a:txBody>
                  <a:tcPr/>
                </a:tc>
                <a:tc>
                  <a:txBody>
                    <a:bodyPr/>
                    <a:lstStyle/>
                    <a:p>
                      <a:r>
                        <a:rPr lang="de-DE" sz="1100" b="0"/>
                        <a:t>33,1%</a:t>
                      </a:r>
                    </a:p>
                  </a:txBody>
                  <a:tcPr/>
                </a:tc>
                <a:tc>
                  <a:txBody>
                    <a:bodyPr/>
                    <a:lstStyle/>
                    <a:p>
                      <a:r>
                        <a:rPr lang="de-DE" sz="1100" b="0"/>
                        <a:t>15,2%</a:t>
                      </a:r>
                    </a:p>
                  </a:txBody>
                  <a:tcPr/>
                </a:tc>
                <a:extLst>
                  <a:ext uri="{0D108BD9-81ED-4DB2-BD59-A6C34878D82A}">
                    <a16:rowId xmlns:a16="http://schemas.microsoft.com/office/drawing/2014/main" val="4065139306"/>
                  </a:ext>
                </a:extLst>
              </a:tr>
            </a:tbl>
          </a:graphicData>
        </a:graphic>
      </p:graphicFrame>
      <p:cxnSp>
        <p:nvCxnSpPr>
          <p:cNvPr id="20" name="Gerade Verbindung mit Pfeil 19">
            <a:extLst>
              <a:ext uri="{FF2B5EF4-FFF2-40B4-BE49-F238E27FC236}">
                <a16:creationId xmlns:a16="http://schemas.microsoft.com/office/drawing/2014/main" id="{806C34AF-A5E1-68F5-3EAE-11809CF0802D}"/>
              </a:ext>
            </a:extLst>
          </p:cNvPr>
          <p:cNvCxnSpPr>
            <a:cxnSpLocks/>
          </p:cNvCxnSpPr>
          <p:nvPr/>
        </p:nvCxnSpPr>
        <p:spPr>
          <a:xfrm>
            <a:off x="7087899" y="4389730"/>
            <a:ext cx="48952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22" name="Tabelle 21">
            <a:extLst>
              <a:ext uri="{FF2B5EF4-FFF2-40B4-BE49-F238E27FC236}">
                <a16:creationId xmlns:a16="http://schemas.microsoft.com/office/drawing/2014/main" id="{950F3F82-F124-7308-4618-8FA0FC4F652C}"/>
              </a:ext>
            </a:extLst>
          </p:cNvPr>
          <p:cNvGraphicFramePr>
            <a:graphicFrameLocks noGrp="1"/>
          </p:cNvGraphicFramePr>
          <p:nvPr>
            <p:extLst>
              <p:ext uri="{D42A27DB-BD31-4B8C-83A1-F6EECF244321}">
                <p14:modId xmlns:p14="http://schemas.microsoft.com/office/powerpoint/2010/main" val="2872789056"/>
              </p:ext>
            </p:extLst>
          </p:nvPr>
        </p:nvGraphicFramePr>
        <p:xfrm>
          <a:off x="7913256" y="4240112"/>
          <a:ext cx="3948544" cy="370840"/>
        </p:xfrm>
        <a:graphic>
          <a:graphicData uri="http://schemas.openxmlformats.org/drawingml/2006/table">
            <a:tbl>
              <a:tblPr firstRow="1" bandRow="1">
                <a:tableStyleId>{D27102A9-8310-4765-A935-A1911B00CA55}</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10,5%</a:t>
                      </a:r>
                    </a:p>
                  </a:txBody>
                  <a:tcPr/>
                </a:tc>
                <a:tc>
                  <a:txBody>
                    <a:bodyPr/>
                    <a:lstStyle/>
                    <a:p>
                      <a:r>
                        <a:rPr lang="de-DE" sz="1100" b="0"/>
                        <a:t>31,6%</a:t>
                      </a:r>
                    </a:p>
                  </a:txBody>
                  <a:tcPr/>
                </a:tc>
                <a:tc>
                  <a:txBody>
                    <a:bodyPr/>
                    <a:lstStyle/>
                    <a:p>
                      <a:r>
                        <a:rPr lang="de-DE" sz="1100" b="0"/>
                        <a:t>37,9%</a:t>
                      </a:r>
                    </a:p>
                  </a:txBody>
                  <a:tcPr/>
                </a:tc>
                <a:tc>
                  <a:txBody>
                    <a:bodyPr/>
                    <a:lstStyle/>
                    <a:p>
                      <a:r>
                        <a:rPr lang="de-DE" sz="1100" b="0"/>
                        <a:t>20,0%</a:t>
                      </a:r>
                    </a:p>
                  </a:txBody>
                  <a:tcPr/>
                </a:tc>
                <a:extLst>
                  <a:ext uri="{0D108BD9-81ED-4DB2-BD59-A6C34878D82A}">
                    <a16:rowId xmlns:a16="http://schemas.microsoft.com/office/drawing/2014/main" val="4065139306"/>
                  </a:ext>
                </a:extLst>
              </a:tr>
            </a:tbl>
          </a:graphicData>
        </a:graphic>
      </p:graphicFrame>
      <p:graphicFrame>
        <p:nvGraphicFramePr>
          <p:cNvPr id="3" name="Diagramm 2">
            <a:extLst>
              <a:ext uri="{FF2B5EF4-FFF2-40B4-BE49-F238E27FC236}">
                <a16:creationId xmlns:a16="http://schemas.microsoft.com/office/drawing/2014/main" id="{9E4565C3-6C2A-9A3A-7063-9F47B335AEC4}"/>
              </a:ext>
            </a:extLst>
          </p:cNvPr>
          <p:cNvGraphicFramePr>
            <a:graphicFrameLocks/>
          </p:cNvGraphicFramePr>
          <p:nvPr>
            <p:extLst>
              <p:ext uri="{D42A27DB-BD31-4B8C-83A1-F6EECF244321}">
                <p14:modId xmlns:p14="http://schemas.microsoft.com/office/powerpoint/2010/main" val="2846151802"/>
              </p:ext>
            </p:extLst>
          </p:nvPr>
        </p:nvGraphicFramePr>
        <p:xfrm>
          <a:off x="583735" y="2151872"/>
          <a:ext cx="6334126" cy="3608694"/>
        </p:xfrm>
        <a:graphic>
          <a:graphicData uri="http://schemas.openxmlformats.org/drawingml/2006/chart">
            <c:chart xmlns:c="http://schemas.openxmlformats.org/drawingml/2006/chart" xmlns:r="http://schemas.openxmlformats.org/officeDocument/2006/relationships" r:id="rId3"/>
          </a:graphicData>
        </a:graphic>
      </p:graphicFrame>
      <p:sp>
        <p:nvSpPr>
          <p:cNvPr id="7" name="Rechteck 6">
            <a:extLst>
              <a:ext uri="{FF2B5EF4-FFF2-40B4-BE49-F238E27FC236}">
                <a16:creationId xmlns:a16="http://schemas.microsoft.com/office/drawing/2014/main" id="{6F914CF9-A04F-A2D9-89F1-6F0EEDC5A1D1}"/>
              </a:ext>
            </a:extLst>
          </p:cNvPr>
          <p:cNvSpPr/>
          <p:nvPr/>
        </p:nvSpPr>
        <p:spPr>
          <a:xfrm>
            <a:off x="159026" y="143123"/>
            <a:ext cx="2847221" cy="804044"/>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Rechteck 8">
            <a:extLst>
              <a:ext uri="{FF2B5EF4-FFF2-40B4-BE49-F238E27FC236}">
                <a16:creationId xmlns:a16="http://schemas.microsoft.com/office/drawing/2014/main" id="{C1F44510-B689-CE43-2862-CB0E2265ABEA}"/>
              </a:ext>
            </a:extLst>
          </p:cNvPr>
          <p:cNvSpPr/>
          <p:nvPr/>
        </p:nvSpPr>
        <p:spPr>
          <a:xfrm>
            <a:off x="10822488" y="143123"/>
            <a:ext cx="1207835" cy="804044"/>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Rechteck: abgerundete Ecken 4">
            <a:extLst>
              <a:ext uri="{FF2B5EF4-FFF2-40B4-BE49-F238E27FC236}">
                <a16:creationId xmlns:a16="http://schemas.microsoft.com/office/drawing/2014/main" id="{DE8B9202-C0EC-5209-82F8-30BFCEB7B654}"/>
              </a:ext>
            </a:extLst>
          </p:cNvPr>
          <p:cNvSpPr txBox="1"/>
          <p:nvPr/>
        </p:nvSpPr>
        <p:spPr>
          <a:xfrm>
            <a:off x="7913256" y="1630443"/>
            <a:ext cx="3902928" cy="27545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de-DE" sz="1100"/>
              <a:t>Wie stark belastet Sie das?</a:t>
            </a:r>
            <a:r>
              <a:rPr lang="de-DE" sz="1100" kern="1200"/>
              <a:t> </a:t>
            </a:r>
          </a:p>
        </p:txBody>
      </p:sp>
      <p:sp>
        <p:nvSpPr>
          <p:cNvPr id="8" name="Textfeld 1">
            <a:extLst>
              <a:ext uri="{FF2B5EF4-FFF2-40B4-BE49-F238E27FC236}">
                <a16:creationId xmlns:a16="http://schemas.microsoft.com/office/drawing/2014/main" id="{E18D8405-5301-1711-7963-D7582BA8EC56}"/>
              </a:ext>
            </a:extLst>
          </p:cNvPr>
          <p:cNvSpPr txBox="1"/>
          <p:nvPr/>
        </p:nvSpPr>
        <p:spPr>
          <a:xfrm>
            <a:off x="1268649" y="5406553"/>
            <a:ext cx="4741798" cy="301579"/>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de-DE" sz="900" baseline="0"/>
              <a:t>Befragung „Gute Arbeit für Solo-Selbstständige“ 2024, INPUT Consulting</a:t>
            </a:r>
            <a:r>
              <a:rPr lang="de-DE" sz="900"/>
              <a:t>, Haus der Selbstständigen</a:t>
            </a:r>
          </a:p>
        </p:txBody>
      </p:sp>
    </p:spTree>
    <p:extLst>
      <p:ext uri="{BB962C8B-B14F-4D97-AF65-F5344CB8AC3E}">
        <p14:creationId xmlns:p14="http://schemas.microsoft.com/office/powerpoint/2010/main" val="9226184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629136-9436-56E0-5516-3E946BDBC65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3A20BC3-D204-CA80-E927-9D1021C69190}"/>
              </a:ext>
            </a:extLst>
          </p:cNvPr>
          <p:cNvSpPr>
            <a:spLocks noGrp="1"/>
          </p:cNvSpPr>
          <p:nvPr>
            <p:ph type="title"/>
          </p:nvPr>
        </p:nvSpPr>
        <p:spPr>
          <a:xfrm>
            <a:off x="790148" y="999012"/>
            <a:ext cx="11328400" cy="789310"/>
          </a:xfrm>
        </p:spPr>
        <p:txBody>
          <a:bodyPr>
            <a:normAutofit/>
          </a:bodyPr>
          <a:lstStyle/>
          <a:p>
            <a:br>
              <a:rPr lang="de-DE"/>
            </a:br>
            <a:r>
              <a:rPr lang="de-DE"/>
              <a:t>Ressourcen – Einfluss- und Gestaltungsmöglichkeiten</a:t>
            </a:r>
          </a:p>
        </p:txBody>
      </p:sp>
      <p:sp>
        <p:nvSpPr>
          <p:cNvPr id="4" name="Datumsplatzhalter 3">
            <a:extLst>
              <a:ext uri="{FF2B5EF4-FFF2-40B4-BE49-F238E27FC236}">
                <a16:creationId xmlns:a16="http://schemas.microsoft.com/office/drawing/2014/main" id="{7EF04FC8-1CED-BABE-D766-B897A49EB5C1}"/>
              </a:ext>
            </a:extLst>
          </p:cNvPr>
          <p:cNvSpPr>
            <a:spLocks noGrp="1"/>
          </p:cNvSpPr>
          <p:nvPr>
            <p:ph type="dt" sz="half" idx="2"/>
          </p:nvPr>
        </p:nvSpPr>
        <p:spPr/>
        <p:txBody>
          <a:bodyPr/>
          <a:lstStyle/>
          <a:p>
            <a:fld id="{21CE6C11-0E51-469C-B2A4-125EEB5780A5}" type="datetime1">
              <a:rPr lang="de-DE" smtClean="0"/>
              <a:pPr/>
              <a:t>25.11.2025</a:t>
            </a:fld>
            <a:endParaRPr lang="en-US"/>
          </a:p>
        </p:txBody>
      </p:sp>
      <p:sp>
        <p:nvSpPr>
          <p:cNvPr id="6" name="Foliennummernplatzhalter 5">
            <a:extLst>
              <a:ext uri="{FF2B5EF4-FFF2-40B4-BE49-F238E27FC236}">
                <a16:creationId xmlns:a16="http://schemas.microsoft.com/office/drawing/2014/main" id="{DBF94446-0515-A990-0911-68B4CE803A36}"/>
              </a:ext>
            </a:extLst>
          </p:cNvPr>
          <p:cNvSpPr>
            <a:spLocks noGrp="1"/>
          </p:cNvSpPr>
          <p:nvPr>
            <p:ph type="sldNum" sz="quarter" idx="4"/>
          </p:nvPr>
        </p:nvSpPr>
        <p:spPr/>
        <p:txBody>
          <a:bodyPr/>
          <a:lstStyle/>
          <a:p>
            <a:fld id="{CE5776EE-2D96-4B0B-AEC2-633829776588}" type="slidenum">
              <a:rPr lang="en-US" smtClean="0"/>
              <a:pPr/>
              <a:t>39</a:t>
            </a:fld>
            <a:endParaRPr lang="en-US"/>
          </a:p>
        </p:txBody>
      </p:sp>
      <p:graphicFrame>
        <p:nvGraphicFramePr>
          <p:cNvPr id="8" name="Diagramm 7">
            <a:extLst>
              <a:ext uri="{FF2B5EF4-FFF2-40B4-BE49-F238E27FC236}">
                <a16:creationId xmlns:a16="http://schemas.microsoft.com/office/drawing/2014/main" id="{5007E7D8-6A20-846A-7AF6-62264DA674CA}"/>
              </a:ext>
            </a:extLst>
          </p:cNvPr>
          <p:cNvGraphicFramePr>
            <a:graphicFrameLocks/>
          </p:cNvGraphicFramePr>
          <p:nvPr>
            <p:extLst>
              <p:ext uri="{D42A27DB-BD31-4B8C-83A1-F6EECF244321}">
                <p14:modId xmlns:p14="http://schemas.microsoft.com/office/powerpoint/2010/main" val="41639845"/>
              </p:ext>
            </p:extLst>
          </p:nvPr>
        </p:nvGraphicFramePr>
        <p:xfrm>
          <a:off x="431800" y="2279190"/>
          <a:ext cx="6656099" cy="3694786"/>
        </p:xfrm>
        <a:graphic>
          <a:graphicData uri="http://schemas.openxmlformats.org/drawingml/2006/chart">
            <c:chart xmlns:c="http://schemas.openxmlformats.org/drawingml/2006/chart" xmlns:r="http://schemas.openxmlformats.org/officeDocument/2006/relationships" r:id="rId3"/>
          </a:graphicData>
        </a:graphic>
      </p:graphicFrame>
      <p:cxnSp>
        <p:nvCxnSpPr>
          <p:cNvPr id="11" name="Gerade Verbindung mit Pfeil 10">
            <a:extLst>
              <a:ext uri="{FF2B5EF4-FFF2-40B4-BE49-F238E27FC236}">
                <a16:creationId xmlns:a16="http://schemas.microsoft.com/office/drawing/2014/main" id="{75DE3251-7AE9-C1D9-880F-05C71F592059}"/>
              </a:ext>
            </a:extLst>
          </p:cNvPr>
          <p:cNvCxnSpPr>
            <a:cxnSpLocks/>
          </p:cNvCxnSpPr>
          <p:nvPr/>
        </p:nvCxnSpPr>
        <p:spPr>
          <a:xfrm>
            <a:off x="7087899" y="2713988"/>
            <a:ext cx="48952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14" name="Tabelle 13">
            <a:extLst>
              <a:ext uri="{FF2B5EF4-FFF2-40B4-BE49-F238E27FC236}">
                <a16:creationId xmlns:a16="http://schemas.microsoft.com/office/drawing/2014/main" id="{C2456B49-E45C-283C-DF83-A329FF5F6ED7}"/>
              </a:ext>
            </a:extLst>
          </p:cNvPr>
          <p:cNvGraphicFramePr>
            <a:graphicFrameLocks noGrp="1"/>
          </p:cNvGraphicFramePr>
          <p:nvPr>
            <p:extLst>
              <p:ext uri="{D42A27DB-BD31-4B8C-83A1-F6EECF244321}">
                <p14:modId xmlns:p14="http://schemas.microsoft.com/office/powerpoint/2010/main" val="2566150002"/>
              </p:ext>
            </p:extLst>
          </p:nvPr>
        </p:nvGraphicFramePr>
        <p:xfrm>
          <a:off x="7913256" y="2080341"/>
          <a:ext cx="3948544" cy="426720"/>
        </p:xfrm>
        <a:graphic>
          <a:graphicData uri="http://schemas.openxmlformats.org/drawingml/2006/table">
            <a:tbl>
              <a:tblPr firstRow="1" bandRow="1">
                <a:tableStyleId>{D27102A9-8310-4765-A935-A1911B00CA55}</a:tableStyleId>
              </a:tblPr>
              <a:tblGrid>
                <a:gridCol w="987136">
                  <a:extLst>
                    <a:ext uri="{9D8B030D-6E8A-4147-A177-3AD203B41FA5}">
                      <a16:colId xmlns:a16="http://schemas.microsoft.com/office/drawing/2014/main" val="2182195660"/>
                    </a:ext>
                  </a:extLst>
                </a:gridCol>
                <a:gridCol w="987136">
                  <a:extLst>
                    <a:ext uri="{9D8B030D-6E8A-4147-A177-3AD203B41FA5}">
                      <a16:colId xmlns:a16="http://schemas.microsoft.com/office/drawing/2014/main" val="3299982146"/>
                    </a:ext>
                  </a:extLst>
                </a:gridCol>
                <a:gridCol w="987136">
                  <a:extLst>
                    <a:ext uri="{9D8B030D-6E8A-4147-A177-3AD203B41FA5}">
                      <a16:colId xmlns:a16="http://schemas.microsoft.com/office/drawing/2014/main" val="1857665870"/>
                    </a:ext>
                  </a:extLst>
                </a:gridCol>
                <a:gridCol w="987136">
                  <a:extLst>
                    <a:ext uri="{9D8B030D-6E8A-4147-A177-3AD203B41FA5}">
                      <a16:colId xmlns:a16="http://schemas.microsoft.com/office/drawing/2014/main" val="1839738250"/>
                    </a:ext>
                  </a:extLst>
                </a:gridCol>
              </a:tblGrid>
              <a:tr h="370840">
                <a:tc>
                  <a:txBody>
                    <a:bodyPr/>
                    <a:lstStyle/>
                    <a:p>
                      <a:r>
                        <a:rPr lang="de-DE" sz="1100" b="0" i="1"/>
                        <a:t>stark</a:t>
                      </a:r>
                    </a:p>
                  </a:txBody>
                  <a:tcPr/>
                </a:tc>
                <a:tc>
                  <a:txBody>
                    <a:bodyPr/>
                    <a:lstStyle/>
                    <a:p>
                      <a:r>
                        <a:rPr lang="de-DE" sz="1100" b="0" i="1"/>
                        <a:t>eher stark</a:t>
                      </a:r>
                    </a:p>
                  </a:txBody>
                  <a:tcPr/>
                </a:tc>
                <a:tc>
                  <a:txBody>
                    <a:bodyPr/>
                    <a:lstStyle/>
                    <a:p>
                      <a:r>
                        <a:rPr lang="de-DE" sz="1100" b="0" i="1"/>
                        <a:t>eher wenig</a:t>
                      </a:r>
                    </a:p>
                  </a:txBody>
                  <a:tcPr/>
                </a:tc>
                <a:tc>
                  <a:txBody>
                    <a:bodyPr/>
                    <a:lstStyle/>
                    <a:p>
                      <a:r>
                        <a:rPr lang="de-DE" sz="1100" b="0" i="1"/>
                        <a:t>überhaupt nicht</a:t>
                      </a:r>
                    </a:p>
                  </a:txBody>
                  <a:tcPr/>
                </a:tc>
                <a:extLst>
                  <a:ext uri="{0D108BD9-81ED-4DB2-BD59-A6C34878D82A}">
                    <a16:rowId xmlns:a16="http://schemas.microsoft.com/office/drawing/2014/main" val="688710864"/>
                  </a:ext>
                </a:extLst>
              </a:tr>
            </a:tbl>
          </a:graphicData>
        </a:graphic>
      </p:graphicFrame>
      <p:graphicFrame>
        <p:nvGraphicFramePr>
          <p:cNvPr id="17" name="Tabelle 16">
            <a:extLst>
              <a:ext uri="{FF2B5EF4-FFF2-40B4-BE49-F238E27FC236}">
                <a16:creationId xmlns:a16="http://schemas.microsoft.com/office/drawing/2014/main" id="{7F064349-D496-C306-F715-BBCD3A10E6A7}"/>
              </a:ext>
            </a:extLst>
          </p:cNvPr>
          <p:cNvGraphicFramePr>
            <a:graphicFrameLocks noGrp="1"/>
          </p:cNvGraphicFramePr>
          <p:nvPr>
            <p:extLst>
              <p:ext uri="{D42A27DB-BD31-4B8C-83A1-F6EECF244321}">
                <p14:modId xmlns:p14="http://schemas.microsoft.com/office/powerpoint/2010/main" val="3069199708"/>
              </p:ext>
            </p:extLst>
          </p:nvPr>
        </p:nvGraphicFramePr>
        <p:xfrm>
          <a:off x="7913256" y="2596065"/>
          <a:ext cx="3948544" cy="370840"/>
        </p:xfrm>
        <a:graphic>
          <a:graphicData uri="http://schemas.openxmlformats.org/drawingml/2006/table">
            <a:tbl>
              <a:tblPr firstRow="1" bandRow="1">
                <a:tableStyleId>{D27102A9-8310-4765-A935-A1911B00CA55}</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14,7%</a:t>
                      </a:r>
                    </a:p>
                  </a:txBody>
                  <a:tcPr/>
                </a:tc>
                <a:tc>
                  <a:txBody>
                    <a:bodyPr/>
                    <a:lstStyle/>
                    <a:p>
                      <a:r>
                        <a:rPr lang="de-DE" sz="1100" b="0"/>
                        <a:t>48,9%</a:t>
                      </a:r>
                    </a:p>
                  </a:txBody>
                  <a:tcPr/>
                </a:tc>
                <a:tc>
                  <a:txBody>
                    <a:bodyPr/>
                    <a:lstStyle/>
                    <a:p>
                      <a:r>
                        <a:rPr lang="de-DE" sz="1100" b="0"/>
                        <a:t>33,4%</a:t>
                      </a:r>
                    </a:p>
                  </a:txBody>
                  <a:tcPr/>
                </a:tc>
                <a:tc>
                  <a:txBody>
                    <a:bodyPr/>
                    <a:lstStyle/>
                    <a:p>
                      <a:r>
                        <a:rPr lang="de-DE" sz="1100" b="0"/>
                        <a:t>2,9%</a:t>
                      </a:r>
                    </a:p>
                  </a:txBody>
                  <a:tcPr/>
                </a:tc>
                <a:extLst>
                  <a:ext uri="{0D108BD9-81ED-4DB2-BD59-A6C34878D82A}">
                    <a16:rowId xmlns:a16="http://schemas.microsoft.com/office/drawing/2014/main" val="4065139306"/>
                  </a:ext>
                </a:extLst>
              </a:tr>
            </a:tbl>
          </a:graphicData>
        </a:graphic>
      </p:graphicFrame>
      <p:cxnSp>
        <p:nvCxnSpPr>
          <p:cNvPr id="18" name="Gerade Verbindung mit Pfeil 17">
            <a:extLst>
              <a:ext uri="{FF2B5EF4-FFF2-40B4-BE49-F238E27FC236}">
                <a16:creationId xmlns:a16="http://schemas.microsoft.com/office/drawing/2014/main" id="{E2290740-65EF-DF6C-239D-DFF082442519}"/>
              </a:ext>
            </a:extLst>
          </p:cNvPr>
          <p:cNvCxnSpPr>
            <a:cxnSpLocks/>
          </p:cNvCxnSpPr>
          <p:nvPr/>
        </p:nvCxnSpPr>
        <p:spPr>
          <a:xfrm>
            <a:off x="7070071" y="3287677"/>
            <a:ext cx="48952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19" name="Tabelle 18">
            <a:extLst>
              <a:ext uri="{FF2B5EF4-FFF2-40B4-BE49-F238E27FC236}">
                <a16:creationId xmlns:a16="http://schemas.microsoft.com/office/drawing/2014/main" id="{D21F9946-797C-5913-F5D1-A4FDDCEE3117}"/>
              </a:ext>
            </a:extLst>
          </p:cNvPr>
          <p:cNvGraphicFramePr>
            <a:graphicFrameLocks noGrp="1"/>
          </p:cNvGraphicFramePr>
          <p:nvPr>
            <p:extLst>
              <p:ext uri="{D42A27DB-BD31-4B8C-83A1-F6EECF244321}">
                <p14:modId xmlns:p14="http://schemas.microsoft.com/office/powerpoint/2010/main" val="861881920"/>
              </p:ext>
            </p:extLst>
          </p:nvPr>
        </p:nvGraphicFramePr>
        <p:xfrm>
          <a:off x="7913256" y="3184213"/>
          <a:ext cx="3948544" cy="370840"/>
        </p:xfrm>
        <a:graphic>
          <a:graphicData uri="http://schemas.openxmlformats.org/drawingml/2006/table">
            <a:tbl>
              <a:tblPr firstRow="1" bandRow="1">
                <a:tableStyleId>{D27102A9-8310-4765-A935-A1911B00CA55}</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18,5%</a:t>
                      </a:r>
                    </a:p>
                  </a:txBody>
                  <a:tcPr/>
                </a:tc>
                <a:tc>
                  <a:txBody>
                    <a:bodyPr/>
                    <a:lstStyle/>
                    <a:p>
                      <a:r>
                        <a:rPr lang="de-DE" sz="1100" b="0"/>
                        <a:t>49,3%</a:t>
                      </a:r>
                    </a:p>
                  </a:txBody>
                  <a:tcPr/>
                </a:tc>
                <a:tc>
                  <a:txBody>
                    <a:bodyPr/>
                    <a:lstStyle/>
                    <a:p>
                      <a:r>
                        <a:rPr lang="de-DE" sz="1100" b="0"/>
                        <a:t>28,8%</a:t>
                      </a:r>
                    </a:p>
                  </a:txBody>
                  <a:tcPr/>
                </a:tc>
                <a:tc>
                  <a:txBody>
                    <a:bodyPr/>
                    <a:lstStyle/>
                    <a:p>
                      <a:r>
                        <a:rPr lang="de-DE" sz="1100" b="0"/>
                        <a:t>3,5%</a:t>
                      </a:r>
                    </a:p>
                  </a:txBody>
                  <a:tcPr/>
                </a:tc>
                <a:extLst>
                  <a:ext uri="{0D108BD9-81ED-4DB2-BD59-A6C34878D82A}">
                    <a16:rowId xmlns:a16="http://schemas.microsoft.com/office/drawing/2014/main" val="4065139306"/>
                  </a:ext>
                </a:extLst>
              </a:tr>
            </a:tbl>
          </a:graphicData>
        </a:graphic>
      </p:graphicFrame>
      <p:cxnSp>
        <p:nvCxnSpPr>
          <p:cNvPr id="20" name="Gerade Verbindung mit Pfeil 19">
            <a:extLst>
              <a:ext uri="{FF2B5EF4-FFF2-40B4-BE49-F238E27FC236}">
                <a16:creationId xmlns:a16="http://schemas.microsoft.com/office/drawing/2014/main" id="{F420819D-0854-ADD6-B17A-206C2AAF2FB6}"/>
              </a:ext>
            </a:extLst>
          </p:cNvPr>
          <p:cNvCxnSpPr>
            <a:cxnSpLocks/>
          </p:cNvCxnSpPr>
          <p:nvPr/>
        </p:nvCxnSpPr>
        <p:spPr>
          <a:xfrm>
            <a:off x="7078985" y="4009369"/>
            <a:ext cx="48952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22" name="Tabelle 21">
            <a:extLst>
              <a:ext uri="{FF2B5EF4-FFF2-40B4-BE49-F238E27FC236}">
                <a16:creationId xmlns:a16="http://schemas.microsoft.com/office/drawing/2014/main" id="{C1905C89-FF55-97EF-D66C-5387B84FACAF}"/>
              </a:ext>
            </a:extLst>
          </p:cNvPr>
          <p:cNvGraphicFramePr>
            <a:graphicFrameLocks noGrp="1"/>
          </p:cNvGraphicFramePr>
          <p:nvPr>
            <p:extLst>
              <p:ext uri="{D42A27DB-BD31-4B8C-83A1-F6EECF244321}">
                <p14:modId xmlns:p14="http://schemas.microsoft.com/office/powerpoint/2010/main" val="2546338127"/>
              </p:ext>
            </p:extLst>
          </p:nvPr>
        </p:nvGraphicFramePr>
        <p:xfrm>
          <a:off x="7913256" y="3847072"/>
          <a:ext cx="3948544" cy="370840"/>
        </p:xfrm>
        <a:graphic>
          <a:graphicData uri="http://schemas.openxmlformats.org/drawingml/2006/table">
            <a:tbl>
              <a:tblPr firstRow="1" bandRow="1">
                <a:tableStyleId>{D27102A9-8310-4765-A935-A1911B00CA55}</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12,9%</a:t>
                      </a:r>
                    </a:p>
                  </a:txBody>
                  <a:tcPr/>
                </a:tc>
                <a:tc>
                  <a:txBody>
                    <a:bodyPr/>
                    <a:lstStyle/>
                    <a:p>
                      <a:r>
                        <a:rPr lang="de-DE" sz="1100" b="0"/>
                        <a:t>44,2%</a:t>
                      </a:r>
                    </a:p>
                  </a:txBody>
                  <a:tcPr/>
                </a:tc>
                <a:tc>
                  <a:txBody>
                    <a:bodyPr/>
                    <a:lstStyle/>
                    <a:p>
                      <a:r>
                        <a:rPr lang="de-DE" sz="1100" b="0"/>
                        <a:t>37,8%</a:t>
                      </a:r>
                    </a:p>
                  </a:txBody>
                  <a:tcPr/>
                </a:tc>
                <a:tc>
                  <a:txBody>
                    <a:bodyPr/>
                    <a:lstStyle/>
                    <a:p>
                      <a:r>
                        <a:rPr lang="de-DE" sz="1100" b="0"/>
                        <a:t>5,0%</a:t>
                      </a:r>
                    </a:p>
                  </a:txBody>
                  <a:tcPr/>
                </a:tc>
                <a:extLst>
                  <a:ext uri="{0D108BD9-81ED-4DB2-BD59-A6C34878D82A}">
                    <a16:rowId xmlns:a16="http://schemas.microsoft.com/office/drawing/2014/main" val="4065139306"/>
                  </a:ext>
                </a:extLst>
              </a:tr>
            </a:tbl>
          </a:graphicData>
        </a:graphic>
      </p:graphicFrame>
      <p:cxnSp>
        <p:nvCxnSpPr>
          <p:cNvPr id="23" name="Gerade Verbindung mit Pfeil 22">
            <a:extLst>
              <a:ext uri="{FF2B5EF4-FFF2-40B4-BE49-F238E27FC236}">
                <a16:creationId xmlns:a16="http://schemas.microsoft.com/office/drawing/2014/main" id="{423BB71D-3095-27C9-2899-4640DEE76BF3}"/>
              </a:ext>
            </a:extLst>
          </p:cNvPr>
          <p:cNvCxnSpPr>
            <a:cxnSpLocks/>
          </p:cNvCxnSpPr>
          <p:nvPr/>
        </p:nvCxnSpPr>
        <p:spPr>
          <a:xfrm>
            <a:off x="7087899" y="4616531"/>
            <a:ext cx="48952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24" name="Tabelle 23">
            <a:extLst>
              <a:ext uri="{FF2B5EF4-FFF2-40B4-BE49-F238E27FC236}">
                <a16:creationId xmlns:a16="http://schemas.microsoft.com/office/drawing/2014/main" id="{FEB8E06F-47BB-1551-4EB3-23338F687AE9}"/>
              </a:ext>
            </a:extLst>
          </p:cNvPr>
          <p:cNvGraphicFramePr>
            <a:graphicFrameLocks noGrp="1"/>
          </p:cNvGraphicFramePr>
          <p:nvPr>
            <p:extLst>
              <p:ext uri="{D42A27DB-BD31-4B8C-83A1-F6EECF244321}">
                <p14:modId xmlns:p14="http://schemas.microsoft.com/office/powerpoint/2010/main" val="252823393"/>
              </p:ext>
            </p:extLst>
          </p:nvPr>
        </p:nvGraphicFramePr>
        <p:xfrm>
          <a:off x="7913256" y="4431111"/>
          <a:ext cx="3948544" cy="370840"/>
        </p:xfrm>
        <a:graphic>
          <a:graphicData uri="http://schemas.openxmlformats.org/drawingml/2006/table">
            <a:tbl>
              <a:tblPr firstRow="1" bandRow="1">
                <a:tableStyleId>{D27102A9-8310-4765-A935-A1911B00CA55}</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6,3%</a:t>
                      </a:r>
                    </a:p>
                  </a:txBody>
                  <a:tcPr/>
                </a:tc>
                <a:tc>
                  <a:txBody>
                    <a:bodyPr/>
                    <a:lstStyle/>
                    <a:p>
                      <a:r>
                        <a:rPr lang="de-DE" sz="1100" b="0"/>
                        <a:t>22,8%</a:t>
                      </a:r>
                    </a:p>
                  </a:txBody>
                  <a:tcPr/>
                </a:tc>
                <a:tc>
                  <a:txBody>
                    <a:bodyPr/>
                    <a:lstStyle/>
                    <a:p>
                      <a:r>
                        <a:rPr lang="de-DE" sz="1100" b="0"/>
                        <a:t>56,3%</a:t>
                      </a:r>
                    </a:p>
                  </a:txBody>
                  <a:tcPr/>
                </a:tc>
                <a:tc>
                  <a:txBody>
                    <a:bodyPr/>
                    <a:lstStyle/>
                    <a:p>
                      <a:r>
                        <a:rPr lang="de-DE" sz="1100" b="0"/>
                        <a:t>14,7%</a:t>
                      </a:r>
                    </a:p>
                  </a:txBody>
                  <a:tcPr/>
                </a:tc>
                <a:extLst>
                  <a:ext uri="{0D108BD9-81ED-4DB2-BD59-A6C34878D82A}">
                    <a16:rowId xmlns:a16="http://schemas.microsoft.com/office/drawing/2014/main" val="4065139306"/>
                  </a:ext>
                </a:extLst>
              </a:tr>
            </a:tbl>
          </a:graphicData>
        </a:graphic>
      </p:graphicFrame>
      <p:cxnSp>
        <p:nvCxnSpPr>
          <p:cNvPr id="25" name="Gerade Verbindung mit Pfeil 24">
            <a:extLst>
              <a:ext uri="{FF2B5EF4-FFF2-40B4-BE49-F238E27FC236}">
                <a16:creationId xmlns:a16="http://schemas.microsoft.com/office/drawing/2014/main" id="{59BAB2B9-53BD-88E3-6FBD-85FFF6358E03}"/>
              </a:ext>
            </a:extLst>
          </p:cNvPr>
          <p:cNvCxnSpPr>
            <a:cxnSpLocks/>
          </p:cNvCxnSpPr>
          <p:nvPr/>
        </p:nvCxnSpPr>
        <p:spPr>
          <a:xfrm>
            <a:off x="7087899" y="5202126"/>
            <a:ext cx="48952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26" name="Tabelle 25">
            <a:extLst>
              <a:ext uri="{FF2B5EF4-FFF2-40B4-BE49-F238E27FC236}">
                <a16:creationId xmlns:a16="http://schemas.microsoft.com/office/drawing/2014/main" id="{3434314A-E842-7B1C-3D57-57DC35BEED8E}"/>
              </a:ext>
            </a:extLst>
          </p:cNvPr>
          <p:cNvGraphicFramePr>
            <a:graphicFrameLocks noGrp="1"/>
          </p:cNvGraphicFramePr>
          <p:nvPr>
            <p:extLst>
              <p:ext uri="{D42A27DB-BD31-4B8C-83A1-F6EECF244321}">
                <p14:modId xmlns:p14="http://schemas.microsoft.com/office/powerpoint/2010/main" val="2770517069"/>
              </p:ext>
            </p:extLst>
          </p:nvPr>
        </p:nvGraphicFramePr>
        <p:xfrm>
          <a:off x="7913256" y="5053904"/>
          <a:ext cx="3948544" cy="370840"/>
        </p:xfrm>
        <a:graphic>
          <a:graphicData uri="http://schemas.openxmlformats.org/drawingml/2006/table">
            <a:tbl>
              <a:tblPr firstRow="1" bandRow="1">
                <a:tableStyleId>{D27102A9-8310-4765-A935-A1911B00CA55}</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8,1%</a:t>
                      </a:r>
                    </a:p>
                  </a:txBody>
                  <a:tcPr/>
                </a:tc>
                <a:tc>
                  <a:txBody>
                    <a:bodyPr/>
                    <a:lstStyle/>
                    <a:p>
                      <a:r>
                        <a:rPr lang="de-DE" sz="1100" b="0"/>
                        <a:t>27,0%</a:t>
                      </a:r>
                    </a:p>
                  </a:txBody>
                  <a:tcPr/>
                </a:tc>
                <a:tc>
                  <a:txBody>
                    <a:bodyPr/>
                    <a:lstStyle/>
                    <a:p>
                      <a:r>
                        <a:rPr lang="de-DE" sz="1100" b="0"/>
                        <a:t>51,2%</a:t>
                      </a:r>
                    </a:p>
                  </a:txBody>
                  <a:tcPr/>
                </a:tc>
                <a:tc>
                  <a:txBody>
                    <a:bodyPr/>
                    <a:lstStyle/>
                    <a:p>
                      <a:r>
                        <a:rPr lang="de-DE" sz="1100" b="0"/>
                        <a:t>13,7%</a:t>
                      </a:r>
                    </a:p>
                  </a:txBody>
                  <a:tcPr/>
                </a:tc>
                <a:extLst>
                  <a:ext uri="{0D108BD9-81ED-4DB2-BD59-A6C34878D82A}">
                    <a16:rowId xmlns:a16="http://schemas.microsoft.com/office/drawing/2014/main" val="4065139306"/>
                  </a:ext>
                </a:extLst>
              </a:tr>
            </a:tbl>
          </a:graphicData>
        </a:graphic>
      </p:graphicFrame>
      <p:sp>
        <p:nvSpPr>
          <p:cNvPr id="9" name="Rechteck 8">
            <a:extLst>
              <a:ext uri="{FF2B5EF4-FFF2-40B4-BE49-F238E27FC236}">
                <a16:creationId xmlns:a16="http://schemas.microsoft.com/office/drawing/2014/main" id="{1855A399-EBE6-AE9E-44EB-A5B0A0A8761D}"/>
              </a:ext>
            </a:extLst>
          </p:cNvPr>
          <p:cNvSpPr/>
          <p:nvPr/>
        </p:nvSpPr>
        <p:spPr>
          <a:xfrm>
            <a:off x="159027" y="143123"/>
            <a:ext cx="2729186" cy="804044"/>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Rechteck 11">
            <a:extLst>
              <a:ext uri="{FF2B5EF4-FFF2-40B4-BE49-F238E27FC236}">
                <a16:creationId xmlns:a16="http://schemas.microsoft.com/office/drawing/2014/main" id="{A58DEC59-55D8-FA68-AA86-8EEB0F6F1FF9}"/>
              </a:ext>
            </a:extLst>
          </p:cNvPr>
          <p:cNvSpPr/>
          <p:nvPr/>
        </p:nvSpPr>
        <p:spPr>
          <a:xfrm>
            <a:off x="10584493" y="143123"/>
            <a:ext cx="1445830" cy="804044"/>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Rechteck: abgerundete Ecken 4">
            <a:extLst>
              <a:ext uri="{FF2B5EF4-FFF2-40B4-BE49-F238E27FC236}">
                <a16:creationId xmlns:a16="http://schemas.microsoft.com/office/drawing/2014/main" id="{63E27D77-23C6-121E-7C72-85FA4B339875}"/>
              </a:ext>
            </a:extLst>
          </p:cNvPr>
          <p:cNvSpPr txBox="1"/>
          <p:nvPr/>
        </p:nvSpPr>
        <p:spPr>
          <a:xfrm>
            <a:off x="7913256" y="1779005"/>
            <a:ext cx="3902928" cy="27545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de-DE" sz="1100"/>
              <a:t>Wie stark belastet Sie das?</a:t>
            </a:r>
            <a:r>
              <a:rPr lang="de-DE" sz="1100" kern="1200"/>
              <a:t> </a:t>
            </a:r>
          </a:p>
        </p:txBody>
      </p:sp>
      <p:sp>
        <p:nvSpPr>
          <p:cNvPr id="7" name="Textfeld 1">
            <a:extLst>
              <a:ext uri="{FF2B5EF4-FFF2-40B4-BE49-F238E27FC236}">
                <a16:creationId xmlns:a16="http://schemas.microsoft.com/office/drawing/2014/main" id="{A5D34C3D-C055-34E9-149C-13A9750A31B4}"/>
              </a:ext>
            </a:extLst>
          </p:cNvPr>
          <p:cNvSpPr txBox="1"/>
          <p:nvPr/>
        </p:nvSpPr>
        <p:spPr>
          <a:xfrm>
            <a:off x="1354202" y="5953597"/>
            <a:ext cx="4741798" cy="301579"/>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de-DE" sz="900" baseline="0"/>
              <a:t>Befragung „Gute Arbeit für Solo-Selbstständige“ 2024, INPUT Consulting</a:t>
            </a:r>
            <a:r>
              <a:rPr lang="de-DE" sz="900"/>
              <a:t>, Haus der Selbstständigen</a:t>
            </a:r>
          </a:p>
        </p:txBody>
      </p:sp>
    </p:spTree>
    <p:extLst>
      <p:ext uri="{BB962C8B-B14F-4D97-AF65-F5344CB8AC3E}">
        <p14:creationId xmlns:p14="http://schemas.microsoft.com/office/powerpoint/2010/main" val="8700665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2BA39-2CC1-D976-65D1-680FC8EB6C6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71449B9-989B-15DB-B8B0-156F639F4386}"/>
              </a:ext>
            </a:extLst>
          </p:cNvPr>
          <p:cNvSpPr>
            <a:spLocks noGrp="1"/>
          </p:cNvSpPr>
          <p:nvPr>
            <p:ph type="title"/>
          </p:nvPr>
        </p:nvSpPr>
        <p:spPr/>
        <p:txBody>
          <a:bodyPr/>
          <a:lstStyle/>
          <a:p>
            <a:r>
              <a:rPr lang="de-DE"/>
              <a:t>Ressourcen – Weiterbildungs- und Entwicklungsmöglichkeiten</a:t>
            </a:r>
          </a:p>
        </p:txBody>
      </p:sp>
      <p:sp>
        <p:nvSpPr>
          <p:cNvPr id="4" name="Datumsplatzhalter 3">
            <a:extLst>
              <a:ext uri="{FF2B5EF4-FFF2-40B4-BE49-F238E27FC236}">
                <a16:creationId xmlns:a16="http://schemas.microsoft.com/office/drawing/2014/main" id="{C0F53384-551E-3D3A-1820-FFA46EE8C516}"/>
              </a:ext>
            </a:extLst>
          </p:cNvPr>
          <p:cNvSpPr>
            <a:spLocks noGrp="1"/>
          </p:cNvSpPr>
          <p:nvPr>
            <p:ph type="dt" sz="half" idx="2"/>
          </p:nvPr>
        </p:nvSpPr>
        <p:spPr/>
        <p:txBody>
          <a:bodyPr/>
          <a:lstStyle/>
          <a:p>
            <a:fld id="{21CE6C11-0E51-469C-B2A4-125EEB5780A5}" type="datetime1">
              <a:rPr lang="de-DE" smtClean="0"/>
              <a:pPr/>
              <a:t>25.11.2025</a:t>
            </a:fld>
            <a:endParaRPr lang="en-US"/>
          </a:p>
        </p:txBody>
      </p:sp>
      <p:sp>
        <p:nvSpPr>
          <p:cNvPr id="6" name="Foliennummernplatzhalter 5">
            <a:extLst>
              <a:ext uri="{FF2B5EF4-FFF2-40B4-BE49-F238E27FC236}">
                <a16:creationId xmlns:a16="http://schemas.microsoft.com/office/drawing/2014/main" id="{B9C92B09-E36E-DBD3-AE4B-2D41282C7678}"/>
              </a:ext>
            </a:extLst>
          </p:cNvPr>
          <p:cNvSpPr>
            <a:spLocks noGrp="1"/>
          </p:cNvSpPr>
          <p:nvPr>
            <p:ph type="sldNum" sz="quarter" idx="4"/>
          </p:nvPr>
        </p:nvSpPr>
        <p:spPr/>
        <p:txBody>
          <a:bodyPr/>
          <a:lstStyle/>
          <a:p>
            <a:fld id="{CE5776EE-2D96-4B0B-AEC2-633829776588}" type="slidenum">
              <a:rPr lang="en-US" smtClean="0"/>
              <a:pPr/>
              <a:t>40</a:t>
            </a:fld>
            <a:endParaRPr lang="en-US"/>
          </a:p>
        </p:txBody>
      </p:sp>
      <p:cxnSp>
        <p:nvCxnSpPr>
          <p:cNvPr id="11" name="Gerade Verbindung mit Pfeil 10">
            <a:extLst>
              <a:ext uri="{FF2B5EF4-FFF2-40B4-BE49-F238E27FC236}">
                <a16:creationId xmlns:a16="http://schemas.microsoft.com/office/drawing/2014/main" id="{7A0DCC0A-4F7C-4FA5-13E4-C4EDEC483518}"/>
              </a:ext>
            </a:extLst>
          </p:cNvPr>
          <p:cNvCxnSpPr>
            <a:cxnSpLocks/>
          </p:cNvCxnSpPr>
          <p:nvPr/>
        </p:nvCxnSpPr>
        <p:spPr>
          <a:xfrm>
            <a:off x="7087899" y="2805962"/>
            <a:ext cx="48952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14" name="Tabelle 13">
            <a:extLst>
              <a:ext uri="{FF2B5EF4-FFF2-40B4-BE49-F238E27FC236}">
                <a16:creationId xmlns:a16="http://schemas.microsoft.com/office/drawing/2014/main" id="{CA3F7475-0774-C501-FFA9-9B21B976B066}"/>
              </a:ext>
            </a:extLst>
          </p:cNvPr>
          <p:cNvGraphicFramePr>
            <a:graphicFrameLocks noGrp="1"/>
          </p:cNvGraphicFramePr>
          <p:nvPr>
            <p:extLst>
              <p:ext uri="{D42A27DB-BD31-4B8C-83A1-F6EECF244321}">
                <p14:modId xmlns:p14="http://schemas.microsoft.com/office/powerpoint/2010/main" val="1919959730"/>
              </p:ext>
            </p:extLst>
          </p:nvPr>
        </p:nvGraphicFramePr>
        <p:xfrm>
          <a:off x="7913256" y="2037903"/>
          <a:ext cx="3948544" cy="426720"/>
        </p:xfrm>
        <a:graphic>
          <a:graphicData uri="http://schemas.openxmlformats.org/drawingml/2006/table">
            <a:tbl>
              <a:tblPr firstRow="1" bandRow="1">
                <a:tableStyleId>{D27102A9-8310-4765-A935-A1911B00CA55}</a:tableStyleId>
              </a:tblPr>
              <a:tblGrid>
                <a:gridCol w="987136">
                  <a:extLst>
                    <a:ext uri="{9D8B030D-6E8A-4147-A177-3AD203B41FA5}">
                      <a16:colId xmlns:a16="http://schemas.microsoft.com/office/drawing/2014/main" val="2182195660"/>
                    </a:ext>
                  </a:extLst>
                </a:gridCol>
                <a:gridCol w="987136">
                  <a:extLst>
                    <a:ext uri="{9D8B030D-6E8A-4147-A177-3AD203B41FA5}">
                      <a16:colId xmlns:a16="http://schemas.microsoft.com/office/drawing/2014/main" val="3299982146"/>
                    </a:ext>
                  </a:extLst>
                </a:gridCol>
                <a:gridCol w="987136">
                  <a:extLst>
                    <a:ext uri="{9D8B030D-6E8A-4147-A177-3AD203B41FA5}">
                      <a16:colId xmlns:a16="http://schemas.microsoft.com/office/drawing/2014/main" val="1857665870"/>
                    </a:ext>
                  </a:extLst>
                </a:gridCol>
                <a:gridCol w="987136">
                  <a:extLst>
                    <a:ext uri="{9D8B030D-6E8A-4147-A177-3AD203B41FA5}">
                      <a16:colId xmlns:a16="http://schemas.microsoft.com/office/drawing/2014/main" val="1839738250"/>
                    </a:ext>
                  </a:extLst>
                </a:gridCol>
              </a:tblGrid>
              <a:tr h="370840">
                <a:tc>
                  <a:txBody>
                    <a:bodyPr/>
                    <a:lstStyle/>
                    <a:p>
                      <a:r>
                        <a:rPr lang="de-DE" sz="1100" b="0" i="1"/>
                        <a:t>stark</a:t>
                      </a:r>
                    </a:p>
                  </a:txBody>
                  <a:tcPr/>
                </a:tc>
                <a:tc>
                  <a:txBody>
                    <a:bodyPr/>
                    <a:lstStyle/>
                    <a:p>
                      <a:r>
                        <a:rPr lang="de-DE" sz="1100" b="0" i="1"/>
                        <a:t>eher stark</a:t>
                      </a:r>
                    </a:p>
                  </a:txBody>
                  <a:tcPr/>
                </a:tc>
                <a:tc>
                  <a:txBody>
                    <a:bodyPr/>
                    <a:lstStyle/>
                    <a:p>
                      <a:r>
                        <a:rPr lang="de-DE" sz="1100" b="0" i="1"/>
                        <a:t>eher wenig</a:t>
                      </a:r>
                    </a:p>
                  </a:txBody>
                  <a:tcPr/>
                </a:tc>
                <a:tc>
                  <a:txBody>
                    <a:bodyPr/>
                    <a:lstStyle/>
                    <a:p>
                      <a:r>
                        <a:rPr lang="de-DE" sz="1100" b="0" i="1"/>
                        <a:t>überhaupt nicht</a:t>
                      </a:r>
                    </a:p>
                  </a:txBody>
                  <a:tcPr/>
                </a:tc>
                <a:extLst>
                  <a:ext uri="{0D108BD9-81ED-4DB2-BD59-A6C34878D82A}">
                    <a16:rowId xmlns:a16="http://schemas.microsoft.com/office/drawing/2014/main" val="688710864"/>
                  </a:ext>
                </a:extLst>
              </a:tr>
            </a:tbl>
          </a:graphicData>
        </a:graphic>
      </p:graphicFrame>
      <p:graphicFrame>
        <p:nvGraphicFramePr>
          <p:cNvPr id="17" name="Tabelle 16">
            <a:extLst>
              <a:ext uri="{FF2B5EF4-FFF2-40B4-BE49-F238E27FC236}">
                <a16:creationId xmlns:a16="http://schemas.microsoft.com/office/drawing/2014/main" id="{F047255F-E878-D536-4B7C-8F56C52F7226}"/>
              </a:ext>
            </a:extLst>
          </p:cNvPr>
          <p:cNvGraphicFramePr>
            <a:graphicFrameLocks noGrp="1"/>
          </p:cNvGraphicFramePr>
          <p:nvPr>
            <p:extLst>
              <p:ext uri="{D42A27DB-BD31-4B8C-83A1-F6EECF244321}">
                <p14:modId xmlns:p14="http://schemas.microsoft.com/office/powerpoint/2010/main" val="3355471112"/>
              </p:ext>
            </p:extLst>
          </p:nvPr>
        </p:nvGraphicFramePr>
        <p:xfrm>
          <a:off x="7913256" y="2665647"/>
          <a:ext cx="3948544" cy="370840"/>
        </p:xfrm>
        <a:graphic>
          <a:graphicData uri="http://schemas.openxmlformats.org/drawingml/2006/table">
            <a:tbl>
              <a:tblPr firstRow="1" bandRow="1">
                <a:tableStyleId>{D27102A9-8310-4765-A935-A1911B00CA55}</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7,6%</a:t>
                      </a:r>
                    </a:p>
                  </a:txBody>
                  <a:tcPr/>
                </a:tc>
                <a:tc>
                  <a:txBody>
                    <a:bodyPr/>
                    <a:lstStyle/>
                    <a:p>
                      <a:r>
                        <a:rPr lang="de-DE" sz="1100" b="0"/>
                        <a:t>26,1%</a:t>
                      </a:r>
                    </a:p>
                  </a:txBody>
                  <a:tcPr/>
                </a:tc>
                <a:tc>
                  <a:txBody>
                    <a:bodyPr/>
                    <a:lstStyle/>
                    <a:p>
                      <a:r>
                        <a:rPr lang="de-DE" sz="1100" b="0"/>
                        <a:t>52,9%</a:t>
                      </a:r>
                    </a:p>
                  </a:txBody>
                  <a:tcPr/>
                </a:tc>
                <a:tc>
                  <a:txBody>
                    <a:bodyPr/>
                    <a:lstStyle/>
                    <a:p>
                      <a:r>
                        <a:rPr lang="de-DE" sz="1100" b="0"/>
                        <a:t>13,4%</a:t>
                      </a:r>
                    </a:p>
                  </a:txBody>
                  <a:tcPr/>
                </a:tc>
                <a:extLst>
                  <a:ext uri="{0D108BD9-81ED-4DB2-BD59-A6C34878D82A}">
                    <a16:rowId xmlns:a16="http://schemas.microsoft.com/office/drawing/2014/main" val="4065139306"/>
                  </a:ext>
                </a:extLst>
              </a:tr>
            </a:tbl>
          </a:graphicData>
        </a:graphic>
      </p:graphicFrame>
      <p:cxnSp>
        <p:nvCxnSpPr>
          <p:cNvPr id="18" name="Gerade Verbindung mit Pfeil 17">
            <a:extLst>
              <a:ext uri="{FF2B5EF4-FFF2-40B4-BE49-F238E27FC236}">
                <a16:creationId xmlns:a16="http://schemas.microsoft.com/office/drawing/2014/main" id="{ABCB4067-7569-FBF0-4796-A0B36A5CAD2E}"/>
              </a:ext>
            </a:extLst>
          </p:cNvPr>
          <p:cNvCxnSpPr>
            <a:cxnSpLocks/>
          </p:cNvCxnSpPr>
          <p:nvPr/>
        </p:nvCxnSpPr>
        <p:spPr>
          <a:xfrm>
            <a:off x="7087899" y="3650601"/>
            <a:ext cx="48952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19" name="Tabelle 18">
            <a:extLst>
              <a:ext uri="{FF2B5EF4-FFF2-40B4-BE49-F238E27FC236}">
                <a16:creationId xmlns:a16="http://schemas.microsoft.com/office/drawing/2014/main" id="{F5799BE3-D88C-7813-ADAC-3183831F72E8}"/>
              </a:ext>
            </a:extLst>
          </p:cNvPr>
          <p:cNvGraphicFramePr>
            <a:graphicFrameLocks noGrp="1"/>
          </p:cNvGraphicFramePr>
          <p:nvPr>
            <p:extLst>
              <p:ext uri="{D42A27DB-BD31-4B8C-83A1-F6EECF244321}">
                <p14:modId xmlns:p14="http://schemas.microsoft.com/office/powerpoint/2010/main" val="2025602182"/>
              </p:ext>
            </p:extLst>
          </p:nvPr>
        </p:nvGraphicFramePr>
        <p:xfrm>
          <a:off x="7913256" y="3560885"/>
          <a:ext cx="3948544" cy="307174"/>
        </p:xfrm>
        <a:graphic>
          <a:graphicData uri="http://schemas.openxmlformats.org/drawingml/2006/table">
            <a:tbl>
              <a:tblPr firstRow="1" bandRow="1">
                <a:tableStyleId>{D27102A9-8310-4765-A935-A1911B00CA55}</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07174">
                <a:tc>
                  <a:txBody>
                    <a:bodyPr/>
                    <a:lstStyle/>
                    <a:p>
                      <a:r>
                        <a:rPr lang="de-DE" sz="1100" b="0"/>
                        <a:t>16,0%</a:t>
                      </a:r>
                    </a:p>
                  </a:txBody>
                  <a:tcPr/>
                </a:tc>
                <a:tc>
                  <a:txBody>
                    <a:bodyPr/>
                    <a:lstStyle/>
                    <a:p>
                      <a:r>
                        <a:rPr lang="de-DE" sz="1100" b="0"/>
                        <a:t>40,0%</a:t>
                      </a:r>
                    </a:p>
                  </a:txBody>
                  <a:tcPr/>
                </a:tc>
                <a:tc>
                  <a:txBody>
                    <a:bodyPr/>
                    <a:lstStyle/>
                    <a:p>
                      <a:r>
                        <a:rPr lang="de-DE" sz="1100" b="0"/>
                        <a:t>37,3%</a:t>
                      </a:r>
                    </a:p>
                  </a:txBody>
                  <a:tcPr/>
                </a:tc>
                <a:tc>
                  <a:txBody>
                    <a:bodyPr/>
                    <a:lstStyle/>
                    <a:p>
                      <a:r>
                        <a:rPr lang="de-DE" sz="1100" b="0"/>
                        <a:t>6,7%</a:t>
                      </a:r>
                    </a:p>
                  </a:txBody>
                  <a:tcPr/>
                </a:tc>
                <a:extLst>
                  <a:ext uri="{0D108BD9-81ED-4DB2-BD59-A6C34878D82A}">
                    <a16:rowId xmlns:a16="http://schemas.microsoft.com/office/drawing/2014/main" val="4065139306"/>
                  </a:ext>
                </a:extLst>
              </a:tr>
            </a:tbl>
          </a:graphicData>
        </a:graphic>
      </p:graphicFrame>
      <p:cxnSp>
        <p:nvCxnSpPr>
          <p:cNvPr id="20" name="Gerade Verbindung mit Pfeil 19">
            <a:extLst>
              <a:ext uri="{FF2B5EF4-FFF2-40B4-BE49-F238E27FC236}">
                <a16:creationId xmlns:a16="http://schemas.microsoft.com/office/drawing/2014/main" id="{EE5CE928-69EA-80AD-792B-91F199ACEDBC}"/>
              </a:ext>
            </a:extLst>
          </p:cNvPr>
          <p:cNvCxnSpPr>
            <a:cxnSpLocks/>
          </p:cNvCxnSpPr>
          <p:nvPr/>
        </p:nvCxnSpPr>
        <p:spPr>
          <a:xfrm>
            <a:off x="7087899" y="4525737"/>
            <a:ext cx="48952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22" name="Tabelle 21">
            <a:extLst>
              <a:ext uri="{FF2B5EF4-FFF2-40B4-BE49-F238E27FC236}">
                <a16:creationId xmlns:a16="http://schemas.microsoft.com/office/drawing/2014/main" id="{528BAD0F-1264-347C-8633-1A90B1BDFAB6}"/>
              </a:ext>
            </a:extLst>
          </p:cNvPr>
          <p:cNvGraphicFramePr>
            <a:graphicFrameLocks noGrp="1"/>
          </p:cNvGraphicFramePr>
          <p:nvPr>
            <p:extLst>
              <p:ext uri="{D42A27DB-BD31-4B8C-83A1-F6EECF244321}">
                <p14:modId xmlns:p14="http://schemas.microsoft.com/office/powerpoint/2010/main" val="842586151"/>
              </p:ext>
            </p:extLst>
          </p:nvPr>
        </p:nvGraphicFramePr>
        <p:xfrm>
          <a:off x="7913256" y="4349576"/>
          <a:ext cx="3948544" cy="370840"/>
        </p:xfrm>
        <a:graphic>
          <a:graphicData uri="http://schemas.openxmlformats.org/drawingml/2006/table">
            <a:tbl>
              <a:tblPr firstRow="1" bandRow="1">
                <a:tableStyleId>{D27102A9-8310-4765-A935-A1911B00CA55}</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8,2%</a:t>
                      </a:r>
                    </a:p>
                  </a:txBody>
                  <a:tcPr/>
                </a:tc>
                <a:tc>
                  <a:txBody>
                    <a:bodyPr/>
                    <a:lstStyle/>
                    <a:p>
                      <a:r>
                        <a:rPr lang="de-DE" sz="1100" b="0"/>
                        <a:t>43,1%</a:t>
                      </a:r>
                    </a:p>
                  </a:txBody>
                  <a:tcPr/>
                </a:tc>
                <a:tc>
                  <a:txBody>
                    <a:bodyPr/>
                    <a:lstStyle/>
                    <a:p>
                      <a:r>
                        <a:rPr lang="de-DE" sz="1100" b="0"/>
                        <a:t>40,8%</a:t>
                      </a:r>
                    </a:p>
                  </a:txBody>
                  <a:tcPr/>
                </a:tc>
                <a:tc>
                  <a:txBody>
                    <a:bodyPr/>
                    <a:lstStyle/>
                    <a:p>
                      <a:r>
                        <a:rPr lang="de-DE" sz="1100" b="0"/>
                        <a:t>7,8%</a:t>
                      </a:r>
                    </a:p>
                  </a:txBody>
                  <a:tcPr/>
                </a:tc>
                <a:extLst>
                  <a:ext uri="{0D108BD9-81ED-4DB2-BD59-A6C34878D82A}">
                    <a16:rowId xmlns:a16="http://schemas.microsoft.com/office/drawing/2014/main" val="4065139306"/>
                  </a:ext>
                </a:extLst>
              </a:tr>
            </a:tbl>
          </a:graphicData>
        </a:graphic>
      </p:graphicFrame>
      <p:graphicFrame>
        <p:nvGraphicFramePr>
          <p:cNvPr id="3" name="Diagramm 2">
            <a:extLst>
              <a:ext uri="{FF2B5EF4-FFF2-40B4-BE49-F238E27FC236}">
                <a16:creationId xmlns:a16="http://schemas.microsoft.com/office/drawing/2014/main" id="{46649E93-6190-C686-20BA-7159FAF4182A}"/>
              </a:ext>
            </a:extLst>
          </p:cNvPr>
          <p:cNvGraphicFramePr>
            <a:graphicFrameLocks/>
          </p:cNvGraphicFramePr>
          <p:nvPr>
            <p:extLst>
              <p:ext uri="{D42A27DB-BD31-4B8C-83A1-F6EECF244321}">
                <p14:modId xmlns:p14="http://schemas.microsoft.com/office/powerpoint/2010/main" val="3642146255"/>
              </p:ext>
            </p:extLst>
          </p:nvPr>
        </p:nvGraphicFramePr>
        <p:xfrm>
          <a:off x="738187" y="2214794"/>
          <a:ext cx="6276976" cy="3430890"/>
        </p:xfrm>
        <a:graphic>
          <a:graphicData uri="http://schemas.openxmlformats.org/drawingml/2006/chart">
            <c:chart xmlns:c="http://schemas.openxmlformats.org/drawingml/2006/chart" xmlns:r="http://schemas.openxmlformats.org/officeDocument/2006/relationships" r:id="rId3"/>
          </a:graphicData>
        </a:graphic>
      </p:graphicFrame>
      <p:sp>
        <p:nvSpPr>
          <p:cNvPr id="8" name="Rechteck 7">
            <a:extLst>
              <a:ext uri="{FF2B5EF4-FFF2-40B4-BE49-F238E27FC236}">
                <a16:creationId xmlns:a16="http://schemas.microsoft.com/office/drawing/2014/main" id="{7B8106A5-530E-B0A5-49CA-B709DB211BB0}"/>
              </a:ext>
            </a:extLst>
          </p:cNvPr>
          <p:cNvSpPr/>
          <p:nvPr/>
        </p:nvSpPr>
        <p:spPr>
          <a:xfrm>
            <a:off x="159026" y="143123"/>
            <a:ext cx="11871297" cy="804044"/>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Rechteck: abgerundete Ecken 4">
            <a:extLst>
              <a:ext uri="{FF2B5EF4-FFF2-40B4-BE49-F238E27FC236}">
                <a16:creationId xmlns:a16="http://schemas.microsoft.com/office/drawing/2014/main" id="{E89D0444-24A9-8C72-DBD2-3ABE733AD506}"/>
              </a:ext>
            </a:extLst>
          </p:cNvPr>
          <p:cNvSpPr txBox="1"/>
          <p:nvPr/>
        </p:nvSpPr>
        <p:spPr>
          <a:xfrm>
            <a:off x="7913256" y="1699149"/>
            <a:ext cx="3902928" cy="27545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de-DE" sz="1100"/>
              <a:t>Wie stark belastet Sie das?</a:t>
            </a:r>
            <a:r>
              <a:rPr lang="de-DE" sz="1100" kern="1200"/>
              <a:t> </a:t>
            </a:r>
          </a:p>
        </p:txBody>
      </p:sp>
    </p:spTree>
    <p:extLst>
      <p:ext uri="{BB962C8B-B14F-4D97-AF65-F5344CB8AC3E}">
        <p14:creationId xmlns:p14="http://schemas.microsoft.com/office/powerpoint/2010/main" val="986053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50478-4411-95F2-5144-C9B586254AC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44BB772-6F63-2E4F-015F-CA8D99A9CCFB}"/>
              </a:ext>
            </a:extLst>
          </p:cNvPr>
          <p:cNvSpPr>
            <a:spLocks noGrp="1"/>
          </p:cNvSpPr>
          <p:nvPr>
            <p:ph type="title"/>
          </p:nvPr>
        </p:nvSpPr>
        <p:spPr/>
        <p:txBody>
          <a:bodyPr/>
          <a:lstStyle/>
          <a:p>
            <a:r>
              <a:rPr lang="de-DE"/>
              <a:t>Ressourcen – Soziale Ressourcen</a:t>
            </a:r>
          </a:p>
        </p:txBody>
      </p:sp>
      <p:sp>
        <p:nvSpPr>
          <p:cNvPr id="4" name="Datumsplatzhalter 3">
            <a:extLst>
              <a:ext uri="{FF2B5EF4-FFF2-40B4-BE49-F238E27FC236}">
                <a16:creationId xmlns:a16="http://schemas.microsoft.com/office/drawing/2014/main" id="{5653F909-847E-2751-694A-6EC9C47CA39F}"/>
              </a:ext>
            </a:extLst>
          </p:cNvPr>
          <p:cNvSpPr>
            <a:spLocks noGrp="1"/>
          </p:cNvSpPr>
          <p:nvPr>
            <p:ph type="dt" sz="half" idx="2"/>
          </p:nvPr>
        </p:nvSpPr>
        <p:spPr/>
        <p:txBody>
          <a:bodyPr/>
          <a:lstStyle/>
          <a:p>
            <a:fld id="{21CE6C11-0E51-469C-B2A4-125EEB5780A5}" type="datetime1">
              <a:rPr lang="de-DE" smtClean="0"/>
              <a:pPr/>
              <a:t>25.11.2025</a:t>
            </a:fld>
            <a:endParaRPr lang="en-US"/>
          </a:p>
        </p:txBody>
      </p:sp>
      <p:sp>
        <p:nvSpPr>
          <p:cNvPr id="6" name="Foliennummernplatzhalter 5">
            <a:extLst>
              <a:ext uri="{FF2B5EF4-FFF2-40B4-BE49-F238E27FC236}">
                <a16:creationId xmlns:a16="http://schemas.microsoft.com/office/drawing/2014/main" id="{E080C53F-959B-048C-C40B-9E85E67417EE}"/>
              </a:ext>
            </a:extLst>
          </p:cNvPr>
          <p:cNvSpPr>
            <a:spLocks noGrp="1"/>
          </p:cNvSpPr>
          <p:nvPr>
            <p:ph type="sldNum" sz="quarter" idx="4"/>
          </p:nvPr>
        </p:nvSpPr>
        <p:spPr/>
        <p:txBody>
          <a:bodyPr/>
          <a:lstStyle/>
          <a:p>
            <a:fld id="{CE5776EE-2D96-4B0B-AEC2-633829776588}" type="slidenum">
              <a:rPr lang="en-US" smtClean="0"/>
              <a:pPr/>
              <a:t>41</a:t>
            </a:fld>
            <a:endParaRPr lang="en-US"/>
          </a:p>
        </p:txBody>
      </p:sp>
      <p:cxnSp>
        <p:nvCxnSpPr>
          <p:cNvPr id="11" name="Gerade Verbindung mit Pfeil 10">
            <a:extLst>
              <a:ext uri="{FF2B5EF4-FFF2-40B4-BE49-F238E27FC236}">
                <a16:creationId xmlns:a16="http://schemas.microsoft.com/office/drawing/2014/main" id="{CD3E40CC-793B-10C5-8DE9-305417DEB666}"/>
              </a:ext>
            </a:extLst>
          </p:cNvPr>
          <p:cNvCxnSpPr>
            <a:cxnSpLocks/>
          </p:cNvCxnSpPr>
          <p:nvPr/>
        </p:nvCxnSpPr>
        <p:spPr>
          <a:xfrm>
            <a:off x="7087899" y="2561732"/>
            <a:ext cx="48952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14" name="Tabelle 13">
            <a:extLst>
              <a:ext uri="{FF2B5EF4-FFF2-40B4-BE49-F238E27FC236}">
                <a16:creationId xmlns:a16="http://schemas.microsoft.com/office/drawing/2014/main" id="{34986AC7-CC68-8D3C-3BEB-05F0681F9E19}"/>
              </a:ext>
            </a:extLst>
          </p:cNvPr>
          <p:cNvGraphicFramePr>
            <a:graphicFrameLocks noGrp="1"/>
          </p:cNvGraphicFramePr>
          <p:nvPr>
            <p:extLst>
              <p:ext uri="{D42A27DB-BD31-4B8C-83A1-F6EECF244321}">
                <p14:modId xmlns:p14="http://schemas.microsoft.com/office/powerpoint/2010/main" val="3180589548"/>
              </p:ext>
            </p:extLst>
          </p:nvPr>
        </p:nvGraphicFramePr>
        <p:xfrm>
          <a:off x="7913256" y="1830608"/>
          <a:ext cx="3948544" cy="426720"/>
        </p:xfrm>
        <a:graphic>
          <a:graphicData uri="http://schemas.openxmlformats.org/drawingml/2006/table">
            <a:tbl>
              <a:tblPr firstRow="1" bandRow="1">
                <a:tableStyleId>{D27102A9-8310-4765-A935-A1911B00CA55}</a:tableStyleId>
              </a:tblPr>
              <a:tblGrid>
                <a:gridCol w="987136">
                  <a:extLst>
                    <a:ext uri="{9D8B030D-6E8A-4147-A177-3AD203B41FA5}">
                      <a16:colId xmlns:a16="http://schemas.microsoft.com/office/drawing/2014/main" val="2182195660"/>
                    </a:ext>
                  </a:extLst>
                </a:gridCol>
                <a:gridCol w="987136">
                  <a:extLst>
                    <a:ext uri="{9D8B030D-6E8A-4147-A177-3AD203B41FA5}">
                      <a16:colId xmlns:a16="http://schemas.microsoft.com/office/drawing/2014/main" val="3299982146"/>
                    </a:ext>
                  </a:extLst>
                </a:gridCol>
                <a:gridCol w="987136">
                  <a:extLst>
                    <a:ext uri="{9D8B030D-6E8A-4147-A177-3AD203B41FA5}">
                      <a16:colId xmlns:a16="http://schemas.microsoft.com/office/drawing/2014/main" val="1857665870"/>
                    </a:ext>
                  </a:extLst>
                </a:gridCol>
                <a:gridCol w="987136">
                  <a:extLst>
                    <a:ext uri="{9D8B030D-6E8A-4147-A177-3AD203B41FA5}">
                      <a16:colId xmlns:a16="http://schemas.microsoft.com/office/drawing/2014/main" val="1839738250"/>
                    </a:ext>
                  </a:extLst>
                </a:gridCol>
              </a:tblGrid>
              <a:tr h="370840">
                <a:tc>
                  <a:txBody>
                    <a:bodyPr/>
                    <a:lstStyle/>
                    <a:p>
                      <a:r>
                        <a:rPr lang="de-DE" sz="1100" b="0" i="1"/>
                        <a:t>stark</a:t>
                      </a:r>
                    </a:p>
                  </a:txBody>
                  <a:tcPr/>
                </a:tc>
                <a:tc>
                  <a:txBody>
                    <a:bodyPr/>
                    <a:lstStyle/>
                    <a:p>
                      <a:r>
                        <a:rPr lang="de-DE" sz="1100" b="0" i="1"/>
                        <a:t>eher stark</a:t>
                      </a:r>
                    </a:p>
                  </a:txBody>
                  <a:tcPr/>
                </a:tc>
                <a:tc>
                  <a:txBody>
                    <a:bodyPr/>
                    <a:lstStyle/>
                    <a:p>
                      <a:r>
                        <a:rPr lang="de-DE" sz="1100" b="0" i="1"/>
                        <a:t>eher wenig</a:t>
                      </a:r>
                    </a:p>
                  </a:txBody>
                  <a:tcPr/>
                </a:tc>
                <a:tc>
                  <a:txBody>
                    <a:bodyPr/>
                    <a:lstStyle/>
                    <a:p>
                      <a:r>
                        <a:rPr lang="de-DE" sz="1100" b="0" i="1"/>
                        <a:t>überhaupt nicht</a:t>
                      </a:r>
                    </a:p>
                  </a:txBody>
                  <a:tcPr/>
                </a:tc>
                <a:extLst>
                  <a:ext uri="{0D108BD9-81ED-4DB2-BD59-A6C34878D82A}">
                    <a16:rowId xmlns:a16="http://schemas.microsoft.com/office/drawing/2014/main" val="688710864"/>
                  </a:ext>
                </a:extLst>
              </a:tr>
            </a:tbl>
          </a:graphicData>
        </a:graphic>
      </p:graphicFrame>
      <p:graphicFrame>
        <p:nvGraphicFramePr>
          <p:cNvPr id="17" name="Tabelle 16">
            <a:extLst>
              <a:ext uri="{FF2B5EF4-FFF2-40B4-BE49-F238E27FC236}">
                <a16:creationId xmlns:a16="http://schemas.microsoft.com/office/drawing/2014/main" id="{5074E7C1-96A0-0551-AB8D-0D70C5F98A1D}"/>
              </a:ext>
            </a:extLst>
          </p:cNvPr>
          <p:cNvGraphicFramePr>
            <a:graphicFrameLocks noGrp="1"/>
          </p:cNvGraphicFramePr>
          <p:nvPr>
            <p:extLst>
              <p:ext uri="{D42A27DB-BD31-4B8C-83A1-F6EECF244321}">
                <p14:modId xmlns:p14="http://schemas.microsoft.com/office/powerpoint/2010/main" val="1849242424"/>
              </p:ext>
            </p:extLst>
          </p:nvPr>
        </p:nvGraphicFramePr>
        <p:xfrm>
          <a:off x="7913256" y="2437263"/>
          <a:ext cx="3948544" cy="370840"/>
        </p:xfrm>
        <a:graphic>
          <a:graphicData uri="http://schemas.openxmlformats.org/drawingml/2006/table">
            <a:tbl>
              <a:tblPr firstRow="1" bandRow="1">
                <a:tableStyleId>{D27102A9-8310-4765-A935-A1911B00CA55}</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20,1%</a:t>
                      </a:r>
                    </a:p>
                  </a:txBody>
                  <a:tcPr/>
                </a:tc>
                <a:tc>
                  <a:txBody>
                    <a:bodyPr/>
                    <a:lstStyle/>
                    <a:p>
                      <a:r>
                        <a:rPr lang="de-DE" sz="1100" b="0"/>
                        <a:t>51,7%</a:t>
                      </a:r>
                    </a:p>
                  </a:txBody>
                  <a:tcPr/>
                </a:tc>
                <a:tc>
                  <a:txBody>
                    <a:bodyPr/>
                    <a:lstStyle/>
                    <a:p>
                      <a:r>
                        <a:rPr lang="de-DE" sz="1100" b="0"/>
                        <a:t>25,7%</a:t>
                      </a:r>
                    </a:p>
                  </a:txBody>
                  <a:tcPr/>
                </a:tc>
                <a:tc>
                  <a:txBody>
                    <a:bodyPr/>
                    <a:lstStyle/>
                    <a:p>
                      <a:r>
                        <a:rPr lang="de-DE" sz="1100" b="0"/>
                        <a:t>2,5%</a:t>
                      </a:r>
                    </a:p>
                  </a:txBody>
                  <a:tcPr/>
                </a:tc>
                <a:extLst>
                  <a:ext uri="{0D108BD9-81ED-4DB2-BD59-A6C34878D82A}">
                    <a16:rowId xmlns:a16="http://schemas.microsoft.com/office/drawing/2014/main" val="4065139306"/>
                  </a:ext>
                </a:extLst>
              </a:tr>
            </a:tbl>
          </a:graphicData>
        </a:graphic>
      </p:graphicFrame>
      <p:cxnSp>
        <p:nvCxnSpPr>
          <p:cNvPr id="18" name="Gerade Verbindung mit Pfeil 17">
            <a:extLst>
              <a:ext uri="{FF2B5EF4-FFF2-40B4-BE49-F238E27FC236}">
                <a16:creationId xmlns:a16="http://schemas.microsoft.com/office/drawing/2014/main" id="{A91E7632-EB6F-98D7-F676-997B1A1F8CFE}"/>
              </a:ext>
            </a:extLst>
          </p:cNvPr>
          <p:cNvCxnSpPr>
            <a:cxnSpLocks/>
          </p:cNvCxnSpPr>
          <p:nvPr/>
        </p:nvCxnSpPr>
        <p:spPr>
          <a:xfrm>
            <a:off x="7087899" y="3175549"/>
            <a:ext cx="48952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19" name="Tabelle 18">
            <a:extLst>
              <a:ext uri="{FF2B5EF4-FFF2-40B4-BE49-F238E27FC236}">
                <a16:creationId xmlns:a16="http://schemas.microsoft.com/office/drawing/2014/main" id="{CC64B39B-B622-158C-39C4-DB4F724E5A42}"/>
              </a:ext>
            </a:extLst>
          </p:cNvPr>
          <p:cNvGraphicFramePr>
            <a:graphicFrameLocks noGrp="1"/>
          </p:cNvGraphicFramePr>
          <p:nvPr>
            <p:extLst>
              <p:ext uri="{D42A27DB-BD31-4B8C-83A1-F6EECF244321}">
                <p14:modId xmlns:p14="http://schemas.microsoft.com/office/powerpoint/2010/main" val="2829334160"/>
              </p:ext>
            </p:extLst>
          </p:nvPr>
        </p:nvGraphicFramePr>
        <p:xfrm>
          <a:off x="7913256" y="3041414"/>
          <a:ext cx="3948544" cy="370840"/>
        </p:xfrm>
        <a:graphic>
          <a:graphicData uri="http://schemas.openxmlformats.org/drawingml/2006/table">
            <a:tbl>
              <a:tblPr firstRow="1" bandRow="1">
                <a:tableStyleId>{D27102A9-8310-4765-A935-A1911B00CA55}</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37,3%</a:t>
                      </a:r>
                    </a:p>
                  </a:txBody>
                  <a:tcPr/>
                </a:tc>
                <a:tc>
                  <a:txBody>
                    <a:bodyPr/>
                    <a:lstStyle/>
                    <a:p>
                      <a:r>
                        <a:rPr lang="de-DE" sz="1100" b="0"/>
                        <a:t>47,5%</a:t>
                      </a:r>
                    </a:p>
                  </a:txBody>
                  <a:tcPr/>
                </a:tc>
                <a:tc>
                  <a:txBody>
                    <a:bodyPr/>
                    <a:lstStyle/>
                    <a:p>
                      <a:r>
                        <a:rPr lang="de-DE" sz="1100" b="0"/>
                        <a:t>13,3%</a:t>
                      </a:r>
                    </a:p>
                  </a:txBody>
                  <a:tcPr/>
                </a:tc>
                <a:tc>
                  <a:txBody>
                    <a:bodyPr/>
                    <a:lstStyle/>
                    <a:p>
                      <a:r>
                        <a:rPr lang="de-DE" sz="1100" b="0"/>
                        <a:t>1,9%</a:t>
                      </a:r>
                    </a:p>
                  </a:txBody>
                  <a:tcPr/>
                </a:tc>
                <a:extLst>
                  <a:ext uri="{0D108BD9-81ED-4DB2-BD59-A6C34878D82A}">
                    <a16:rowId xmlns:a16="http://schemas.microsoft.com/office/drawing/2014/main" val="4065139306"/>
                  </a:ext>
                </a:extLst>
              </a:tr>
            </a:tbl>
          </a:graphicData>
        </a:graphic>
      </p:graphicFrame>
      <p:cxnSp>
        <p:nvCxnSpPr>
          <p:cNvPr id="20" name="Gerade Verbindung mit Pfeil 19">
            <a:extLst>
              <a:ext uri="{FF2B5EF4-FFF2-40B4-BE49-F238E27FC236}">
                <a16:creationId xmlns:a16="http://schemas.microsoft.com/office/drawing/2014/main" id="{0470BEE4-A291-9544-7FBE-9119E405C588}"/>
              </a:ext>
            </a:extLst>
          </p:cNvPr>
          <p:cNvCxnSpPr>
            <a:cxnSpLocks/>
          </p:cNvCxnSpPr>
          <p:nvPr/>
        </p:nvCxnSpPr>
        <p:spPr>
          <a:xfrm>
            <a:off x="7087899" y="3798156"/>
            <a:ext cx="48952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22" name="Tabelle 21">
            <a:extLst>
              <a:ext uri="{FF2B5EF4-FFF2-40B4-BE49-F238E27FC236}">
                <a16:creationId xmlns:a16="http://schemas.microsoft.com/office/drawing/2014/main" id="{0954AEE4-7E80-E184-795A-1BD8CBA07443}"/>
              </a:ext>
            </a:extLst>
          </p:cNvPr>
          <p:cNvGraphicFramePr>
            <a:graphicFrameLocks noGrp="1"/>
          </p:cNvGraphicFramePr>
          <p:nvPr>
            <p:extLst>
              <p:ext uri="{D42A27DB-BD31-4B8C-83A1-F6EECF244321}">
                <p14:modId xmlns:p14="http://schemas.microsoft.com/office/powerpoint/2010/main" val="957602937"/>
              </p:ext>
            </p:extLst>
          </p:nvPr>
        </p:nvGraphicFramePr>
        <p:xfrm>
          <a:off x="7913256" y="3667958"/>
          <a:ext cx="3948544" cy="370840"/>
        </p:xfrm>
        <a:graphic>
          <a:graphicData uri="http://schemas.openxmlformats.org/drawingml/2006/table">
            <a:tbl>
              <a:tblPr firstRow="1" bandRow="1">
                <a:tableStyleId>{D27102A9-8310-4765-A935-A1911B00CA55}</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8,3%</a:t>
                      </a:r>
                    </a:p>
                  </a:txBody>
                  <a:tcPr/>
                </a:tc>
                <a:tc>
                  <a:txBody>
                    <a:bodyPr/>
                    <a:lstStyle/>
                    <a:p>
                      <a:r>
                        <a:rPr lang="de-DE" sz="1100" b="0"/>
                        <a:t>23,5%</a:t>
                      </a:r>
                    </a:p>
                  </a:txBody>
                  <a:tcPr/>
                </a:tc>
                <a:tc>
                  <a:txBody>
                    <a:bodyPr/>
                    <a:lstStyle/>
                    <a:p>
                      <a:r>
                        <a:rPr lang="de-DE" sz="1100" b="0"/>
                        <a:t>48,2%</a:t>
                      </a:r>
                    </a:p>
                  </a:txBody>
                  <a:tcPr/>
                </a:tc>
                <a:tc>
                  <a:txBody>
                    <a:bodyPr/>
                    <a:lstStyle/>
                    <a:p>
                      <a:r>
                        <a:rPr lang="de-DE" sz="1100" b="0"/>
                        <a:t>20,0%</a:t>
                      </a:r>
                    </a:p>
                  </a:txBody>
                  <a:tcPr/>
                </a:tc>
                <a:extLst>
                  <a:ext uri="{0D108BD9-81ED-4DB2-BD59-A6C34878D82A}">
                    <a16:rowId xmlns:a16="http://schemas.microsoft.com/office/drawing/2014/main" val="4065139306"/>
                  </a:ext>
                </a:extLst>
              </a:tr>
            </a:tbl>
          </a:graphicData>
        </a:graphic>
      </p:graphicFrame>
      <p:cxnSp>
        <p:nvCxnSpPr>
          <p:cNvPr id="23" name="Gerade Verbindung mit Pfeil 22">
            <a:extLst>
              <a:ext uri="{FF2B5EF4-FFF2-40B4-BE49-F238E27FC236}">
                <a16:creationId xmlns:a16="http://schemas.microsoft.com/office/drawing/2014/main" id="{46892C5D-6DED-06AD-89D4-8FC4EA6BC72E}"/>
              </a:ext>
            </a:extLst>
          </p:cNvPr>
          <p:cNvCxnSpPr>
            <a:cxnSpLocks/>
          </p:cNvCxnSpPr>
          <p:nvPr/>
        </p:nvCxnSpPr>
        <p:spPr>
          <a:xfrm>
            <a:off x="7087899" y="4397693"/>
            <a:ext cx="48952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24" name="Tabelle 23">
            <a:extLst>
              <a:ext uri="{FF2B5EF4-FFF2-40B4-BE49-F238E27FC236}">
                <a16:creationId xmlns:a16="http://schemas.microsoft.com/office/drawing/2014/main" id="{1444E75A-8BC5-2A58-E03C-863B2A75CD1D}"/>
              </a:ext>
            </a:extLst>
          </p:cNvPr>
          <p:cNvGraphicFramePr>
            <a:graphicFrameLocks noGrp="1"/>
          </p:cNvGraphicFramePr>
          <p:nvPr>
            <p:extLst>
              <p:ext uri="{D42A27DB-BD31-4B8C-83A1-F6EECF244321}">
                <p14:modId xmlns:p14="http://schemas.microsoft.com/office/powerpoint/2010/main" val="3090054810"/>
              </p:ext>
            </p:extLst>
          </p:nvPr>
        </p:nvGraphicFramePr>
        <p:xfrm>
          <a:off x="7913256" y="4240514"/>
          <a:ext cx="3948544" cy="314358"/>
        </p:xfrm>
        <a:graphic>
          <a:graphicData uri="http://schemas.openxmlformats.org/drawingml/2006/table">
            <a:tbl>
              <a:tblPr firstRow="1" bandRow="1">
                <a:tableStyleId>{D27102A9-8310-4765-A935-A1911B00CA55}</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14358">
                <a:tc>
                  <a:txBody>
                    <a:bodyPr/>
                    <a:lstStyle/>
                    <a:p>
                      <a:r>
                        <a:rPr lang="de-DE" sz="1100" b="0"/>
                        <a:t>7,2%</a:t>
                      </a:r>
                    </a:p>
                  </a:txBody>
                  <a:tcPr/>
                </a:tc>
                <a:tc>
                  <a:txBody>
                    <a:bodyPr/>
                    <a:lstStyle/>
                    <a:p>
                      <a:r>
                        <a:rPr lang="de-DE" sz="1100" b="0"/>
                        <a:t>24,7%</a:t>
                      </a:r>
                    </a:p>
                  </a:txBody>
                  <a:tcPr/>
                </a:tc>
                <a:tc>
                  <a:txBody>
                    <a:bodyPr/>
                    <a:lstStyle/>
                    <a:p>
                      <a:r>
                        <a:rPr lang="de-DE" sz="1100" b="0"/>
                        <a:t>47,2%</a:t>
                      </a:r>
                    </a:p>
                  </a:txBody>
                  <a:tcPr/>
                </a:tc>
                <a:tc>
                  <a:txBody>
                    <a:bodyPr/>
                    <a:lstStyle/>
                    <a:p>
                      <a:r>
                        <a:rPr lang="de-DE" sz="1100" b="0"/>
                        <a:t>20,8%</a:t>
                      </a:r>
                    </a:p>
                  </a:txBody>
                  <a:tcPr/>
                </a:tc>
                <a:extLst>
                  <a:ext uri="{0D108BD9-81ED-4DB2-BD59-A6C34878D82A}">
                    <a16:rowId xmlns:a16="http://schemas.microsoft.com/office/drawing/2014/main" val="4065139306"/>
                  </a:ext>
                </a:extLst>
              </a:tr>
            </a:tbl>
          </a:graphicData>
        </a:graphic>
      </p:graphicFrame>
      <p:cxnSp>
        <p:nvCxnSpPr>
          <p:cNvPr id="25" name="Gerade Verbindung mit Pfeil 24">
            <a:extLst>
              <a:ext uri="{FF2B5EF4-FFF2-40B4-BE49-F238E27FC236}">
                <a16:creationId xmlns:a16="http://schemas.microsoft.com/office/drawing/2014/main" id="{5C11AF3D-108F-110E-367D-86C53C6BC1C5}"/>
              </a:ext>
            </a:extLst>
          </p:cNvPr>
          <p:cNvCxnSpPr>
            <a:cxnSpLocks/>
          </p:cNvCxnSpPr>
          <p:nvPr/>
        </p:nvCxnSpPr>
        <p:spPr>
          <a:xfrm>
            <a:off x="7087899" y="5026082"/>
            <a:ext cx="48952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26" name="Tabelle 25">
            <a:extLst>
              <a:ext uri="{FF2B5EF4-FFF2-40B4-BE49-F238E27FC236}">
                <a16:creationId xmlns:a16="http://schemas.microsoft.com/office/drawing/2014/main" id="{0378C347-5791-A619-3128-A3C25FA21988}"/>
              </a:ext>
            </a:extLst>
          </p:cNvPr>
          <p:cNvGraphicFramePr>
            <a:graphicFrameLocks noGrp="1"/>
          </p:cNvGraphicFramePr>
          <p:nvPr>
            <p:extLst>
              <p:ext uri="{D42A27DB-BD31-4B8C-83A1-F6EECF244321}">
                <p14:modId xmlns:p14="http://schemas.microsoft.com/office/powerpoint/2010/main" val="841079017"/>
              </p:ext>
            </p:extLst>
          </p:nvPr>
        </p:nvGraphicFramePr>
        <p:xfrm>
          <a:off x="7913256" y="4822885"/>
          <a:ext cx="3948544" cy="370840"/>
        </p:xfrm>
        <a:graphic>
          <a:graphicData uri="http://schemas.openxmlformats.org/drawingml/2006/table">
            <a:tbl>
              <a:tblPr firstRow="1" bandRow="1">
                <a:tableStyleId>{D27102A9-8310-4765-A935-A1911B00CA55}</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8,8%</a:t>
                      </a:r>
                    </a:p>
                  </a:txBody>
                  <a:tcPr/>
                </a:tc>
                <a:tc>
                  <a:txBody>
                    <a:bodyPr/>
                    <a:lstStyle/>
                    <a:p>
                      <a:r>
                        <a:rPr lang="de-DE" sz="1100" b="0"/>
                        <a:t>24,5%</a:t>
                      </a:r>
                    </a:p>
                  </a:txBody>
                  <a:tcPr/>
                </a:tc>
                <a:tc>
                  <a:txBody>
                    <a:bodyPr/>
                    <a:lstStyle/>
                    <a:p>
                      <a:r>
                        <a:rPr lang="de-DE" sz="1100" b="0"/>
                        <a:t>40,7%</a:t>
                      </a:r>
                    </a:p>
                  </a:txBody>
                  <a:tcPr/>
                </a:tc>
                <a:tc>
                  <a:txBody>
                    <a:bodyPr/>
                    <a:lstStyle/>
                    <a:p>
                      <a:r>
                        <a:rPr lang="de-DE" sz="1100" b="0"/>
                        <a:t>25,9%</a:t>
                      </a:r>
                    </a:p>
                  </a:txBody>
                  <a:tcPr/>
                </a:tc>
                <a:extLst>
                  <a:ext uri="{0D108BD9-81ED-4DB2-BD59-A6C34878D82A}">
                    <a16:rowId xmlns:a16="http://schemas.microsoft.com/office/drawing/2014/main" val="4065139306"/>
                  </a:ext>
                </a:extLst>
              </a:tr>
            </a:tbl>
          </a:graphicData>
        </a:graphic>
      </p:graphicFrame>
      <p:graphicFrame>
        <p:nvGraphicFramePr>
          <p:cNvPr id="3" name="Diagramm 2">
            <a:extLst>
              <a:ext uri="{FF2B5EF4-FFF2-40B4-BE49-F238E27FC236}">
                <a16:creationId xmlns:a16="http://schemas.microsoft.com/office/drawing/2014/main" id="{A9098A5A-8F8E-47C2-8617-2B33B8DE3D8B}"/>
              </a:ext>
            </a:extLst>
          </p:cNvPr>
          <p:cNvGraphicFramePr>
            <a:graphicFrameLocks/>
          </p:cNvGraphicFramePr>
          <p:nvPr>
            <p:extLst>
              <p:ext uri="{D42A27DB-BD31-4B8C-83A1-F6EECF244321}">
                <p14:modId xmlns:p14="http://schemas.microsoft.com/office/powerpoint/2010/main" val="79874166"/>
              </p:ext>
            </p:extLst>
          </p:nvPr>
        </p:nvGraphicFramePr>
        <p:xfrm>
          <a:off x="246133" y="2090995"/>
          <a:ext cx="6841766" cy="3895606"/>
        </p:xfrm>
        <a:graphic>
          <a:graphicData uri="http://schemas.openxmlformats.org/drawingml/2006/chart">
            <c:chart xmlns:c="http://schemas.openxmlformats.org/drawingml/2006/chart" xmlns:r="http://schemas.openxmlformats.org/officeDocument/2006/relationships" r:id="rId3"/>
          </a:graphicData>
        </a:graphic>
      </p:graphicFrame>
      <p:sp>
        <p:nvSpPr>
          <p:cNvPr id="8" name="Rechteck 7">
            <a:extLst>
              <a:ext uri="{FF2B5EF4-FFF2-40B4-BE49-F238E27FC236}">
                <a16:creationId xmlns:a16="http://schemas.microsoft.com/office/drawing/2014/main" id="{26BAFF8C-ADD7-4B4D-1787-8D235C5EB2F2}"/>
              </a:ext>
            </a:extLst>
          </p:cNvPr>
          <p:cNvSpPr/>
          <p:nvPr/>
        </p:nvSpPr>
        <p:spPr>
          <a:xfrm>
            <a:off x="159026" y="143123"/>
            <a:ext cx="11871297" cy="804044"/>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Rechteck: abgerundete Ecken 4">
            <a:extLst>
              <a:ext uri="{FF2B5EF4-FFF2-40B4-BE49-F238E27FC236}">
                <a16:creationId xmlns:a16="http://schemas.microsoft.com/office/drawing/2014/main" id="{976BA439-0614-A2F2-4A1E-0ED7566D01AE}"/>
              </a:ext>
            </a:extLst>
          </p:cNvPr>
          <p:cNvSpPr txBox="1"/>
          <p:nvPr/>
        </p:nvSpPr>
        <p:spPr>
          <a:xfrm>
            <a:off x="7958872" y="1480766"/>
            <a:ext cx="3902928" cy="27545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de-DE" sz="1100"/>
              <a:t>Wie stark belastet Sie das?</a:t>
            </a:r>
            <a:r>
              <a:rPr lang="de-DE" sz="1100" kern="1200"/>
              <a:t> </a:t>
            </a:r>
          </a:p>
        </p:txBody>
      </p:sp>
    </p:spTree>
    <p:extLst>
      <p:ext uri="{BB962C8B-B14F-4D97-AF65-F5344CB8AC3E}">
        <p14:creationId xmlns:p14="http://schemas.microsoft.com/office/powerpoint/2010/main" val="29416567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39A05D-016A-A613-FDBB-6578BC2566E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86C0531-A82E-E457-A6DB-E0FBA988E0AE}"/>
              </a:ext>
            </a:extLst>
          </p:cNvPr>
          <p:cNvSpPr>
            <a:spLocks noGrp="1"/>
          </p:cNvSpPr>
          <p:nvPr>
            <p:ph type="title"/>
          </p:nvPr>
        </p:nvSpPr>
        <p:spPr/>
        <p:txBody>
          <a:bodyPr/>
          <a:lstStyle/>
          <a:p>
            <a:r>
              <a:rPr lang="de-DE"/>
              <a:t>Belastungen</a:t>
            </a:r>
          </a:p>
        </p:txBody>
      </p:sp>
      <p:sp>
        <p:nvSpPr>
          <p:cNvPr id="3" name="Textplatzhalter 2">
            <a:extLst>
              <a:ext uri="{FF2B5EF4-FFF2-40B4-BE49-F238E27FC236}">
                <a16:creationId xmlns:a16="http://schemas.microsoft.com/office/drawing/2014/main" id="{78C3E7FA-8343-B2DA-8754-097714E73085}"/>
              </a:ext>
            </a:extLst>
          </p:cNvPr>
          <p:cNvSpPr>
            <a:spLocks noGrp="1"/>
          </p:cNvSpPr>
          <p:nvPr>
            <p:ph type="body" sz="quarter" idx="11"/>
          </p:nvPr>
        </p:nvSpPr>
        <p:spPr/>
        <p:txBody>
          <a:bodyPr/>
          <a:lstStyle/>
          <a:p>
            <a:endParaRPr lang="de-DE" sz="1200"/>
          </a:p>
          <a:p>
            <a:endParaRPr lang="de-DE"/>
          </a:p>
        </p:txBody>
      </p:sp>
      <p:sp>
        <p:nvSpPr>
          <p:cNvPr id="4" name="Datumsplatzhalter 3">
            <a:extLst>
              <a:ext uri="{FF2B5EF4-FFF2-40B4-BE49-F238E27FC236}">
                <a16:creationId xmlns:a16="http://schemas.microsoft.com/office/drawing/2014/main" id="{EEBDF172-5CCE-206B-6818-DECED868CFD4}"/>
              </a:ext>
            </a:extLst>
          </p:cNvPr>
          <p:cNvSpPr>
            <a:spLocks noGrp="1"/>
          </p:cNvSpPr>
          <p:nvPr>
            <p:ph type="dt" sz="half" idx="12"/>
          </p:nvPr>
        </p:nvSpPr>
        <p:spPr/>
        <p:txBody>
          <a:bodyPr/>
          <a:lstStyle/>
          <a:p>
            <a:fld id="{71176000-713B-4489-A2AE-A6B651E5F780}" type="datetime1">
              <a:rPr lang="de-DE" smtClean="0"/>
              <a:pPr/>
              <a:t>25.11.2025</a:t>
            </a:fld>
            <a:endParaRPr lang="en-US"/>
          </a:p>
        </p:txBody>
      </p:sp>
      <p:sp>
        <p:nvSpPr>
          <p:cNvPr id="6" name="Foliennummernplatzhalter 5">
            <a:extLst>
              <a:ext uri="{FF2B5EF4-FFF2-40B4-BE49-F238E27FC236}">
                <a16:creationId xmlns:a16="http://schemas.microsoft.com/office/drawing/2014/main" id="{A456A72B-8142-F81E-824F-EBD321CFE347}"/>
              </a:ext>
            </a:extLst>
          </p:cNvPr>
          <p:cNvSpPr>
            <a:spLocks noGrp="1"/>
          </p:cNvSpPr>
          <p:nvPr>
            <p:ph type="sldNum" sz="quarter" idx="14"/>
          </p:nvPr>
        </p:nvSpPr>
        <p:spPr/>
        <p:txBody>
          <a:bodyPr/>
          <a:lstStyle/>
          <a:p>
            <a:fld id="{CE5776EE-2D96-4B0B-AEC2-633829776588}" type="slidenum">
              <a:rPr lang="en-US" smtClean="0"/>
              <a:pPr/>
              <a:t>42</a:t>
            </a:fld>
            <a:endParaRPr lang="en-US"/>
          </a:p>
        </p:txBody>
      </p:sp>
      <p:graphicFrame>
        <p:nvGraphicFramePr>
          <p:cNvPr id="5" name="Diagramm 4">
            <a:extLst>
              <a:ext uri="{FF2B5EF4-FFF2-40B4-BE49-F238E27FC236}">
                <a16:creationId xmlns:a16="http://schemas.microsoft.com/office/drawing/2014/main" id="{8F261A89-02BE-A10D-53A4-DEE99C672579}"/>
              </a:ext>
            </a:extLst>
          </p:cNvPr>
          <p:cNvGraphicFramePr/>
          <p:nvPr>
            <p:extLst>
              <p:ext uri="{D42A27DB-BD31-4B8C-83A1-F6EECF244321}">
                <p14:modId xmlns:p14="http://schemas.microsoft.com/office/powerpoint/2010/main" val="3146772089"/>
              </p:ext>
            </p:extLst>
          </p:nvPr>
        </p:nvGraphicFramePr>
        <p:xfrm>
          <a:off x="431801" y="4380470"/>
          <a:ext cx="4920963" cy="1477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chteck 6">
            <a:extLst>
              <a:ext uri="{FF2B5EF4-FFF2-40B4-BE49-F238E27FC236}">
                <a16:creationId xmlns:a16="http://schemas.microsoft.com/office/drawing/2014/main" id="{36257827-0EA6-19E8-94E2-21B57409D694}"/>
              </a:ext>
            </a:extLst>
          </p:cNvPr>
          <p:cNvSpPr/>
          <p:nvPr/>
        </p:nvSpPr>
        <p:spPr>
          <a:xfrm>
            <a:off x="159026" y="143123"/>
            <a:ext cx="11871297" cy="715729"/>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5074060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383718B-C23A-27F3-4FD0-137710DD0F28}"/>
              </a:ext>
            </a:extLst>
          </p:cNvPr>
          <p:cNvPicPr>
            <a:picLocks noChangeAspect="1"/>
          </p:cNvPicPr>
          <p:nvPr/>
        </p:nvPicPr>
        <p:blipFill>
          <a:blip r:embed="rId3"/>
          <a:stretch>
            <a:fillRect/>
          </a:stretch>
        </p:blipFill>
        <p:spPr>
          <a:xfrm>
            <a:off x="240608" y="4557809"/>
            <a:ext cx="11543930" cy="1204148"/>
          </a:xfrm>
          <a:prstGeom prst="rect">
            <a:avLst/>
          </a:prstGeom>
        </p:spPr>
      </p:pic>
      <p:sp>
        <p:nvSpPr>
          <p:cNvPr id="4" name="Datumsplatzhalter 3">
            <a:extLst>
              <a:ext uri="{FF2B5EF4-FFF2-40B4-BE49-F238E27FC236}">
                <a16:creationId xmlns:a16="http://schemas.microsoft.com/office/drawing/2014/main" id="{F3A30DA5-7CD2-837D-8052-0E67518BD4D1}"/>
              </a:ext>
            </a:extLst>
          </p:cNvPr>
          <p:cNvSpPr>
            <a:spLocks noGrp="1"/>
          </p:cNvSpPr>
          <p:nvPr>
            <p:ph type="dt" sz="half" idx="2"/>
          </p:nvPr>
        </p:nvSpPr>
        <p:spPr/>
        <p:txBody>
          <a:bodyPr vert="horz" lIns="91440" tIns="45720" rIns="91440" bIns="45720" rtlCol="0" anchor="ctr">
            <a:normAutofit/>
          </a:bodyPr>
          <a:lstStyle>
            <a:defPPr>
              <a:defRPr lang="de-DE"/>
            </a:defPPr>
            <a:lvl1pPr marL="0" algn="l" defTabSz="914400" rtl="0" eaLnBrk="1" latinLnBrk="0" hangingPunct="1">
              <a:defRPr sz="900" kern="1200">
                <a:solidFill>
                  <a:srgbClr val="3A3A3A"/>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21CE6C11-0E51-469C-B2A4-125EEB5780A5}" type="datetime1">
              <a:rPr lang="de-DE"/>
              <a:pPr>
                <a:spcAft>
                  <a:spcPts val="600"/>
                </a:spcAft>
              </a:pPr>
              <a:t>25.11.2025</a:t>
            </a:fld>
            <a:endParaRPr lang="en-US"/>
          </a:p>
        </p:txBody>
      </p:sp>
      <p:sp>
        <p:nvSpPr>
          <p:cNvPr id="5" name="Foliennummernplatzhalter 4">
            <a:extLst>
              <a:ext uri="{FF2B5EF4-FFF2-40B4-BE49-F238E27FC236}">
                <a16:creationId xmlns:a16="http://schemas.microsoft.com/office/drawing/2014/main" id="{504A4924-49A0-4E65-5516-7C1BDBC310B6}"/>
              </a:ext>
            </a:extLst>
          </p:cNvPr>
          <p:cNvSpPr>
            <a:spLocks noGrp="1"/>
          </p:cNvSpPr>
          <p:nvPr>
            <p:ph type="sldNum" sz="quarter" idx="4"/>
          </p:nvPr>
        </p:nvSpPr>
        <p:spPr/>
        <p:txBody>
          <a:bodyPr vert="horz" lIns="91440" tIns="45720" rIns="91440" bIns="45720" rtlCol="0" anchor="ctr">
            <a:normAutofit/>
          </a:bodyPr>
          <a:lstStyle>
            <a:defPPr>
              <a:defRPr lang="de-DE"/>
            </a:defPPr>
            <a:lvl1pPr marL="0" algn="r" defTabSz="914400" rtl="0" eaLnBrk="1" latinLnBrk="0" hangingPunct="1">
              <a:defRPr sz="900" kern="1200">
                <a:solidFill>
                  <a:srgbClr val="3A3A3A"/>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CE5776EE-2D96-4B0B-AEC2-633829776588}" type="slidenum">
              <a:rPr lang="en-US"/>
              <a:pPr>
                <a:spcAft>
                  <a:spcPts val="600"/>
                </a:spcAft>
              </a:pPr>
              <a:t>43</a:t>
            </a:fld>
            <a:endParaRPr lang="en-US"/>
          </a:p>
        </p:txBody>
      </p:sp>
      <p:sp>
        <p:nvSpPr>
          <p:cNvPr id="16" name="Ellipse 15">
            <a:extLst>
              <a:ext uri="{FF2B5EF4-FFF2-40B4-BE49-F238E27FC236}">
                <a16:creationId xmlns:a16="http://schemas.microsoft.com/office/drawing/2014/main" id="{8F36169A-7486-7B72-7807-85578CB4E9D7}"/>
              </a:ext>
            </a:extLst>
          </p:cNvPr>
          <p:cNvSpPr/>
          <p:nvPr/>
        </p:nvSpPr>
        <p:spPr>
          <a:xfrm>
            <a:off x="3657600" y="5070077"/>
            <a:ext cx="3226203" cy="858795"/>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7" name="Gerade Verbindung mit Pfeil 16">
            <a:extLst>
              <a:ext uri="{FF2B5EF4-FFF2-40B4-BE49-F238E27FC236}">
                <a16:creationId xmlns:a16="http://schemas.microsoft.com/office/drawing/2014/main" id="{1C02DBA4-5800-7A38-0FC5-B2FB193D7C71}"/>
              </a:ext>
            </a:extLst>
          </p:cNvPr>
          <p:cNvCxnSpPr>
            <a:cxnSpLocks/>
          </p:cNvCxnSpPr>
          <p:nvPr/>
        </p:nvCxnSpPr>
        <p:spPr>
          <a:xfrm>
            <a:off x="6971352" y="5508542"/>
            <a:ext cx="1028082" cy="0"/>
          </a:xfrm>
          <a:prstGeom prst="straightConnector1">
            <a:avLst/>
          </a:prstGeom>
          <a:ln>
            <a:solidFill>
              <a:srgbClr val="FFC000"/>
            </a:solidFill>
            <a:tailEnd type="triangle"/>
          </a:ln>
        </p:spPr>
        <p:style>
          <a:lnRef idx="3">
            <a:schemeClr val="accent2"/>
          </a:lnRef>
          <a:fillRef idx="0">
            <a:schemeClr val="accent2"/>
          </a:fillRef>
          <a:effectRef idx="2">
            <a:schemeClr val="accent2"/>
          </a:effectRef>
          <a:fontRef idx="minor">
            <a:schemeClr val="tx1"/>
          </a:fontRef>
        </p:style>
      </p:cxnSp>
      <p:pic>
        <p:nvPicPr>
          <p:cNvPr id="11" name="Grafik 10">
            <a:extLst>
              <a:ext uri="{FF2B5EF4-FFF2-40B4-BE49-F238E27FC236}">
                <a16:creationId xmlns:a16="http://schemas.microsoft.com/office/drawing/2014/main" id="{59B165D5-4CED-B70E-8221-F9089477EAD6}"/>
              </a:ext>
            </a:extLst>
          </p:cNvPr>
          <p:cNvPicPr>
            <a:picLocks noChangeAspect="1"/>
          </p:cNvPicPr>
          <p:nvPr/>
        </p:nvPicPr>
        <p:blipFill>
          <a:blip r:embed="rId4"/>
          <a:stretch>
            <a:fillRect/>
          </a:stretch>
        </p:blipFill>
        <p:spPr>
          <a:xfrm>
            <a:off x="3877555" y="2055620"/>
            <a:ext cx="7906983" cy="2335274"/>
          </a:xfrm>
          <a:prstGeom prst="rect">
            <a:avLst/>
          </a:prstGeom>
        </p:spPr>
      </p:pic>
      <p:sp>
        <p:nvSpPr>
          <p:cNvPr id="2" name="Rechteck 1">
            <a:extLst>
              <a:ext uri="{FF2B5EF4-FFF2-40B4-BE49-F238E27FC236}">
                <a16:creationId xmlns:a16="http://schemas.microsoft.com/office/drawing/2014/main" id="{FB3AF3E8-1319-D030-7560-82CC29E2FE55}"/>
              </a:ext>
            </a:extLst>
          </p:cNvPr>
          <p:cNvSpPr/>
          <p:nvPr/>
        </p:nvSpPr>
        <p:spPr>
          <a:xfrm>
            <a:off x="159026" y="143123"/>
            <a:ext cx="11871297" cy="804044"/>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Titel 1">
            <a:extLst>
              <a:ext uri="{FF2B5EF4-FFF2-40B4-BE49-F238E27FC236}">
                <a16:creationId xmlns:a16="http://schemas.microsoft.com/office/drawing/2014/main" id="{503245BB-5B78-DBB9-B60F-D4CA8A9E3D4D}"/>
              </a:ext>
            </a:extLst>
          </p:cNvPr>
          <p:cNvSpPr txBox="1">
            <a:spLocks/>
          </p:cNvSpPr>
          <p:nvPr/>
        </p:nvSpPr>
        <p:spPr>
          <a:xfrm>
            <a:off x="533400" y="1149868"/>
            <a:ext cx="11328400" cy="789310"/>
          </a:xfrm>
          <a:prstGeom prst="rect">
            <a:avLst/>
          </a:prstGeom>
        </p:spPr>
        <p:txBody>
          <a:bodyPr/>
          <a:lstStyle>
            <a:lvl1pPr algn="l" defTabSz="914400" rtl="0" eaLnBrk="1" latinLnBrk="0" hangingPunct="1">
              <a:lnSpc>
                <a:spcPct val="90000"/>
              </a:lnSpc>
              <a:spcBef>
                <a:spcPct val="0"/>
              </a:spcBef>
              <a:buNone/>
              <a:defRPr sz="2800" b="1" kern="1200" cap="none" baseline="0">
                <a:solidFill>
                  <a:schemeClr val="tx1">
                    <a:lumMod val="65000"/>
                    <a:lumOff val="35000"/>
                  </a:schemeClr>
                </a:solidFill>
                <a:latin typeface="+mj-lt"/>
                <a:ea typeface="+mj-ea"/>
                <a:cs typeface="+mj-cs"/>
              </a:defRPr>
            </a:lvl1pPr>
          </a:lstStyle>
          <a:p>
            <a:r>
              <a:rPr lang="de-DE"/>
              <a:t>Die Funktionsweise der Belastungsfragen</a:t>
            </a:r>
          </a:p>
        </p:txBody>
      </p:sp>
      <p:sp>
        <p:nvSpPr>
          <p:cNvPr id="6" name="Textfeld 1">
            <a:extLst>
              <a:ext uri="{FF2B5EF4-FFF2-40B4-BE49-F238E27FC236}">
                <a16:creationId xmlns:a16="http://schemas.microsoft.com/office/drawing/2014/main" id="{4B1C770B-D11A-DE9F-1A6D-1A6EA958D5D6}"/>
              </a:ext>
            </a:extLst>
          </p:cNvPr>
          <p:cNvSpPr txBox="1"/>
          <p:nvPr/>
        </p:nvSpPr>
        <p:spPr>
          <a:xfrm>
            <a:off x="3994596" y="6290350"/>
            <a:ext cx="4741798" cy="301579"/>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de-DE" sz="900" baseline="0"/>
              <a:t>Befragung „Gute Arbeit für Solo-Selbstständige“ 2024, INPUT Consulting</a:t>
            </a:r>
            <a:r>
              <a:rPr lang="de-DE" sz="900"/>
              <a:t>, Haus der Selbstständigen</a:t>
            </a:r>
          </a:p>
        </p:txBody>
      </p:sp>
    </p:spTree>
    <p:extLst>
      <p:ext uri="{BB962C8B-B14F-4D97-AF65-F5344CB8AC3E}">
        <p14:creationId xmlns:p14="http://schemas.microsoft.com/office/powerpoint/2010/main" val="18497041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36B8C-CCBD-F8BE-39D8-5893EDA7D27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752375E-846B-67BD-6685-D8DB64D6B950}"/>
              </a:ext>
            </a:extLst>
          </p:cNvPr>
          <p:cNvSpPr>
            <a:spLocks noGrp="1"/>
          </p:cNvSpPr>
          <p:nvPr>
            <p:ph type="title"/>
          </p:nvPr>
        </p:nvSpPr>
        <p:spPr/>
        <p:txBody>
          <a:bodyPr/>
          <a:lstStyle/>
          <a:p>
            <a:r>
              <a:rPr lang="de-DE"/>
              <a:t>Belastungen – Soziale Stressoren</a:t>
            </a:r>
          </a:p>
        </p:txBody>
      </p:sp>
      <p:sp>
        <p:nvSpPr>
          <p:cNvPr id="4" name="Datumsplatzhalter 3">
            <a:extLst>
              <a:ext uri="{FF2B5EF4-FFF2-40B4-BE49-F238E27FC236}">
                <a16:creationId xmlns:a16="http://schemas.microsoft.com/office/drawing/2014/main" id="{BF06835C-2658-DF12-148A-80C2E0E6B807}"/>
              </a:ext>
            </a:extLst>
          </p:cNvPr>
          <p:cNvSpPr>
            <a:spLocks noGrp="1"/>
          </p:cNvSpPr>
          <p:nvPr>
            <p:ph type="dt" sz="half" idx="2"/>
          </p:nvPr>
        </p:nvSpPr>
        <p:spPr/>
        <p:txBody>
          <a:bodyPr/>
          <a:lstStyle/>
          <a:p>
            <a:fld id="{21CE6C11-0E51-469C-B2A4-125EEB5780A5}" type="datetime1">
              <a:rPr lang="de-DE" smtClean="0"/>
              <a:pPr/>
              <a:t>25.11.2025</a:t>
            </a:fld>
            <a:endParaRPr lang="en-US"/>
          </a:p>
        </p:txBody>
      </p:sp>
      <p:sp>
        <p:nvSpPr>
          <p:cNvPr id="6" name="Foliennummernplatzhalter 5">
            <a:extLst>
              <a:ext uri="{FF2B5EF4-FFF2-40B4-BE49-F238E27FC236}">
                <a16:creationId xmlns:a16="http://schemas.microsoft.com/office/drawing/2014/main" id="{28F93F8D-26E2-4B68-C83E-4DF0DD055B7C}"/>
              </a:ext>
            </a:extLst>
          </p:cNvPr>
          <p:cNvSpPr>
            <a:spLocks noGrp="1"/>
          </p:cNvSpPr>
          <p:nvPr>
            <p:ph type="sldNum" sz="quarter" idx="4"/>
          </p:nvPr>
        </p:nvSpPr>
        <p:spPr/>
        <p:txBody>
          <a:bodyPr/>
          <a:lstStyle/>
          <a:p>
            <a:fld id="{CE5776EE-2D96-4B0B-AEC2-633829776588}" type="slidenum">
              <a:rPr lang="en-US" smtClean="0"/>
              <a:pPr/>
              <a:t>44</a:t>
            </a:fld>
            <a:endParaRPr lang="en-US"/>
          </a:p>
        </p:txBody>
      </p:sp>
      <p:cxnSp>
        <p:nvCxnSpPr>
          <p:cNvPr id="11" name="Gerade Verbindung mit Pfeil 10">
            <a:extLst>
              <a:ext uri="{FF2B5EF4-FFF2-40B4-BE49-F238E27FC236}">
                <a16:creationId xmlns:a16="http://schemas.microsoft.com/office/drawing/2014/main" id="{922AC537-12DA-7B68-F13C-B423E0BBD7AA}"/>
              </a:ext>
            </a:extLst>
          </p:cNvPr>
          <p:cNvCxnSpPr>
            <a:cxnSpLocks/>
          </p:cNvCxnSpPr>
          <p:nvPr/>
        </p:nvCxnSpPr>
        <p:spPr>
          <a:xfrm>
            <a:off x="7211206" y="2472587"/>
            <a:ext cx="489528" cy="0"/>
          </a:xfrm>
          <a:prstGeom prst="straightConnector1">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4" name="Tabelle 13">
            <a:extLst>
              <a:ext uri="{FF2B5EF4-FFF2-40B4-BE49-F238E27FC236}">
                <a16:creationId xmlns:a16="http://schemas.microsoft.com/office/drawing/2014/main" id="{8F8D29F0-65A2-72B1-883E-1284F0EBEF2B}"/>
              </a:ext>
            </a:extLst>
          </p:cNvPr>
          <p:cNvGraphicFramePr>
            <a:graphicFrameLocks noGrp="1"/>
          </p:cNvGraphicFramePr>
          <p:nvPr>
            <p:extLst>
              <p:ext uri="{D42A27DB-BD31-4B8C-83A1-F6EECF244321}">
                <p14:modId xmlns:p14="http://schemas.microsoft.com/office/powerpoint/2010/main" val="1080306445"/>
              </p:ext>
            </p:extLst>
          </p:nvPr>
        </p:nvGraphicFramePr>
        <p:xfrm>
          <a:off x="8036563" y="1681337"/>
          <a:ext cx="3948544" cy="426720"/>
        </p:xfrm>
        <a:graphic>
          <a:graphicData uri="http://schemas.openxmlformats.org/drawingml/2006/table">
            <a:tbl>
              <a:tblPr firstRow="1" bandRow="1">
                <a:tableStyleId>{5FD0F851-EC5A-4D38-B0AD-8093EC10F338}</a:tableStyleId>
              </a:tblPr>
              <a:tblGrid>
                <a:gridCol w="987136">
                  <a:extLst>
                    <a:ext uri="{9D8B030D-6E8A-4147-A177-3AD203B41FA5}">
                      <a16:colId xmlns:a16="http://schemas.microsoft.com/office/drawing/2014/main" val="2182195660"/>
                    </a:ext>
                  </a:extLst>
                </a:gridCol>
                <a:gridCol w="987136">
                  <a:extLst>
                    <a:ext uri="{9D8B030D-6E8A-4147-A177-3AD203B41FA5}">
                      <a16:colId xmlns:a16="http://schemas.microsoft.com/office/drawing/2014/main" val="3299982146"/>
                    </a:ext>
                  </a:extLst>
                </a:gridCol>
                <a:gridCol w="987136">
                  <a:extLst>
                    <a:ext uri="{9D8B030D-6E8A-4147-A177-3AD203B41FA5}">
                      <a16:colId xmlns:a16="http://schemas.microsoft.com/office/drawing/2014/main" val="1857665870"/>
                    </a:ext>
                  </a:extLst>
                </a:gridCol>
                <a:gridCol w="987136">
                  <a:extLst>
                    <a:ext uri="{9D8B030D-6E8A-4147-A177-3AD203B41FA5}">
                      <a16:colId xmlns:a16="http://schemas.microsoft.com/office/drawing/2014/main" val="1839738250"/>
                    </a:ext>
                  </a:extLst>
                </a:gridCol>
              </a:tblGrid>
              <a:tr h="370840">
                <a:tc>
                  <a:txBody>
                    <a:bodyPr/>
                    <a:lstStyle/>
                    <a:p>
                      <a:r>
                        <a:rPr lang="de-DE" sz="1100" b="0"/>
                        <a:t>stark</a:t>
                      </a:r>
                      <a:endParaRPr lang="de-DE" sz="1100" b="0" i="1"/>
                    </a:p>
                  </a:txBody>
                  <a:tcPr/>
                </a:tc>
                <a:tc>
                  <a:txBody>
                    <a:bodyPr/>
                    <a:lstStyle/>
                    <a:p>
                      <a:r>
                        <a:rPr lang="de-DE" sz="1100" b="0"/>
                        <a:t>eher stark</a:t>
                      </a:r>
                      <a:endParaRPr lang="de-DE" sz="1100" b="0" i="1"/>
                    </a:p>
                  </a:txBody>
                  <a:tcPr/>
                </a:tc>
                <a:tc>
                  <a:txBody>
                    <a:bodyPr/>
                    <a:lstStyle/>
                    <a:p>
                      <a:r>
                        <a:rPr lang="de-DE" sz="1100" b="0"/>
                        <a:t>eher wenig</a:t>
                      </a:r>
                      <a:endParaRPr lang="de-DE" sz="1100" b="0" i="1"/>
                    </a:p>
                  </a:txBody>
                  <a:tcPr/>
                </a:tc>
                <a:tc>
                  <a:txBody>
                    <a:bodyPr/>
                    <a:lstStyle/>
                    <a:p>
                      <a:r>
                        <a:rPr lang="de-DE" sz="1100" b="0"/>
                        <a:t>überhaupt nicht</a:t>
                      </a:r>
                      <a:endParaRPr lang="de-DE" sz="1100" b="0" i="1"/>
                    </a:p>
                  </a:txBody>
                  <a:tcPr/>
                </a:tc>
                <a:extLst>
                  <a:ext uri="{0D108BD9-81ED-4DB2-BD59-A6C34878D82A}">
                    <a16:rowId xmlns:a16="http://schemas.microsoft.com/office/drawing/2014/main" val="688710864"/>
                  </a:ext>
                </a:extLst>
              </a:tr>
            </a:tbl>
          </a:graphicData>
        </a:graphic>
      </p:graphicFrame>
      <p:graphicFrame>
        <p:nvGraphicFramePr>
          <p:cNvPr id="17" name="Tabelle 16">
            <a:extLst>
              <a:ext uri="{FF2B5EF4-FFF2-40B4-BE49-F238E27FC236}">
                <a16:creationId xmlns:a16="http://schemas.microsoft.com/office/drawing/2014/main" id="{780B1D1B-4EA7-A283-2569-3BE052ED4F48}"/>
              </a:ext>
            </a:extLst>
          </p:cNvPr>
          <p:cNvGraphicFramePr>
            <a:graphicFrameLocks noGrp="1"/>
          </p:cNvGraphicFramePr>
          <p:nvPr>
            <p:extLst>
              <p:ext uri="{D42A27DB-BD31-4B8C-83A1-F6EECF244321}">
                <p14:modId xmlns:p14="http://schemas.microsoft.com/office/powerpoint/2010/main" val="1639763989"/>
              </p:ext>
            </p:extLst>
          </p:nvPr>
        </p:nvGraphicFramePr>
        <p:xfrm>
          <a:off x="8036563" y="2325712"/>
          <a:ext cx="3948544" cy="370840"/>
        </p:xfrm>
        <a:graphic>
          <a:graphicData uri="http://schemas.openxmlformats.org/drawingml/2006/table">
            <a:tbl>
              <a:tblPr firstRow="1" bandRow="1">
                <a:tableStyleId>{5FD0F851-EC5A-4D38-B0AD-8093EC10F338}</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20,2%</a:t>
                      </a:r>
                    </a:p>
                  </a:txBody>
                  <a:tcPr/>
                </a:tc>
                <a:tc>
                  <a:txBody>
                    <a:bodyPr/>
                    <a:lstStyle/>
                    <a:p>
                      <a:r>
                        <a:rPr lang="de-DE" sz="1100" b="0"/>
                        <a:t>31,2%</a:t>
                      </a:r>
                    </a:p>
                  </a:txBody>
                  <a:tcPr/>
                </a:tc>
                <a:tc>
                  <a:txBody>
                    <a:bodyPr/>
                    <a:lstStyle/>
                    <a:p>
                      <a:r>
                        <a:rPr lang="de-DE" sz="1100" b="0"/>
                        <a:t>43,1%</a:t>
                      </a:r>
                    </a:p>
                  </a:txBody>
                  <a:tcPr/>
                </a:tc>
                <a:tc>
                  <a:txBody>
                    <a:bodyPr/>
                    <a:lstStyle/>
                    <a:p>
                      <a:r>
                        <a:rPr lang="de-DE" sz="1100" b="0"/>
                        <a:t>5,5%</a:t>
                      </a:r>
                    </a:p>
                  </a:txBody>
                  <a:tcPr/>
                </a:tc>
                <a:extLst>
                  <a:ext uri="{0D108BD9-81ED-4DB2-BD59-A6C34878D82A}">
                    <a16:rowId xmlns:a16="http://schemas.microsoft.com/office/drawing/2014/main" val="4065139306"/>
                  </a:ext>
                </a:extLst>
              </a:tr>
            </a:tbl>
          </a:graphicData>
        </a:graphic>
      </p:graphicFrame>
      <p:cxnSp>
        <p:nvCxnSpPr>
          <p:cNvPr id="18" name="Gerade Verbindung mit Pfeil 17">
            <a:extLst>
              <a:ext uri="{FF2B5EF4-FFF2-40B4-BE49-F238E27FC236}">
                <a16:creationId xmlns:a16="http://schemas.microsoft.com/office/drawing/2014/main" id="{0BF53AC0-C677-DD94-D6B8-EF58E7BD31B9}"/>
              </a:ext>
            </a:extLst>
          </p:cNvPr>
          <p:cNvCxnSpPr>
            <a:cxnSpLocks/>
          </p:cNvCxnSpPr>
          <p:nvPr/>
        </p:nvCxnSpPr>
        <p:spPr>
          <a:xfrm>
            <a:off x="7211206" y="3207006"/>
            <a:ext cx="489528" cy="0"/>
          </a:xfrm>
          <a:prstGeom prst="straightConnector1">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9" name="Tabelle 18">
            <a:extLst>
              <a:ext uri="{FF2B5EF4-FFF2-40B4-BE49-F238E27FC236}">
                <a16:creationId xmlns:a16="http://schemas.microsoft.com/office/drawing/2014/main" id="{9BB5DE61-154E-0AEC-099D-78D6E98DBF20}"/>
              </a:ext>
            </a:extLst>
          </p:cNvPr>
          <p:cNvGraphicFramePr>
            <a:graphicFrameLocks noGrp="1"/>
          </p:cNvGraphicFramePr>
          <p:nvPr>
            <p:extLst>
              <p:ext uri="{D42A27DB-BD31-4B8C-83A1-F6EECF244321}">
                <p14:modId xmlns:p14="http://schemas.microsoft.com/office/powerpoint/2010/main" val="2846718166"/>
              </p:ext>
            </p:extLst>
          </p:nvPr>
        </p:nvGraphicFramePr>
        <p:xfrm>
          <a:off x="8036563" y="3070578"/>
          <a:ext cx="3948544" cy="370840"/>
        </p:xfrm>
        <a:graphic>
          <a:graphicData uri="http://schemas.openxmlformats.org/drawingml/2006/table">
            <a:tbl>
              <a:tblPr firstRow="1" bandRow="1">
                <a:tableStyleId>{5FD0F851-EC5A-4D38-B0AD-8093EC10F338}</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16,8%</a:t>
                      </a:r>
                    </a:p>
                  </a:txBody>
                  <a:tcPr/>
                </a:tc>
                <a:tc>
                  <a:txBody>
                    <a:bodyPr/>
                    <a:lstStyle/>
                    <a:p>
                      <a:r>
                        <a:rPr lang="de-DE" sz="1100" b="0"/>
                        <a:t>32,7%</a:t>
                      </a:r>
                    </a:p>
                  </a:txBody>
                  <a:tcPr/>
                </a:tc>
                <a:tc>
                  <a:txBody>
                    <a:bodyPr/>
                    <a:lstStyle/>
                    <a:p>
                      <a:r>
                        <a:rPr lang="de-DE" sz="1100" b="0"/>
                        <a:t>44,6%</a:t>
                      </a:r>
                    </a:p>
                  </a:txBody>
                  <a:tcPr/>
                </a:tc>
                <a:tc>
                  <a:txBody>
                    <a:bodyPr/>
                    <a:lstStyle/>
                    <a:p>
                      <a:r>
                        <a:rPr lang="de-DE" sz="1100" b="0"/>
                        <a:t>5,8%</a:t>
                      </a:r>
                    </a:p>
                  </a:txBody>
                  <a:tcPr/>
                </a:tc>
                <a:extLst>
                  <a:ext uri="{0D108BD9-81ED-4DB2-BD59-A6C34878D82A}">
                    <a16:rowId xmlns:a16="http://schemas.microsoft.com/office/drawing/2014/main" val="4065139306"/>
                  </a:ext>
                </a:extLst>
              </a:tr>
            </a:tbl>
          </a:graphicData>
        </a:graphic>
      </p:graphicFrame>
      <p:cxnSp>
        <p:nvCxnSpPr>
          <p:cNvPr id="20" name="Gerade Verbindung mit Pfeil 19">
            <a:extLst>
              <a:ext uri="{FF2B5EF4-FFF2-40B4-BE49-F238E27FC236}">
                <a16:creationId xmlns:a16="http://schemas.microsoft.com/office/drawing/2014/main" id="{FD76282E-25FC-D55D-74DF-EEC9F5CA7075}"/>
              </a:ext>
            </a:extLst>
          </p:cNvPr>
          <p:cNvCxnSpPr>
            <a:cxnSpLocks/>
          </p:cNvCxnSpPr>
          <p:nvPr/>
        </p:nvCxnSpPr>
        <p:spPr>
          <a:xfrm>
            <a:off x="7211206" y="3956705"/>
            <a:ext cx="489528" cy="0"/>
          </a:xfrm>
          <a:prstGeom prst="straightConnector1">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22" name="Tabelle 21">
            <a:extLst>
              <a:ext uri="{FF2B5EF4-FFF2-40B4-BE49-F238E27FC236}">
                <a16:creationId xmlns:a16="http://schemas.microsoft.com/office/drawing/2014/main" id="{B649AE0D-DA21-6B7A-0149-A6CB8F108D63}"/>
              </a:ext>
            </a:extLst>
          </p:cNvPr>
          <p:cNvGraphicFramePr>
            <a:graphicFrameLocks noGrp="1"/>
          </p:cNvGraphicFramePr>
          <p:nvPr>
            <p:extLst>
              <p:ext uri="{D42A27DB-BD31-4B8C-83A1-F6EECF244321}">
                <p14:modId xmlns:p14="http://schemas.microsoft.com/office/powerpoint/2010/main" val="2206238047"/>
              </p:ext>
            </p:extLst>
          </p:nvPr>
        </p:nvGraphicFramePr>
        <p:xfrm>
          <a:off x="8036563" y="3814418"/>
          <a:ext cx="3948544" cy="370840"/>
        </p:xfrm>
        <a:graphic>
          <a:graphicData uri="http://schemas.openxmlformats.org/drawingml/2006/table">
            <a:tbl>
              <a:tblPr firstRow="1" bandRow="1">
                <a:tableStyleId>{5FD0F851-EC5A-4D38-B0AD-8093EC10F338}</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12,2%</a:t>
                      </a:r>
                    </a:p>
                  </a:txBody>
                  <a:tcPr/>
                </a:tc>
                <a:tc>
                  <a:txBody>
                    <a:bodyPr/>
                    <a:lstStyle/>
                    <a:p>
                      <a:r>
                        <a:rPr lang="de-DE" sz="1100" b="0"/>
                        <a:t>29,4%</a:t>
                      </a:r>
                    </a:p>
                  </a:txBody>
                  <a:tcPr/>
                </a:tc>
                <a:tc>
                  <a:txBody>
                    <a:bodyPr/>
                    <a:lstStyle/>
                    <a:p>
                      <a:r>
                        <a:rPr lang="de-DE" sz="1100" b="0"/>
                        <a:t>50,9%</a:t>
                      </a:r>
                    </a:p>
                  </a:txBody>
                  <a:tcPr/>
                </a:tc>
                <a:tc>
                  <a:txBody>
                    <a:bodyPr/>
                    <a:lstStyle/>
                    <a:p>
                      <a:r>
                        <a:rPr lang="de-DE" sz="1100" b="0"/>
                        <a:t>7,4%</a:t>
                      </a:r>
                    </a:p>
                  </a:txBody>
                  <a:tcPr/>
                </a:tc>
                <a:extLst>
                  <a:ext uri="{0D108BD9-81ED-4DB2-BD59-A6C34878D82A}">
                    <a16:rowId xmlns:a16="http://schemas.microsoft.com/office/drawing/2014/main" val="4065139306"/>
                  </a:ext>
                </a:extLst>
              </a:tr>
            </a:tbl>
          </a:graphicData>
        </a:graphic>
      </p:graphicFrame>
      <p:cxnSp>
        <p:nvCxnSpPr>
          <p:cNvPr id="23" name="Gerade Verbindung mit Pfeil 22">
            <a:extLst>
              <a:ext uri="{FF2B5EF4-FFF2-40B4-BE49-F238E27FC236}">
                <a16:creationId xmlns:a16="http://schemas.microsoft.com/office/drawing/2014/main" id="{4DE14B70-F924-0636-926B-1C1FEA4B330F}"/>
              </a:ext>
            </a:extLst>
          </p:cNvPr>
          <p:cNvCxnSpPr>
            <a:cxnSpLocks/>
          </p:cNvCxnSpPr>
          <p:nvPr/>
        </p:nvCxnSpPr>
        <p:spPr>
          <a:xfrm>
            <a:off x="7211206" y="4607151"/>
            <a:ext cx="489528" cy="0"/>
          </a:xfrm>
          <a:prstGeom prst="straightConnector1">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24" name="Tabelle 23">
            <a:extLst>
              <a:ext uri="{FF2B5EF4-FFF2-40B4-BE49-F238E27FC236}">
                <a16:creationId xmlns:a16="http://schemas.microsoft.com/office/drawing/2014/main" id="{B5BB75CE-F78B-C2C1-CD12-64128A36ABE8}"/>
              </a:ext>
            </a:extLst>
          </p:cNvPr>
          <p:cNvGraphicFramePr>
            <a:graphicFrameLocks noGrp="1"/>
          </p:cNvGraphicFramePr>
          <p:nvPr>
            <p:extLst>
              <p:ext uri="{D42A27DB-BD31-4B8C-83A1-F6EECF244321}">
                <p14:modId xmlns:p14="http://schemas.microsoft.com/office/powerpoint/2010/main" val="1269517744"/>
              </p:ext>
            </p:extLst>
          </p:nvPr>
        </p:nvGraphicFramePr>
        <p:xfrm>
          <a:off x="8036563" y="4459182"/>
          <a:ext cx="3948544" cy="370840"/>
        </p:xfrm>
        <a:graphic>
          <a:graphicData uri="http://schemas.openxmlformats.org/drawingml/2006/table">
            <a:tbl>
              <a:tblPr firstRow="1" bandRow="1">
                <a:tableStyleId>{5FD0F851-EC5A-4D38-B0AD-8093EC10F338}</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15,4%</a:t>
                      </a:r>
                    </a:p>
                  </a:txBody>
                  <a:tcPr/>
                </a:tc>
                <a:tc>
                  <a:txBody>
                    <a:bodyPr/>
                    <a:lstStyle/>
                    <a:p>
                      <a:r>
                        <a:rPr lang="de-DE" sz="1100" b="0"/>
                        <a:t>32,7%</a:t>
                      </a:r>
                    </a:p>
                  </a:txBody>
                  <a:tcPr/>
                </a:tc>
                <a:tc>
                  <a:txBody>
                    <a:bodyPr/>
                    <a:lstStyle/>
                    <a:p>
                      <a:r>
                        <a:rPr lang="de-DE" sz="1100" b="0"/>
                        <a:t>45,7%</a:t>
                      </a:r>
                    </a:p>
                  </a:txBody>
                  <a:tcPr/>
                </a:tc>
                <a:tc>
                  <a:txBody>
                    <a:bodyPr/>
                    <a:lstStyle/>
                    <a:p>
                      <a:r>
                        <a:rPr lang="de-DE" sz="1100" b="0"/>
                        <a:t>6,2%</a:t>
                      </a:r>
                    </a:p>
                  </a:txBody>
                  <a:tcPr/>
                </a:tc>
                <a:extLst>
                  <a:ext uri="{0D108BD9-81ED-4DB2-BD59-A6C34878D82A}">
                    <a16:rowId xmlns:a16="http://schemas.microsoft.com/office/drawing/2014/main" val="4065139306"/>
                  </a:ext>
                </a:extLst>
              </a:tr>
            </a:tbl>
          </a:graphicData>
        </a:graphic>
      </p:graphicFrame>
      <p:graphicFrame>
        <p:nvGraphicFramePr>
          <p:cNvPr id="7" name="Diagramm 6">
            <a:extLst>
              <a:ext uri="{FF2B5EF4-FFF2-40B4-BE49-F238E27FC236}">
                <a16:creationId xmlns:a16="http://schemas.microsoft.com/office/drawing/2014/main" id="{32850DBD-EF97-3571-3D3D-487707F29E00}"/>
              </a:ext>
            </a:extLst>
          </p:cNvPr>
          <p:cNvGraphicFramePr>
            <a:graphicFrameLocks/>
          </p:cNvGraphicFramePr>
          <p:nvPr>
            <p:extLst>
              <p:ext uri="{D42A27DB-BD31-4B8C-83A1-F6EECF244321}">
                <p14:modId xmlns:p14="http://schemas.microsoft.com/office/powerpoint/2010/main" val="195276587"/>
              </p:ext>
            </p:extLst>
          </p:nvPr>
        </p:nvGraphicFramePr>
        <p:xfrm>
          <a:off x="318566" y="1894697"/>
          <a:ext cx="6659728" cy="4165056"/>
        </p:xfrm>
        <a:graphic>
          <a:graphicData uri="http://schemas.openxmlformats.org/drawingml/2006/chart">
            <c:chart xmlns:c="http://schemas.openxmlformats.org/drawingml/2006/chart" xmlns:r="http://schemas.openxmlformats.org/officeDocument/2006/relationships" r:id="rId3"/>
          </a:graphicData>
        </a:graphic>
      </p:graphicFrame>
      <p:sp>
        <p:nvSpPr>
          <p:cNvPr id="9" name="Rechteck 8">
            <a:extLst>
              <a:ext uri="{FF2B5EF4-FFF2-40B4-BE49-F238E27FC236}">
                <a16:creationId xmlns:a16="http://schemas.microsoft.com/office/drawing/2014/main" id="{2DFF885A-071A-DEFA-463C-F105F01288F6}"/>
              </a:ext>
            </a:extLst>
          </p:cNvPr>
          <p:cNvSpPr/>
          <p:nvPr/>
        </p:nvSpPr>
        <p:spPr>
          <a:xfrm>
            <a:off x="159026" y="143123"/>
            <a:ext cx="11871297" cy="804044"/>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abgerundete Ecken 4">
            <a:extLst>
              <a:ext uri="{FF2B5EF4-FFF2-40B4-BE49-F238E27FC236}">
                <a16:creationId xmlns:a16="http://schemas.microsoft.com/office/drawing/2014/main" id="{8B3914AB-5F85-8E62-6437-01FF94E33746}"/>
              </a:ext>
            </a:extLst>
          </p:cNvPr>
          <p:cNvSpPr txBox="1"/>
          <p:nvPr/>
        </p:nvSpPr>
        <p:spPr>
          <a:xfrm>
            <a:off x="8059371" y="1331510"/>
            <a:ext cx="3902928" cy="27545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de-DE" sz="1100"/>
              <a:t>Wie stark belastet Sie das?</a:t>
            </a:r>
            <a:r>
              <a:rPr lang="de-DE" sz="1100" kern="1200"/>
              <a:t> </a:t>
            </a:r>
          </a:p>
        </p:txBody>
      </p:sp>
    </p:spTree>
    <p:extLst>
      <p:ext uri="{BB962C8B-B14F-4D97-AF65-F5344CB8AC3E}">
        <p14:creationId xmlns:p14="http://schemas.microsoft.com/office/powerpoint/2010/main" val="7751125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8F0B6-AC86-2764-E947-2E9020AB5F7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36108FE-7310-42B7-7B14-15FA7AC476F1}"/>
              </a:ext>
            </a:extLst>
          </p:cNvPr>
          <p:cNvSpPr>
            <a:spLocks noGrp="1"/>
          </p:cNvSpPr>
          <p:nvPr>
            <p:ph type="title"/>
          </p:nvPr>
        </p:nvSpPr>
        <p:spPr/>
        <p:txBody>
          <a:bodyPr/>
          <a:lstStyle/>
          <a:p>
            <a:r>
              <a:rPr lang="de-DE"/>
              <a:t>Belastungen – Arbeitszeit</a:t>
            </a:r>
          </a:p>
        </p:txBody>
      </p:sp>
      <p:sp>
        <p:nvSpPr>
          <p:cNvPr id="4" name="Datumsplatzhalter 3">
            <a:extLst>
              <a:ext uri="{FF2B5EF4-FFF2-40B4-BE49-F238E27FC236}">
                <a16:creationId xmlns:a16="http://schemas.microsoft.com/office/drawing/2014/main" id="{3F134329-41F3-7414-E4C1-182665F318CE}"/>
              </a:ext>
            </a:extLst>
          </p:cNvPr>
          <p:cNvSpPr>
            <a:spLocks noGrp="1"/>
          </p:cNvSpPr>
          <p:nvPr>
            <p:ph type="dt" sz="half" idx="2"/>
          </p:nvPr>
        </p:nvSpPr>
        <p:spPr/>
        <p:txBody>
          <a:bodyPr/>
          <a:lstStyle/>
          <a:p>
            <a:fld id="{21CE6C11-0E51-469C-B2A4-125EEB5780A5}" type="datetime1">
              <a:rPr lang="de-DE" smtClean="0"/>
              <a:pPr/>
              <a:t>25.11.2025</a:t>
            </a:fld>
            <a:endParaRPr lang="en-US"/>
          </a:p>
        </p:txBody>
      </p:sp>
      <p:sp>
        <p:nvSpPr>
          <p:cNvPr id="6" name="Foliennummernplatzhalter 5">
            <a:extLst>
              <a:ext uri="{FF2B5EF4-FFF2-40B4-BE49-F238E27FC236}">
                <a16:creationId xmlns:a16="http://schemas.microsoft.com/office/drawing/2014/main" id="{8EDE8F9B-F2E2-0403-7165-8E5C5B8346FE}"/>
              </a:ext>
            </a:extLst>
          </p:cNvPr>
          <p:cNvSpPr>
            <a:spLocks noGrp="1"/>
          </p:cNvSpPr>
          <p:nvPr>
            <p:ph type="sldNum" sz="quarter" idx="4"/>
          </p:nvPr>
        </p:nvSpPr>
        <p:spPr/>
        <p:txBody>
          <a:bodyPr/>
          <a:lstStyle/>
          <a:p>
            <a:fld id="{CE5776EE-2D96-4B0B-AEC2-633829776588}" type="slidenum">
              <a:rPr lang="en-US" smtClean="0"/>
              <a:pPr/>
              <a:t>45</a:t>
            </a:fld>
            <a:endParaRPr lang="en-US"/>
          </a:p>
        </p:txBody>
      </p:sp>
      <p:cxnSp>
        <p:nvCxnSpPr>
          <p:cNvPr id="11" name="Gerade Verbindung mit Pfeil 10">
            <a:extLst>
              <a:ext uri="{FF2B5EF4-FFF2-40B4-BE49-F238E27FC236}">
                <a16:creationId xmlns:a16="http://schemas.microsoft.com/office/drawing/2014/main" id="{5A53217C-8064-CBF9-6D46-D8C6AE454539}"/>
              </a:ext>
            </a:extLst>
          </p:cNvPr>
          <p:cNvCxnSpPr>
            <a:cxnSpLocks/>
          </p:cNvCxnSpPr>
          <p:nvPr/>
        </p:nvCxnSpPr>
        <p:spPr>
          <a:xfrm>
            <a:off x="7087899" y="2789968"/>
            <a:ext cx="489528" cy="0"/>
          </a:xfrm>
          <a:prstGeom prst="straightConnector1">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4" name="Tabelle 13">
            <a:extLst>
              <a:ext uri="{FF2B5EF4-FFF2-40B4-BE49-F238E27FC236}">
                <a16:creationId xmlns:a16="http://schemas.microsoft.com/office/drawing/2014/main" id="{764C19D7-E086-3B0A-ADAF-C91B3DA4E3B0}"/>
              </a:ext>
            </a:extLst>
          </p:cNvPr>
          <p:cNvGraphicFramePr>
            <a:graphicFrameLocks noGrp="1"/>
          </p:cNvGraphicFramePr>
          <p:nvPr>
            <p:extLst>
              <p:ext uri="{D42A27DB-BD31-4B8C-83A1-F6EECF244321}">
                <p14:modId xmlns:p14="http://schemas.microsoft.com/office/powerpoint/2010/main" val="2922545304"/>
              </p:ext>
            </p:extLst>
          </p:nvPr>
        </p:nvGraphicFramePr>
        <p:xfrm>
          <a:off x="7913256" y="1938512"/>
          <a:ext cx="3948544" cy="426720"/>
        </p:xfrm>
        <a:graphic>
          <a:graphicData uri="http://schemas.openxmlformats.org/drawingml/2006/table">
            <a:tbl>
              <a:tblPr firstRow="1" bandRow="1">
                <a:tableStyleId>{5FD0F851-EC5A-4D38-B0AD-8093EC10F338}</a:tableStyleId>
              </a:tblPr>
              <a:tblGrid>
                <a:gridCol w="987136">
                  <a:extLst>
                    <a:ext uri="{9D8B030D-6E8A-4147-A177-3AD203B41FA5}">
                      <a16:colId xmlns:a16="http://schemas.microsoft.com/office/drawing/2014/main" val="2182195660"/>
                    </a:ext>
                  </a:extLst>
                </a:gridCol>
                <a:gridCol w="987136">
                  <a:extLst>
                    <a:ext uri="{9D8B030D-6E8A-4147-A177-3AD203B41FA5}">
                      <a16:colId xmlns:a16="http://schemas.microsoft.com/office/drawing/2014/main" val="3299982146"/>
                    </a:ext>
                  </a:extLst>
                </a:gridCol>
                <a:gridCol w="987136">
                  <a:extLst>
                    <a:ext uri="{9D8B030D-6E8A-4147-A177-3AD203B41FA5}">
                      <a16:colId xmlns:a16="http://schemas.microsoft.com/office/drawing/2014/main" val="1857665870"/>
                    </a:ext>
                  </a:extLst>
                </a:gridCol>
                <a:gridCol w="987136">
                  <a:extLst>
                    <a:ext uri="{9D8B030D-6E8A-4147-A177-3AD203B41FA5}">
                      <a16:colId xmlns:a16="http://schemas.microsoft.com/office/drawing/2014/main" val="1839738250"/>
                    </a:ext>
                  </a:extLst>
                </a:gridCol>
              </a:tblGrid>
              <a:tr h="370840">
                <a:tc>
                  <a:txBody>
                    <a:bodyPr/>
                    <a:lstStyle/>
                    <a:p>
                      <a:r>
                        <a:rPr lang="de-DE" sz="1100" b="0"/>
                        <a:t>stark</a:t>
                      </a:r>
                      <a:endParaRPr lang="de-DE" sz="1100" b="0" i="1"/>
                    </a:p>
                  </a:txBody>
                  <a:tcPr/>
                </a:tc>
                <a:tc>
                  <a:txBody>
                    <a:bodyPr/>
                    <a:lstStyle/>
                    <a:p>
                      <a:r>
                        <a:rPr lang="de-DE" sz="1100" b="0"/>
                        <a:t>eher stark</a:t>
                      </a:r>
                      <a:endParaRPr lang="de-DE" sz="1100" b="0" i="1"/>
                    </a:p>
                  </a:txBody>
                  <a:tcPr/>
                </a:tc>
                <a:tc>
                  <a:txBody>
                    <a:bodyPr/>
                    <a:lstStyle/>
                    <a:p>
                      <a:r>
                        <a:rPr lang="de-DE" sz="1100" b="0"/>
                        <a:t>eher wenig</a:t>
                      </a:r>
                      <a:endParaRPr lang="de-DE" sz="1100" b="0" i="1"/>
                    </a:p>
                  </a:txBody>
                  <a:tcPr/>
                </a:tc>
                <a:tc>
                  <a:txBody>
                    <a:bodyPr/>
                    <a:lstStyle/>
                    <a:p>
                      <a:r>
                        <a:rPr lang="de-DE" sz="1100" b="0"/>
                        <a:t>überhaupt nicht</a:t>
                      </a:r>
                      <a:endParaRPr lang="de-DE" sz="1100" b="0" i="1"/>
                    </a:p>
                  </a:txBody>
                  <a:tcPr/>
                </a:tc>
                <a:extLst>
                  <a:ext uri="{0D108BD9-81ED-4DB2-BD59-A6C34878D82A}">
                    <a16:rowId xmlns:a16="http://schemas.microsoft.com/office/drawing/2014/main" val="688710864"/>
                  </a:ext>
                </a:extLst>
              </a:tr>
            </a:tbl>
          </a:graphicData>
        </a:graphic>
      </p:graphicFrame>
      <p:graphicFrame>
        <p:nvGraphicFramePr>
          <p:cNvPr id="17" name="Tabelle 16">
            <a:extLst>
              <a:ext uri="{FF2B5EF4-FFF2-40B4-BE49-F238E27FC236}">
                <a16:creationId xmlns:a16="http://schemas.microsoft.com/office/drawing/2014/main" id="{5C564490-A4D1-F44C-C831-1BABEB70E620}"/>
              </a:ext>
            </a:extLst>
          </p:cNvPr>
          <p:cNvGraphicFramePr>
            <a:graphicFrameLocks noGrp="1"/>
          </p:cNvGraphicFramePr>
          <p:nvPr>
            <p:extLst>
              <p:ext uri="{D42A27DB-BD31-4B8C-83A1-F6EECF244321}">
                <p14:modId xmlns:p14="http://schemas.microsoft.com/office/powerpoint/2010/main" val="1148239424"/>
              </p:ext>
            </p:extLst>
          </p:nvPr>
        </p:nvGraphicFramePr>
        <p:xfrm>
          <a:off x="7913256" y="2624506"/>
          <a:ext cx="3948544" cy="370840"/>
        </p:xfrm>
        <a:graphic>
          <a:graphicData uri="http://schemas.openxmlformats.org/drawingml/2006/table">
            <a:tbl>
              <a:tblPr firstRow="1" bandRow="1">
                <a:tableStyleId>{5FD0F851-EC5A-4D38-B0AD-8093EC10F338}</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8,6%</a:t>
                      </a:r>
                    </a:p>
                  </a:txBody>
                  <a:tcPr/>
                </a:tc>
                <a:tc>
                  <a:txBody>
                    <a:bodyPr/>
                    <a:lstStyle/>
                    <a:p>
                      <a:r>
                        <a:rPr lang="de-DE" sz="1100" b="0"/>
                        <a:t>28,4%</a:t>
                      </a:r>
                    </a:p>
                  </a:txBody>
                  <a:tcPr/>
                </a:tc>
                <a:tc>
                  <a:txBody>
                    <a:bodyPr/>
                    <a:lstStyle/>
                    <a:p>
                      <a:r>
                        <a:rPr lang="de-DE" sz="1100" b="0"/>
                        <a:t>55,4%</a:t>
                      </a:r>
                    </a:p>
                  </a:txBody>
                  <a:tcPr/>
                </a:tc>
                <a:tc>
                  <a:txBody>
                    <a:bodyPr/>
                    <a:lstStyle/>
                    <a:p>
                      <a:r>
                        <a:rPr lang="de-DE" sz="1100" b="0"/>
                        <a:t>7,6%</a:t>
                      </a:r>
                    </a:p>
                  </a:txBody>
                  <a:tcPr/>
                </a:tc>
                <a:extLst>
                  <a:ext uri="{0D108BD9-81ED-4DB2-BD59-A6C34878D82A}">
                    <a16:rowId xmlns:a16="http://schemas.microsoft.com/office/drawing/2014/main" val="4065139306"/>
                  </a:ext>
                </a:extLst>
              </a:tr>
            </a:tbl>
          </a:graphicData>
        </a:graphic>
      </p:graphicFrame>
      <p:cxnSp>
        <p:nvCxnSpPr>
          <p:cNvPr id="18" name="Gerade Verbindung mit Pfeil 17">
            <a:extLst>
              <a:ext uri="{FF2B5EF4-FFF2-40B4-BE49-F238E27FC236}">
                <a16:creationId xmlns:a16="http://schemas.microsoft.com/office/drawing/2014/main" id="{434EF45B-831C-03F6-E907-289EF01A947A}"/>
              </a:ext>
            </a:extLst>
          </p:cNvPr>
          <p:cNvCxnSpPr>
            <a:cxnSpLocks/>
          </p:cNvCxnSpPr>
          <p:nvPr/>
        </p:nvCxnSpPr>
        <p:spPr>
          <a:xfrm>
            <a:off x="7087899" y="3581189"/>
            <a:ext cx="489528" cy="0"/>
          </a:xfrm>
          <a:prstGeom prst="straightConnector1">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9" name="Tabelle 18">
            <a:extLst>
              <a:ext uri="{FF2B5EF4-FFF2-40B4-BE49-F238E27FC236}">
                <a16:creationId xmlns:a16="http://schemas.microsoft.com/office/drawing/2014/main" id="{E521F68D-5B58-855B-2626-70B1C6B0E045}"/>
              </a:ext>
            </a:extLst>
          </p:cNvPr>
          <p:cNvGraphicFramePr>
            <a:graphicFrameLocks noGrp="1"/>
          </p:cNvGraphicFramePr>
          <p:nvPr>
            <p:extLst>
              <p:ext uri="{D42A27DB-BD31-4B8C-83A1-F6EECF244321}">
                <p14:modId xmlns:p14="http://schemas.microsoft.com/office/powerpoint/2010/main" val="3702404522"/>
              </p:ext>
            </p:extLst>
          </p:nvPr>
        </p:nvGraphicFramePr>
        <p:xfrm>
          <a:off x="7913256" y="3426899"/>
          <a:ext cx="3948544" cy="370840"/>
        </p:xfrm>
        <a:graphic>
          <a:graphicData uri="http://schemas.openxmlformats.org/drawingml/2006/table">
            <a:tbl>
              <a:tblPr firstRow="1" bandRow="1">
                <a:tableStyleId>{5FD0F851-EC5A-4D38-B0AD-8093EC10F338}</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10,9%</a:t>
                      </a:r>
                    </a:p>
                  </a:txBody>
                  <a:tcPr/>
                </a:tc>
                <a:tc>
                  <a:txBody>
                    <a:bodyPr/>
                    <a:lstStyle/>
                    <a:p>
                      <a:r>
                        <a:rPr lang="de-DE" sz="1100" b="0"/>
                        <a:t>35,1%</a:t>
                      </a:r>
                    </a:p>
                  </a:txBody>
                  <a:tcPr/>
                </a:tc>
                <a:tc>
                  <a:txBody>
                    <a:bodyPr/>
                    <a:lstStyle/>
                    <a:p>
                      <a:r>
                        <a:rPr lang="de-DE" sz="1100" b="0"/>
                        <a:t>45,0%</a:t>
                      </a:r>
                    </a:p>
                  </a:txBody>
                  <a:tcPr/>
                </a:tc>
                <a:tc>
                  <a:txBody>
                    <a:bodyPr/>
                    <a:lstStyle/>
                    <a:p>
                      <a:r>
                        <a:rPr lang="de-DE" sz="1100" b="0"/>
                        <a:t>9,0%</a:t>
                      </a:r>
                    </a:p>
                  </a:txBody>
                  <a:tcPr/>
                </a:tc>
                <a:extLst>
                  <a:ext uri="{0D108BD9-81ED-4DB2-BD59-A6C34878D82A}">
                    <a16:rowId xmlns:a16="http://schemas.microsoft.com/office/drawing/2014/main" val="4065139306"/>
                  </a:ext>
                </a:extLst>
              </a:tr>
            </a:tbl>
          </a:graphicData>
        </a:graphic>
      </p:graphicFrame>
      <p:cxnSp>
        <p:nvCxnSpPr>
          <p:cNvPr id="20" name="Gerade Verbindung mit Pfeil 19">
            <a:extLst>
              <a:ext uri="{FF2B5EF4-FFF2-40B4-BE49-F238E27FC236}">
                <a16:creationId xmlns:a16="http://schemas.microsoft.com/office/drawing/2014/main" id="{DDEFC222-D3B3-ACA9-E2B4-546F6C4CED83}"/>
              </a:ext>
            </a:extLst>
          </p:cNvPr>
          <p:cNvCxnSpPr>
            <a:cxnSpLocks/>
          </p:cNvCxnSpPr>
          <p:nvPr/>
        </p:nvCxnSpPr>
        <p:spPr>
          <a:xfrm>
            <a:off x="7087899" y="4389730"/>
            <a:ext cx="489528" cy="0"/>
          </a:xfrm>
          <a:prstGeom prst="straightConnector1">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22" name="Tabelle 21">
            <a:extLst>
              <a:ext uri="{FF2B5EF4-FFF2-40B4-BE49-F238E27FC236}">
                <a16:creationId xmlns:a16="http://schemas.microsoft.com/office/drawing/2014/main" id="{3C9DF007-52A7-BBD0-44F5-1F53FCD40085}"/>
              </a:ext>
            </a:extLst>
          </p:cNvPr>
          <p:cNvGraphicFramePr>
            <a:graphicFrameLocks noGrp="1"/>
          </p:cNvGraphicFramePr>
          <p:nvPr>
            <p:extLst>
              <p:ext uri="{D42A27DB-BD31-4B8C-83A1-F6EECF244321}">
                <p14:modId xmlns:p14="http://schemas.microsoft.com/office/powerpoint/2010/main" val="2677054283"/>
              </p:ext>
            </p:extLst>
          </p:nvPr>
        </p:nvGraphicFramePr>
        <p:xfrm>
          <a:off x="7913256" y="4240112"/>
          <a:ext cx="3948544" cy="370840"/>
        </p:xfrm>
        <a:graphic>
          <a:graphicData uri="http://schemas.openxmlformats.org/drawingml/2006/table">
            <a:tbl>
              <a:tblPr firstRow="1" bandRow="1">
                <a:tableStyleId>{5FD0F851-EC5A-4D38-B0AD-8093EC10F338}</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12,5%</a:t>
                      </a:r>
                    </a:p>
                  </a:txBody>
                  <a:tcPr/>
                </a:tc>
                <a:tc>
                  <a:txBody>
                    <a:bodyPr/>
                    <a:lstStyle/>
                    <a:p>
                      <a:r>
                        <a:rPr lang="de-DE" sz="1100" b="0"/>
                        <a:t>26,5%</a:t>
                      </a:r>
                    </a:p>
                  </a:txBody>
                  <a:tcPr/>
                </a:tc>
                <a:tc>
                  <a:txBody>
                    <a:bodyPr/>
                    <a:lstStyle/>
                    <a:p>
                      <a:r>
                        <a:rPr lang="de-DE" sz="1100" b="0"/>
                        <a:t>50,3%</a:t>
                      </a:r>
                    </a:p>
                  </a:txBody>
                  <a:tcPr/>
                </a:tc>
                <a:tc>
                  <a:txBody>
                    <a:bodyPr/>
                    <a:lstStyle/>
                    <a:p>
                      <a:r>
                        <a:rPr lang="de-DE" sz="1100" b="0"/>
                        <a:t>10,6%</a:t>
                      </a:r>
                    </a:p>
                  </a:txBody>
                  <a:tcPr/>
                </a:tc>
                <a:extLst>
                  <a:ext uri="{0D108BD9-81ED-4DB2-BD59-A6C34878D82A}">
                    <a16:rowId xmlns:a16="http://schemas.microsoft.com/office/drawing/2014/main" val="4065139306"/>
                  </a:ext>
                </a:extLst>
              </a:tr>
            </a:tbl>
          </a:graphicData>
        </a:graphic>
      </p:graphicFrame>
      <p:graphicFrame>
        <p:nvGraphicFramePr>
          <p:cNvPr id="7" name="Diagramm 6">
            <a:extLst>
              <a:ext uri="{FF2B5EF4-FFF2-40B4-BE49-F238E27FC236}">
                <a16:creationId xmlns:a16="http://schemas.microsoft.com/office/drawing/2014/main" id="{9605BFB3-21D6-C836-A1C6-369E0FDD5377}"/>
              </a:ext>
            </a:extLst>
          </p:cNvPr>
          <p:cNvGraphicFramePr>
            <a:graphicFrameLocks/>
          </p:cNvGraphicFramePr>
          <p:nvPr>
            <p:extLst>
              <p:ext uri="{D42A27DB-BD31-4B8C-83A1-F6EECF244321}">
                <p14:modId xmlns:p14="http://schemas.microsoft.com/office/powerpoint/2010/main" val="1441173830"/>
              </p:ext>
            </p:extLst>
          </p:nvPr>
        </p:nvGraphicFramePr>
        <p:xfrm>
          <a:off x="841234" y="2346979"/>
          <a:ext cx="5910836" cy="3192248"/>
        </p:xfrm>
        <a:graphic>
          <a:graphicData uri="http://schemas.openxmlformats.org/drawingml/2006/chart">
            <c:chart xmlns:c="http://schemas.openxmlformats.org/drawingml/2006/chart" xmlns:r="http://schemas.openxmlformats.org/officeDocument/2006/relationships" r:id="rId3"/>
          </a:graphicData>
        </a:graphic>
      </p:graphicFrame>
      <p:sp>
        <p:nvSpPr>
          <p:cNvPr id="15" name="Rechteck 14">
            <a:extLst>
              <a:ext uri="{FF2B5EF4-FFF2-40B4-BE49-F238E27FC236}">
                <a16:creationId xmlns:a16="http://schemas.microsoft.com/office/drawing/2014/main" id="{16574232-82BD-2896-B677-0533E4CBBB00}"/>
              </a:ext>
            </a:extLst>
          </p:cNvPr>
          <p:cNvSpPr/>
          <p:nvPr/>
        </p:nvSpPr>
        <p:spPr>
          <a:xfrm>
            <a:off x="159026" y="143123"/>
            <a:ext cx="11871297" cy="804044"/>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Rechteck: abgerundete Ecken 4">
            <a:extLst>
              <a:ext uri="{FF2B5EF4-FFF2-40B4-BE49-F238E27FC236}">
                <a16:creationId xmlns:a16="http://schemas.microsoft.com/office/drawing/2014/main" id="{D8DF1155-E4BE-3BAF-0A32-A6BB817037C1}"/>
              </a:ext>
            </a:extLst>
          </p:cNvPr>
          <p:cNvSpPr txBox="1"/>
          <p:nvPr/>
        </p:nvSpPr>
        <p:spPr>
          <a:xfrm>
            <a:off x="7913256" y="1574904"/>
            <a:ext cx="3902928" cy="27545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de-DE" sz="1100"/>
              <a:t>Wie stark belastet Sie das?</a:t>
            </a:r>
            <a:r>
              <a:rPr lang="de-DE" sz="1100" kern="1200"/>
              <a:t> </a:t>
            </a:r>
          </a:p>
        </p:txBody>
      </p:sp>
    </p:spTree>
    <p:extLst>
      <p:ext uri="{BB962C8B-B14F-4D97-AF65-F5344CB8AC3E}">
        <p14:creationId xmlns:p14="http://schemas.microsoft.com/office/powerpoint/2010/main" val="34335536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97A14-05EC-F070-5A19-997CDCFFBB8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7D2F682-86A6-060A-DCD7-FB8F5DCBE52F}"/>
              </a:ext>
            </a:extLst>
          </p:cNvPr>
          <p:cNvSpPr>
            <a:spLocks noGrp="1"/>
          </p:cNvSpPr>
          <p:nvPr>
            <p:ph type="title"/>
          </p:nvPr>
        </p:nvSpPr>
        <p:spPr/>
        <p:txBody>
          <a:bodyPr/>
          <a:lstStyle/>
          <a:p>
            <a:r>
              <a:rPr lang="de-DE"/>
              <a:t>Belastungen – Arbeitsintensität</a:t>
            </a:r>
          </a:p>
        </p:txBody>
      </p:sp>
      <p:sp>
        <p:nvSpPr>
          <p:cNvPr id="4" name="Datumsplatzhalter 3">
            <a:extLst>
              <a:ext uri="{FF2B5EF4-FFF2-40B4-BE49-F238E27FC236}">
                <a16:creationId xmlns:a16="http://schemas.microsoft.com/office/drawing/2014/main" id="{15A410CD-4A48-AAB2-0E05-BD579F9FC7B8}"/>
              </a:ext>
            </a:extLst>
          </p:cNvPr>
          <p:cNvSpPr>
            <a:spLocks noGrp="1"/>
          </p:cNvSpPr>
          <p:nvPr>
            <p:ph type="dt" sz="half" idx="2"/>
          </p:nvPr>
        </p:nvSpPr>
        <p:spPr/>
        <p:txBody>
          <a:bodyPr/>
          <a:lstStyle/>
          <a:p>
            <a:fld id="{21CE6C11-0E51-469C-B2A4-125EEB5780A5}" type="datetime1">
              <a:rPr lang="de-DE" smtClean="0"/>
              <a:pPr/>
              <a:t>25.11.2025</a:t>
            </a:fld>
            <a:endParaRPr lang="en-US"/>
          </a:p>
        </p:txBody>
      </p:sp>
      <p:sp>
        <p:nvSpPr>
          <p:cNvPr id="6" name="Foliennummernplatzhalter 5">
            <a:extLst>
              <a:ext uri="{FF2B5EF4-FFF2-40B4-BE49-F238E27FC236}">
                <a16:creationId xmlns:a16="http://schemas.microsoft.com/office/drawing/2014/main" id="{E165C12F-4B20-CE87-E91B-D35BE66CF3FD}"/>
              </a:ext>
            </a:extLst>
          </p:cNvPr>
          <p:cNvSpPr>
            <a:spLocks noGrp="1"/>
          </p:cNvSpPr>
          <p:nvPr>
            <p:ph type="sldNum" sz="quarter" idx="4"/>
          </p:nvPr>
        </p:nvSpPr>
        <p:spPr/>
        <p:txBody>
          <a:bodyPr/>
          <a:lstStyle/>
          <a:p>
            <a:fld id="{CE5776EE-2D96-4B0B-AEC2-633829776588}" type="slidenum">
              <a:rPr lang="en-US" smtClean="0"/>
              <a:pPr/>
              <a:t>46</a:t>
            </a:fld>
            <a:endParaRPr lang="en-US"/>
          </a:p>
        </p:txBody>
      </p:sp>
      <p:cxnSp>
        <p:nvCxnSpPr>
          <p:cNvPr id="11" name="Gerade Verbindung mit Pfeil 10">
            <a:extLst>
              <a:ext uri="{FF2B5EF4-FFF2-40B4-BE49-F238E27FC236}">
                <a16:creationId xmlns:a16="http://schemas.microsoft.com/office/drawing/2014/main" id="{D417FEAE-D50E-EB35-565E-1497A250A262}"/>
              </a:ext>
            </a:extLst>
          </p:cNvPr>
          <p:cNvCxnSpPr>
            <a:cxnSpLocks/>
          </p:cNvCxnSpPr>
          <p:nvPr/>
        </p:nvCxnSpPr>
        <p:spPr>
          <a:xfrm>
            <a:off x="7087899" y="2209243"/>
            <a:ext cx="489528" cy="0"/>
          </a:xfrm>
          <a:prstGeom prst="straightConnector1">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4" name="Tabelle 13">
            <a:extLst>
              <a:ext uri="{FF2B5EF4-FFF2-40B4-BE49-F238E27FC236}">
                <a16:creationId xmlns:a16="http://schemas.microsoft.com/office/drawing/2014/main" id="{B5AAA2DE-E2E4-B919-F441-B09C50353506}"/>
              </a:ext>
            </a:extLst>
          </p:cNvPr>
          <p:cNvGraphicFramePr>
            <a:graphicFrameLocks noGrp="1"/>
          </p:cNvGraphicFramePr>
          <p:nvPr>
            <p:extLst>
              <p:ext uri="{D42A27DB-BD31-4B8C-83A1-F6EECF244321}">
                <p14:modId xmlns:p14="http://schemas.microsoft.com/office/powerpoint/2010/main" val="4016662487"/>
              </p:ext>
            </p:extLst>
          </p:nvPr>
        </p:nvGraphicFramePr>
        <p:xfrm>
          <a:off x="7913256" y="1481690"/>
          <a:ext cx="3948544" cy="426720"/>
        </p:xfrm>
        <a:graphic>
          <a:graphicData uri="http://schemas.openxmlformats.org/drawingml/2006/table">
            <a:tbl>
              <a:tblPr firstRow="1" bandRow="1">
                <a:tableStyleId>{5FD0F851-EC5A-4D38-B0AD-8093EC10F338}</a:tableStyleId>
              </a:tblPr>
              <a:tblGrid>
                <a:gridCol w="987136">
                  <a:extLst>
                    <a:ext uri="{9D8B030D-6E8A-4147-A177-3AD203B41FA5}">
                      <a16:colId xmlns:a16="http://schemas.microsoft.com/office/drawing/2014/main" val="2182195660"/>
                    </a:ext>
                  </a:extLst>
                </a:gridCol>
                <a:gridCol w="987136">
                  <a:extLst>
                    <a:ext uri="{9D8B030D-6E8A-4147-A177-3AD203B41FA5}">
                      <a16:colId xmlns:a16="http://schemas.microsoft.com/office/drawing/2014/main" val="3299982146"/>
                    </a:ext>
                  </a:extLst>
                </a:gridCol>
                <a:gridCol w="987136">
                  <a:extLst>
                    <a:ext uri="{9D8B030D-6E8A-4147-A177-3AD203B41FA5}">
                      <a16:colId xmlns:a16="http://schemas.microsoft.com/office/drawing/2014/main" val="1857665870"/>
                    </a:ext>
                  </a:extLst>
                </a:gridCol>
                <a:gridCol w="987136">
                  <a:extLst>
                    <a:ext uri="{9D8B030D-6E8A-4147-A177-3AD203B41FA5}">
                      <a16:colId xmlns:a16="http://schemas.microsoft.com/office/drawing/2014/main" val="1839738250"/>
                    </a:ext>
                  </a:extLst>
                </a:gridCol>
              </a:tblGrid>
              <a:tr h="370840">
                <a:tc>
                  <a:txBody>
                    <a:bodyPr/>
                    <a:lstStyle/>
                    <a:p>
                      <a:r>
                        <a:rPr lang="de-DE" sz="1100" b="0"/>
                        <a:t>stark</a:t>
                      </a:r>
                      <a:endParaRPr lang="de-DE" sz="1100" b="0" i="1"/>
                    </a:p>
                  </a:txBody>
                  <a:tcPr/>
                </a:tc>
                <a:tc>
                  <a:txBody>
                    <a:bodyPr/>
                    <a:lstStyle/>
                    <a:p>
                      <a:r>
                        <a:rPr lang="de-DE" sz="1100" b="0"/>
                        <a:t>eher stark</a:t>
                      </a:r>
                      <a:endParaRPr lang="de-DE" sz="1100" b="0" i="1"/>
                    </a:p>
                  </a:txBody>
                  <a:tcPr/>
                </a:tc>
                <a:tc>
                  <a:txBody>
                    <a:bodyPr/>
                    <a:lstStyle/>
                    <a:p>
                      <a:r>
                        <a:rPr lang="de-DE" sz="1100" b="0"/>
                        <a:t>eher wenig</a:t>
                      </a:r>
                      <a:endParaRPr lang="de-DE" sz="1100" b="0" i="1"/>
                    </a:p>
                  </a:txBody>
                  <a:tcPr/>
                </a:tc>
                <a:tc>
                  <a:txBody>
                    <a:bodyPr/>
                    <a:lstStyle/>
                    <a:p>
                      <a:r>
                        <a:rPr lang="de-DE" sz="1100" b="0"/>
                        <a:t>überhaupt nicht</a:t>
                      </a:r>
                      <a:endParaRPr lang="de-DE" sz="1100" b="0" i="1"/>
                    </a:p>
                  </a:txBody>
                  <a:tcPr/>
                </a:tc>
                <a:extLst>
                  <a:ext uri="{0D108BD9-81ED-4DB2-BD59-A6C34878D82A}">
                    <a16:rowId xmlns:a16="http://schemas.microsoft.com/office/drawing/2014/main" val="688710864"/>
                  </a:ext>
                </a:extLst>
              </a:tr>
            </a:tbl>
          </a:graphicData>
        </a:graphic>
      </p:graphicFrame>
      <p:graphicFrame>
        <p:nvGraphicFramePr>
          <p:cNvPr id="17" name="Tabelle 16">
            <a:extLst>
              <a:ext uri="{FF2B5EF4-FFF2-40B4-BE49-F238E27FC236}">
                <a16:creationId xmlns:a16="http://schemas.microsoft.com/office/drawing/2014/main" id="{5B5D556A-E0FF-EB97-72DE-85E6795FBA39}"/>
              </a:ext>
            </a:extLst>
          </p:cNvPr>
          <p:cNvGraphicFramePr>
            <a:graphicFrameLocks noGrp="1"/>
          </p:cNvGraphicFramePr>
          <p:nvPr>
            <p:extLst>
              <p:ext uri="{D42A27DB-BD31-4B8C-83A1-F6EECF244321}">
                <p14:modId xmlns:p14="http://schemas.microsoft.com/office/powerpoint/2010/main" val="744624298"/>
              </p:ext>
            </p:extLst>
          </p:nvPr>
        </p:nvGraphicFramePr>
        <p:xfrm>
          <a:off x="7913256" y="2070110"/>
          <a:ext cx="3948544" cy="370840"/>
        </p:xfrm>
        <a:graphic>
          <a:graphicData uri="http://schemas.openxmlformats.org/drawingml/2006/table">
            <a:tbl>
              <a:tblPr firstRow="1" bandRow="1">
                <a:tableStyleId>{5FD0F851-EC5A-4D38-B0AD-8093EC10F338}</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15,9%</a:t>
                      </a:r>
                    </a:p>
                  </a:txBody>
                  <a:tcPr/>
                </a:tc>
                <a:tc>
                  <a:txBody>
                    <a:bodyPr/>
                    <a:lstStyle/>
                    <a:p>
                      <a:r>
                        <a:rPr lang="de-DE" sz="1100" b="0"/>
                        <a:t>37,7%</a:t>
                      </a:r>
                    </a:p>
                  </a:txBody>
                  <a:tcPr/>
                </a:tc>
                <a:tc>
                  <a:txBody>
                    <a:bodyPr/>
                    <a:lstStyle/>
                    <a:p>
                      <a:r>
                        <a:rPr lang="de-DE" sz="1100" b="0"/>
                        <a:t>39,7%</a:t>
                      </a:r>
                    </a:p>
                  </a:txBody>
                  <a:tcPr/>
                </a:tc>
                <a:tc>
                  <a:txBody>
                    <a:bodyPr/>
                    <a:lstStyle/>
                    <a:p>
                      <a:r>
                        <a:rPr lang="de-DE" sz="1100" b="0"/>
                        <a:t>6,6%</a:t>
                      </a:r>
                    </a:p>
                  </a:txBody>
                  <a:tcPr/>
                </a:tc>
                <a:extLst>
                  <a:ext uri="{0D108BD9-81ED-4DB2-BD59-A6C34878D82A}">
                    <a16:rowId xmlns:a16="http://schemas.microsoft.com/office/drawing/2014/main" val="4065139306"/>
                  </a:ext>
                </a:extLst>
              </a:tr>
            </a:tbl>
          </a:graphicData>
        </a:graphic>
      </p:graphicFrame>
      <p:cxnSp>
        <p:nvCxnSpPr>
          <p:cNvPr id="18" name="Gerade Verbindung mit Pfeil 17">
            <a:extLst>
              <a:ext uri="{FF2B5EF4-FFF2-40B4-BE49-F238E27FC236}">
                <a16:creationId xmlns:a16="http://schemas.microsoft.com/office/drawing/2014/main" id="{896E68B1-3E22-902E-0ECC-B1DA0365082A}"/>
              </a:ext>
            </a:extLst>
          </p:cNvPr>
          <p:cNvCxnSpPr>
            <a:cxnSpLocks/>
          </p:cNvCxnSpPr>
          <p:nvPr/>
        </p:nvCxnSpPr>
        <p:spPr>
          <a:xfrm>
            <a:off x="7087899" y="2773753"/>
            <a:ext cx="489528" cy="0"/>
          </a:xfrm>
          <a:prstGeom prst="straightConnector1">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9" name="Tabelle 18">
            <a:extLst>
              <a:ext uri="{FF2B5EF4-FFF2-40B4-BE49-F238E27FC236}">
                <a16:creationId xmlns:a16="http://schemas.microsoft.com/office/drawing/2014/main" id="{A04F97BD-30D8-C166-C943-851AC129313F}"/>
              </a:ext>
            </a:extLst>
          </p:cNvPr>
          <p:cNvGraphicFramePr>
            <a:graphicFrameLocks noGrp="1"/>
          </p:cNvGraphicFramePr>
          <p:nvPr>
            <p:extLst>
              <p:ext uri="{D42A27DB-BD31-4B8C-83A1-F6EECF244321}">
                <p14:modId xmlns:p14="http://schemas.microsoft.com/office/powerpoint/2010/main" val="4057156491"/>
              </p:ext>
            </p:extLst>
          </p:nvPr>
        </p:nvGraphicFramePr>
        <p:xfrm>
          <a:off x="7913256" y="2614500"/>
          <a:ext cx="3948544" cy="370840"/>
        </p:xfrm>
        <a:graphic>
          <a:graphicData uri="http://schemas.openxmlformats.org/drawingml/2006/table">
            <a:tbl>
              <a:tblPr firstRow="1" bandRow="1">
                <a:tableStyleId>{5FD0F851-EC5A-4D38-B0AD-8093EC10F338}</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13,2%</a:t>
                      </a:r>
                    </a:p>
                  </a:txBody>
                  <a:tcPr/>
                </a:tc>
                <a:tc>
                  <a:txBody>
                    <a:bodyPr/>
                    <a:lstStyle/>
                    <a:p>
                      <a:r>
                        <a:rPr lang="de-DE" sz="1100" b="0"/>
                        <a:t>35,5%</a:t>
                      </a:r>
                    </a:p>
                  </a:txBody>
                  <a:tcPr/>
                </a:tc>
                <a:tc>
                  <a:txBody>
                    <a:bodyPr/>
                    <a:lstStyle/>
                    <a:p>
                      <a:r>
                        <a:rPr lang="de-DE" sz="1100" b="0"/>
                        <a:t>42,8%</a:t>
                      </a:r>
                    </a:p>
                  </a:txBody>
                  <a:tcPr/>
                </a:tc>
                <a:tc>
                  <a:txBody>
                    <a:bodyPr/>
                    <a:lstStyle/>
                    <a:p>
                      <a:r>
                        <a:rPr lang="de-DE" sz="1100" b="0"/>
                        <a:t>8,5%</a:t>
                      </a:r>
                    </a:p>
                  </a:txBody>
                  <a:tcPr/>
                </a:tc>
                <a:extLst>
                  <a:ext uri="{0D108BD9-81ED-4DB2-BD59-A6C34878D82A}">
                    <a16:rowId xmlns:a16="http://schemas.microsoft.com/office/drawing/2014/main" val="4065139306"/>
                  </a:ext>
                </a:extLst>
              </a:tr>
            </a:tbl>
          </a:graphicData>
        </a:graphic>
      </p:graphicFrame>
      <p:cxnSp>
        <p:nvCxnSpPr>
          <p:cNvPr id="20" name="Gerade Verbindung mit Pfeil 19">
            <a:extLst>
              <a:ext uri="{FF2B5EF4-FFF2-40B4-BE49-F238E27FC236}">
                <a16:creationId xmlns:a16="http://schemas.microsoft.com/office/drawing/2014/main" id="{1B75B743-3559-469F-A7E0-840D851CE93D}"/>
              </a:ext>
            </a:extLst>
          </p:cNvPr>
          <p:cNvCxnSpPr>
            <a:cxnSpLocks/>
          </p:cNvCxnSpPr>
          <p:nvPr/>
        </p:nvCxnSpPr>
        <p:spPr>
          <a:xfrm>
            <a:off x="7087899" y="3347794"/>
            <a:ext cx="489528" cy="0"/>
          </a:xfrm>
          <a:prstGeom prst="straightConnector1">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22" name="Tabelle 21">
            <a:extLst>
              <a:ext uri="{FF2B5EF4-FFF2-40B4-BE49-F238E27FC236}">
                <a16:creationId xmlns:a16="http://schemas.microsoft.com/office/drawing/2014/main" id="{2BF275E5-0251-B0EE-EB44-75D4AA6F28A0}"/>
              </a:ext>
            </a:extLst>
          </p:cNvPr>
          <p:cNvGraphicFramePr>
            <a:graphicFrameLocks noGrp="1"/>
          </p:cNvGraphicFramePr>
          <p:nvPr>
            <p:extLst>
              <p:ext uri="{D42A27DB-BD31-4B8C-83A1-F6EECF244321}">
                <p14:modId xmlns:p14="http://schemas.microsoft.com/office/powerpoint/2010/main" val="969015881"/>
              </p:ext>
            </p:extLst>
          </p:nvPr>
        </p:nvGraphicFramePr>
        <p:xfrm>
          <a:off x="7913256" y="3223684"/>
          <a:ext cx="3948544" cy="370840"/>
        </p:xfrm>
        <a:graphic>
          <a:graphicData uri="http://schemas.openxmlformats.org/drawingml/2006/table">
            <a:tbl>
              <a:tblPr firstRow="1" bandRow="1">
                <a:tableStyleId>{5FD0F851-EC5A-4D38-B0AD-8093EC10F338}</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16,2%</a:t>
                      </a:r>
                    </a:p>
                  </a:txBody>
                  <a:tcPr/>
                </a:tc>
                <a:tc>
                  <a:txBody>
                    <a:bodyPr/>
                    <a:lstStyle/>
                    <a:p>
                      <a:r>
                        <a:rPr lang="de-DE" sz="1100" b="0"/>
                        <a:t>33,5%</a:t>
                      </a:r>
                    </a:p>
                  </a:txBody>
                  <a:tcPr/>
                </a:tc>
                <a:tc>
                  <a:txBody>
                    <a:bodyPr/>
                    <a:lstStyle/>
                    <a:p>
                      <a:r>
                        <a:rPr lang="de-DE" sz="1100" b="0"/>
                        <a:t>43,5%</a:t>
                      </a:r>
                    </a:p>
                  </a:txBody>
                  <a:tcPr/>
                </a:tc>
                <a:tc>
                  <a:txBody>
                    <a:bodyPr/>
                    <a:lstStyle/>
                    <a:p>
                      <a:r>
                        <a:rPr lang="de-DE" sz="1100" b="0"/>
                        <a:t>6,8%</a:t>
                      </a:r>
                    </a:p>
                  </a:txBody>
                  <a:tcPr/>
                </a:tc>
                <a:extLst>
                  <a:ext uri="{0D108BD9-81ED-4DB2-BD59-A6C34878D82A}">
                    <a16:rowId xmlns:a16="http://schemas.microsoft.com/office/drawing/2014/main" val="4065139306"/>
                  </a:ext>
                </a:extLst>
              </a:tr>
            </a:tbl>
          </a:graphicData>
        </a:graphic>
      </p:graphicFrame>
      <p:graphicFrame>
        <p:nvGraphicFramePr>
          <p:cNvPr id="3" name="Diagramm 2">
            <a:extLst>
              <a:ext uri="{FF2B5EF4-FFF2-40B4-BE49-F238E27FC236}">
                <a16:creationId xmlns:a16="http://schemas.microsoft.com/office/drawing/2014/main" id="{B595BD12-6656-3A24-BCFE-25B4284A5C7F}"/>
              </a:ext>
            </a:extLst>
          </p:cNvPr>
          <p:cNvGraphicFramePr>
            <a:graphicFrameLocks/>
          </p:cNvGraphicFramePr>
          <p:nvPr>
            <p:extLst>
              <p:ext uri="{D42A27DB-BD31-4B8C-83A1-F6EECF244321}">
                <p14:modId xmlns:p14="http://schemas.microsoft.com/office/powerpoint/2010/main" val="3404601335"/>
              </p:ext>
            </p:extLst>
          </p:nvPr>
        </p:nvGraphicFramePr>
        <p:xfrm>
          <a:off x="151399" y="1695050"/>
          <a:ext cx="6768585" cy="4558637"/>
        </p:xfrm>
        <a:graphic>
          <a:graphicData uri="http://schemas.openxmlformats.org/drawingml/2006/chart">
            <c:chart xmlns:c="http://schemas.openxmlformats.org/drawingml/2006/chart" xmlns:r="http://schemas.openxmlformats.org/officeDocument/2006/relationships" r:id="rId3"/>
          </a:graphicData>
        </a:graphic>
      </p:graphicFrame>
      <p:cxnSp>
        <p:nvCxnSpPr>
          <p:cNvPr id="7" name="Gerade Verbindung mit Pfeil 6">
            <a:extLst>
              <a:ext uri="{FF2B5EF4-FFF2-40B4-BE49-F238E27FC236}">
                <a16:creationId xmlns:a16="http://schemas.microsoft.com/office/drawing/2014/main" id="{A45CE0AA-27AB-F995-833C-0DB878CCEDAC}"/>
              </a:ext>
            </a:extLst>
          </p:cNvPr>
          <p:cNvCxnSpPr>
            <a:cxnSpLocks/>
          </p:cNvCxnSpPr>
          <p:nvPr/>
        </p:nvCxnSpPr>
        <p:spPr>
          <a:xfrm>
            <a:off x="7087899" y="3956978"/>
            <a:ext cx="489528" cy="0"/>
          </a:xfrm>
          <a:prstGeom prst="straightConnector1">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8" name="Tabelle 7">
            <a:extLst>
              <a:ext uri="{FF2B5EF4-FFF2-40B4-BE49-F238E27FC236}">
                <a16:creationId xmlns:a16="http://schemas.microsoft.com/office/drawing/2014/main" id="{154C7440-1187-03A7-A337-D54522A0506B}"/>
              </a:ext>
            </a:extLst>
          </p:cNvPr>
          <p:cNvGraphicFramePr>
            <a:graphicFrameLocks noGrp="1"/>
          </p:cNvGraphicFramePr>
          <p:nvPr>
            <p:extLst>
              <p:ext uri="{D42A27DB-BD31-4B8C-83A1-F6EECF244321}">
                <p14:modId xmlns:p14="http://schemas.microsoft.com/office/powerpoint/2010/main" val="3407732220"/>
              </p:ext>
            </p:extLst>
          </p:nvPr>
        </p:nvGraphicFramePr>
        <p:xfrm>
          <a:off x="7913256" y="3832868"/>
          <a:ext cx="3948544" cy="370840"/>
        </p:xfrm>
        <a:graphic>
          <a:graphicData uri="http://schemas.openxmlformats.org/drawingml/2006/table">
            <a:tbl>
              <a:tblPr firstRow="1" bandRow="1">
                <a:tableStyleId>{5FD0F851-EC5A-4D38-B0AD-8093EC10F338}</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11,8%</a:t>
                      </a:r>
                    </a:p>
                  </a:txBody>
                  <a:tcPr/>
                </a:tc>
                <a:tc>
                  <a:txBody>
                    <a:bodyPr/>
                    <a:lstStyle/>
                    <a:p>
                      <a:r>
                        <a:rPr lang="de-DE" sz="1100" b="0"/>
                        <a:t>26,0%</a:t>
                      </a:r>
                    </a:p>
                  </a:txBody>
                  <a:tcPr/>
                </a:tc>
                <a:tc>
                  <a:txBody>
                    <a:bodyPr/>
                    <a:lstStyle/>
                    <a:p>
                      <a:r>
                        <a:rPr lang="de-DE" sz="1100" b="0"/>
                        <a:t>51,0%</a:t>
                      </a:r>
                    </a:p>
                  </a:txBody>
                  <a:tcPr/>
                </a:tc>
                <a:tc>
                  <a:txBody>
                    <a:bodyPr/>
                    <a:lstStyle/>
                    <a:p>
                      <a:r>
                        <a:rPr lang="de-DE" sz="1100" b="0"/>
                        <a:t>11,3%</a:t>
                      </a:r>
                    </a:p>
                  </a:txBody>
                  <a:tcPr/>
                </a:tc>
                <a:extLst>
                  <a:ext uri="{0D108BD9-81ED-4DB2-BD59-A6C34878D82A}">
                    <a16:rowId xmlns:a16="http://schemas.microsoft.com/office/drawing/2014/main" val="4065139306"/>
                  </a:ext>
                </a:extLst>
              </a:tr>
            </a:tbl>
          </a:graphicData>
        </a:graphic>
      </p:graphicFrame>
      <p:cxnSp>
        <p:nvCxnSpPr>
          <p:cNvPr id="10" name="Gerade Verbindung mit Pfeil 9">
            <a:extLst>
              <a:ext uri="{FF2B5EF4-FFF2-40B4-BE49-F238E27FC236}">
                <a16:creationId xmlns:a16="http://schemas.microsoft.com/office/drawing/2014/main" id="{AA727BE4-90E1-41CB-DDE9-04126FDD02E8}"/>
              </a:ext>
            </a:extLst>
          </p:cNvPr>
          <p:cNvCxnSpPr>
            <a:cxnSpLocks/>
          </p:cNvCxnSpPr>
          <p:nvPr/>
        </p:nvCxnSpPr>
        <p:spPr>
          <a:xfrm>
            <a:off x="7087899" y="4526895"/>
            <a:ext cx="489528" cy="0"/>
          </a:xfrm>
          <a:prstGeom prst="straightConnector1">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2" name="Tabelle 11">
            <a:extLst>
              <a:ext uri="{FF2B5EF4-FFF2-40B4-BE49-F238E27FC236}">
                <a16:creationId xmlns:a16="http://schemas.microsoft.com/office/drawing/2014/main" id="{46021F53-15CA-2146-0357-60635D084368}"/>
              </a:ext>
            </a:extLst>
          </p:cNvPr>
          <p:cNvGraphicFramePr>
            <a:graphicFrameLocks noGrp="1"/>
          </p:cNvGraphicFramePr>
          <p:nvPr>
            <p:extLst>
              <p:ext uri="{D42A27DB-BD31-4B8C-83A1-F6EECF244321}">
                <p14:modId xmlns:p14="http://schemas.microsoft.com/office/powerpoint/2010/main" val="1224536823"/>
              </p:ext>
            </p:extLst>
          </p:nvPr>
        </p:nvGraphicFramePr>
        <p:xfrm>
          <a:off x="7913256" y="4402785"/>
          <a:ext cx="3948544" cy="370840"/>
        </p:xfrm>
        <a:graphic>
          <a:graphicData uri="http://schemas.openxmlformats.org/drawingml/2006/table">
            <a:tbl>
              <a:tblPr firstRow="1" bandRow="1">
                <a:tableStyleId>{5FD0F851-EC5A-4D38-B0AD-8093EC10F338}</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16,8%</a:t>
                      </a:r>
                    </a:p>
                  </a:txBody>
                  <a:tcPr/>
                </a:tc>
                <a:tc>
                  <a:txBody>
                    <a:bodyPr/>
                    <a:lstStyle/>
                    <a:p>
                      <a:r>
                        <a:rPr lang="de-DE" sz="1100" b="0"/>
                        <a:t>37,2%</a:t>
                      </a:r>
                    </a:p>
                  </a:txBody>
                  <a:tcPr/>
                </a:tc>
                <a:tc>
                  <a:txBody>
                    <a:bodyPr/>
                    <a:lstStyle/>
                    <a:p>
                      <a:r>
                        <a:rPr lang="de-DE" sz="1100" b="0"/>
                        <a:t>42,9%</a:t>
                      </a:r>
                    </a:p>
                  </a:txBody>
                  <a:tcPr/>
                </a:tc>
                <a:tc>
                  <a:txBody>
                    <a:bodyPr/>
                    <a:lstStyle/>
                    <a:p>
                      <a:r>
                        <a:rPr lang="de-DE" sz="1100" b="0"/>
                        <a:t>3,2%</a:t>
                      </a:r>
                    </a:p>
                  </a:txBody>
                  <a:tcPr/>
                </a:tc>
                <a:extLst>
                  <a:ext uri="{0D108BD9-81ED-4DB2-BD59-A6C34878D82A}">
                    <a16:rowId xmlns:a16="http://schemas.microsoft.com/office/drawing/2014/main" val="4065139306"/>
                  </a:ext>
                </a:extLst>
              </a:tr>
            </a:tbl>
          </a:graphicData>
        </a:graphic>
      </p:graphicFrame>
      <p:cxnSp>
        <p:nvCxnSpPr>
          <p:cNvPr id="13" name="Gerade Verbindung mit Pfeil 12">
            <a:extLst>
              <a:ext uri="{FF2B5EF4-FFF2-40B4-BE49-F238E27FC236}">
                <a16:creationId xmlns:a16="http://schemas.microsoft.com/office/drawing/2014/main" id="{E1B76FB8-2EA6-A9E7-8837-F397A838464D}"/>
              </a:ext>
            </a:extLst>
          </p:cNvPr>
          <p:cNvCxnSpPr>
            <a:cxnSpLocks/>
          </p:cNvCxnSpPr>
          <p:nvPr/>
        </p:nvCxnSpPr>
        <p:spPr>
          <a:xfrm>
            <a:off x="7087899" y="5094737"/>
            <a:ext cx="489528" cy="0"/>
          </a:xfrm>
          <a:prstGeom prst="straightConnector1">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5" name="Tabelle 14">
            <a:extLst>
              <a:ext uri="{FF2B5EF4-FFF2-40B4-BE49-F238E27FC236}">
                <a16:creationId xmlns:a16="http://schemas.microsoft.com/office/drawing/2014/main" id="{5790155D-05A3-F6E6-27F0-F7B4F199F3F2}"/>
              </a:ext>
            </a:extLst>
          </p:cNvPr>
          <p:cNvGraphicFramePr>
            <a:graphicFrameLocks noGrp="1"/>
          </p:cNvGraphicFramePr>
          <p:nvPr>
            <p:extLst>
              <p:ext uri="{D42A27DB-BD31-4B8C-83A1-F6EECF244321}">
                <p14:modId xmlns:p14="http://schemas.microsoft.com/office/powerpoint/2010/main" val="2635895501"/>
              </p:ext>
            </p:extLst>
          </p:nvPr>
        </p:nvGraphicFramePr>
        <p:xfrm>
          <a:off x="7913256" y="4970627"/>
          <a:ext cx="3948544" cy="370840"/>
        </p:xfrm>
        <a:graphic>
          <a:graphicData uri="http://schemas.openxmlformats.org/drawingml/2006/table">
            <a:tbl>
              <a:tblPr firstRow="1" bandRow="1">
                <a:tableStyleId>{5FD0F851-EC5A-4D38-B0AD-8093EC10F338}</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15,4%</a:t>
                      </a:r>
                    </a:p>
                  </a:txBody>
                  <a:tcPr/>
                </a:tc>
                <a:tc>
                  <a:txBody>
                    <a:bodyPr/>
                    <a:lstStyle/>
                    <a:p>
                      <a:r>
                        <a:rPr lang="de-DE" sz="1100" b="0"/>
                        <a:t>32,7%</a:t>
                      </a:r>
                    </a:p>
                  </a:txBody>
                  <a:tcPr/>
                </a:tc>
                <a:tc>
                  <a:txBody>
                    <a:bodyPr/>
                    <a:lstStyle/>
                    <a:p>
                      <a:r>
                        <a:rPr lang="de-DE" sz="1100" b="0"/>
                        <a:t>45,7%</a:t>
                      </a:r>
                    </a:p>
                  </a:txBody>
                  <a:tcPr/>
                </a:tc>
                <a:tc>
                  <a:txBody>
                    <a:bodyPr/>
                    <a:lstStyle/>
                    <a:p>
                      <a:r>
                        <a:rPr lang="de-DE" sz="1100" b="0"/>
                        <a:t>6,2%</a:t>
                      </a:r>
                    </a:p>
                  </a:txBody>
                  <a:tcPr/>
                </a:tc>
                <a:extLst>
                  <a:ext uri="{0D108BD9-81ED-4DB2-BD59-A6C34878D82A}">
                    <a16:rowId xmlns:a16="http://schemas.microsoft.com/office/drawing/2014/main" val="4065139306"/>
                  </a:ext>
                </a:extLst>
              </a:tr>
            </a:tbl>
          </a:graphicData>
        </a:graphic>
      </p:graphicFrame>
      <p:sp>
        <p:nvSpPr>
          <p:cNvPr id="31" name="Rechteck 30">
            <a:extLst>
              <a:ext uri="{FF2B5EF4-FFF2-40B4-BE49-F238E27FC236}">
                <a16:creationId xmlns:a16="http://schemas.microsoft.com/office/drawing/2014/main" id="{B07ABE19-DAB4-0B44-3B9A-6504557413B3}"/>
              </a:ext>
            </a:extLst>
          </p:cNvPr>
          <p:cNvSpPr/>
          <p:nvPr/>
        </p:nvSpPr>
        <p:spPr>
          <a:xfrm>
            <a:off x="159026" y="143123"/>
            <a:ext cx="11871297" cy="804044"/>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Rechteck: abgerundete Ecken 4">
            <a:extLst>
              <a:ext uri="{FF2B5EF4-FFF2-40B4-BE49-F238E27FC236}">
                <a16:creationId xmlns:a16="http://schemas.microsoft.com/office/drawing/2014/main" id="{C7533E62-A5FE-C5D3-C6EF-D005B75693A3}"/>
              </a:ext>
            </a:extLst>
          </p:cNvPr>
          <p:cNvSpPr txBox="1"/>
          <p:nvPr/>
        </p:nvSpPr>
        <p:spPr>
          <a:xfrm>
            <a:off x="7913256" y="1144883"/>
            <a:ext cx="3902928" cy="27545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de-DE" sz="1100"/>
              <a:t>Wie stark belastet Sie das?</a:t>
            </a:r>
            <a:r>
              <a:rPr lang="de-DE" sz="1100" kern="1200"/>
              <a:t> </a:t>
            </a:r>
          </a:p>
        </p:txBody>
      </p:sp>
    </p:spTree>
    <p:extLst>
      <p:ext uri="{BB962C8B-B14F-4D97-AF65-F5344CB8AC3E}">
        <p14:creationId xmlns:p14="http://schemas.microsoft.com/office/powerpoint/2010/main" val="14856697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79537-CC52-8240-121B-BA7D01AC8E8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0A5C2A8-CAD5-0722-2A60-0F958948F2E9}"/>
              </a:ext>
            </a:extLst>
          </p:cNvPr>
          <p:cNvSpPr>
            <a:spLocks noGrp="1"/>
          </p:cNvSpPr>
          <p:nvPr>
            <p:ph type="title"/>
          </p:nvPr>
        </p:nvSpPr>
        <p:spPr/>
        <p:txBody>
          <a:bodyPr/>
          <a:lstStyle/>
          <a:p>
            <a:r>
              <a:rPr lang="de-DE"/>
              <a:t>Belastungen – Körperliche Anforderungen</a:t>
            </a:r>
          </a:p>
        </p:txBody>
      </p:sp>
      <p:sp>
        <p:nvSpPr>
          <p:cNvPr id="4" name="Datumsplatzhalter 3">
            <a:extLst>
              <a:ext uri="{FF2B5EF4-FFF2-40B4-BE49-F238E27FC236}">
                <a16:creationId xmlns:a16="http://schemas.microsoft.com/office/drawing/2014/main" id="{05B90D19-EB46-EF41-E419-870490C6DA29}"/>
              </a:ext>
            </a:extLst>
          </p:cNvPr>
          <p:cNvSpPr>
            <a:spLocks noGrp="1"/>
          </p:cNvSpPr>
          <p:nvPr>
            <p:ph type="dt" sz="half" idx="2"/>
          </p:nvPr>
        </p:nvSpPr>
        <p:spPr/>
        <p:txBody>
          <a:bodyPr/>
          <a:lstStyle/>
          <a:p>
            <a:fld id="{21CE6C11-0E51-469C-B2A4-125EEB5780A5}" type="datetime1">
              <a:rPr lang="de-DE" smtClean="0"/>
              <a:pPr/>
              <a:t>25.11.2025</a:t>
            </a:fld>
            <a:endParaRPr lang="en-US"/>
          </a:p>
        </p:txBody>
      </p:sp>
      <p:sp>
        <p:nvSpPr>
          <p:cNvPr id="6" name="Foliennummernplatzhalter 5">
            <a:extLst>
              <a:ext uri="{FF2B5EF4-FFF2-40B4-BE49-F238E27FC236}">
                <a16:creationId xmlns:a16="http://schemas.microsoft.com/office/drawing/2014/main" id="{15AC6456-3CBF-2464-D3A1-8C5A5BA330CD}"/>
              </a:ext>
            </a:extLst>
          </p:cNvPr>
          <p:cNvSpPr>
            <a:spLocks noGrp="1"/>
          </p:cNvSpPr>
          <p:nvPr>
            <p:ph type="sldNum" sz="quarter" idx="4"/>
          </p:nvPr>
        </p:nvSpPr>
        <p:spPr/>
        <p:txBody>
          <a:bodyPr/>
          <a:lstStyle/>
          <a:p>
            <a:fld id="{CE5776EE-2D96-4B0B-AEC2-633829776588}" type="slidenum">
              <a:rPr lang="en-US" smtClean="0"/>
              <a:pPr/>
              <a:t>47</a:t>
            </a:fld>
            <a:endParaRPr lang="en-US"/>
          </a:p>
        </p:txBody>
      </p:sp>
      <p:cxnSp>
        <p:nvCxnSpPr>
          <p:cNvPr id="11" name="Gerade Verbindung mit Pfeil 10">
            <a:extLst>
              <a:ext uri="{FF2B5EF4-FFF2-40B4-BE49-F238E27FC236}">
                <a16:creationId xmlns:a16="http://schemas.microsoft.com/office/drawing/2014/main" id="{ED97C2EC-2E01-44BB-014B-E37CD257C00C}"/>
              </a:ext>
            </a:extLst>
          </p:cNvPr>
          <p:cNvCxnSpPr>
            <a:cxnSpLocks/>
          </p:cNvCxnSpPr>
          <p:nvPr/>
        </p:nvCxnSpPr>
        <p:spPr>
          <a:xfrm>
            <a:off x="7087899" y="2510687"/>
            <a:ext cx="489528" cy="0"/>
          </a:xfrm>
          <a:prstGeom prst="straightConnector1">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4" name="Tabelle 13">
            <a:extLst>
              <a:ext uri="{FF2B5EF4-FFF2-40B4-BE49-F238E27FC236}">
                <a16:creationId xmlns:a16="http://schemas.microsoft.com/office/drawing/2014/main" id="{EFCFDA5D-8D4E-B5F5-AACE-51EC8EAB7B39}"/>
              </a:ext>
            </a:extLst>
          </p:cNvPr>
          <p:cNvGraphicFramePr>
            <a:graphicFrameLocks noGrp="1"/>
          </p:cNvGraphicFramePr>
          <p:nvPr>
            <p:extLst>
              <p:ext uri="{D42A27DB-BD31-4B8C-83A1-F6EECF244321}">
                <p14:modId xmlns:p14="http://schemas.microsoft.com/office/powerpoint/2010/main" val="4028233212"/>
              </p:ext>
            </p:extLst>
          </p:nvPr>
        </p:nvGraphicFramePr>
        <p:xfrm>
          <a:off x="7953160" y="1796730"/>
          <a:ext cx="3948544" cy="426720"/>
        </p:xfrm>
        <a:graphic>
          <a:graphicData uri="http://schemas.openxmlformats.org/drawingml/2006/table">
            <a:tbl>
              <a:tblPr firstRow="1" bandRow="1">
                <a:tableStyleId>{5FD0F851-EC5A-4D38-B0AD-8093EC10F338}</a:tableStyleId>
              </a:tblPr>
              <a:tblGrid>
                <a:gridCol w="987136">
                  <a:extLst>
                    <a:ext uri="{9D8B030D-6E8A-4147-A177-3AD203B41FA5}">
                      <a16:colId xmlns:a16="http://schemas.microsoft.com/office/drawing/2014/main" val="2182195660"/>
                    </a:ext>
                  </a:extLst>
                </a:gridCol>
                <a:gridCol w="987136">
                  <a:extLst>
                    <a:ext uri="{9D8B030D-6E8A-4147-A177-3AD203B41FA5}">
                      <a16:colId xmlns:a16="http://schemas.microsoft.com/office/drawing/2014/main" val="3299982146"/>
                    </a:ext>
                  </a:extLst>
                </a:gridCol>
                <a:gridCol w="987136">
                  <a:extLst>
                    <a:ext uri="{9D8B030D-6E8A-4147-A177-3AD203B41FA5}">
                      <a16:colId xmlns:a16="http://schemas.microsoft.com/office/drawing/2014/main" val="1857665870"/>
                    </a:ext>
                  </a:extLst>
                </a:gridCol>
                <a:gridCol w="987136">
                  <a:extLst>
                    <a:ext uri="{9D8B030D-6E8A-4147-A177-3AD203B41FA5}">
                      <a16:colId xmlns:a16="http://schemas.microsoft.com/office/drawing/2014/main" val="1839738250"/>
                    </a:ext>
                  </a:extLst>
                </a:gridCol>
              </a:tblGrid>
              <a:tr h="370840">
                <a:tc>
                  <a:txBody>
                    <a:bodyPr/>
                    <a:lstStyle/>
                    <a:p>
                      <a:r>
                        <a:rPr lang="de-DE" sz="1100" b="0"/>
                        <a:t>stark</a:t>
                      </a:r>
                      <a:endParaRPr lang="de-DE" sz="1100" b="0" i="1"/>
                    </a:p>
                  </a:txBody>
                  <a:tcPr/>
                </a:tc>
                <a:tc>
                  <a:txBody>
                    <a:bodyPr/>
                    <a:lstStyle/>
                    <a:p>
                      <a:r>
                        <a:rPr lang="de-DE" sz="1100" b="0"/>
                        <a:t>eher stark</a:t>
                      </a:r>
                      <a:endParaRPr lang="de-DE" sz="1100" b="0" i="1"/>
                    </a:p>
                  </a:txBody>
                  <a:tcPr/>
                </a:tc>
                <a:tc>
                  <a:txBody>
                    <a:bodyPr/>
                    <a:lstStyle/>
                    <a:p>
                      <a:r>
                        <a:rPr lang="de-DE" sz="1100" b="0"/>
                        <a:t>eher wenig</a:t>
                      </a:r>
                      <a:endParaRPr lang="de-DE" sz="1100" b="0" i="1"/>
                    </a:p>
                  </a:txBody>
                  <a:tcPr/>
                </a:tc>
                <a:tc>
                  <a:txBody>
                    <a:bodyPr/>
                    <a:lstStyle/>
                    <a:p>
                      <a:r>
                        <a:rPr lang="de-DE" sz="1100" b="0"/>
                        <a:t>überhaupt nicht</a:t>
                      </a:r>
                      <a:endParaRPr lang="de-DE" sz="1100" b="0" i="1"/>
                    </a:p>
                  </a:txBody>
                  <a:tcPr/>
                </a:tc>
                <a:extLst>
                  <a:ext uri="{0D108BD9-81ED-4DB2-BD59-A6C34878D82A}">
                    <a16:rowId xmlns:a16="http://schemas.microsoft.com/office/drawing/2014/main" val="688710864"/>
                  </a:ext>
                </a:extLst>
              </a:tr>
            </a:tbl>
          </a:graphicData>
        </a:graphic>
      </p:graphicFrame>
      <p:graphicFrame>
        <p:nvGraphicFramePr>
          <p:cNvPr id="17" name="Tabelle 16">
            <a:extLst>
              <a:ext uri="{FF2B5EF4-FFF2-40B4-BE49-F238E27FC236}">
                <a16:creationId xmlns:a16="http://schemas.microsoft.com/office/drawing/2014/main" id="{6953F283-9340-4E96-2273-CE37728C3282}"/>
              </a:ext>
            </a:extLst>
          </p:cNvPr>
          <p:cNvGraphicFramePr>
            <a:graphicFrameLocks noGrp="1"/>
          </p:cNvGraphicFramePr>
          <p:nvPr>
            <p:extLst>
              <p:ext uri="{D42A27DB-BD31-4B8C-83A1-F6EECF244321}">
                <p14:modId xmlns:p14="http://schemas.microsoft.com/office/powerpoint/2010/main" val="1428825197"/>
              </p:ext>
            </p:extLst>
          </p:nvPr>
        </p:nvGraphicFramePr>
        <p:xfrm>
          <a:off x="7953160" y="2385675"/>
          <a:ext cx="3948544" cy="370840"/>
        </p:xfrm>
        <a:graphic>
          <a:graphicData uri="http://schemas.openxmlformats.org/drawingml/2006/table">
            <a:tbl>
              <a:tblPr firstRow="1" bandRow="1">
                <a:tableStyleId>{5FD0F851-EC5A-4D38-B0AD-8093EC10F338}</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6,8%</a:t>
                      </a:r>
                    </a:p>
                  </a:txBody>
                  <a:tcPr/>
                </a:tc>
                <a:tc>
                  <a:txBody>
                    <a:bodyPr/>
                    <a:lstStyle/>
                    <a:p>
                      <a:r>
                        <a:rPr lang="de-DE" sz="1100" b="0"/>
                        <a:t>20,5%</a:t>
                      </a:r>
                    </a:p>
                  </a:txBody>
                  <a:tcPr/>
                </a:tc>
                <a:tc>
                  <a:txBody>
                    <a:bodyPr/>
                    <a:lstStyle/>
                    <a:p>
                      <a:r>
                        <a:rPr lang="de-DE" sz="1100" b="0"/>
                        <a:t>55,0%</a:t>
                      </a:r>
                    </a:p>
                  </a:txBody>
                  <a:tcPr/>
                </a:tc>
                <a:tc>
                  <a:txBody>
                    <a:bodyPr/>
                    <a:lstStyle/>
                    <a:p>
                      <a:r>
                        <a:rPr lang="de-DE" sz="1100" b="0"/>
                        <a:t>17,6%</a:t>
                      </a:r>
                    </a:p>
                  </a:txBody>
                  <a:tcPr/>
                </a:tc>
                <a:extLst>
                  <a:ext uri="{0D108BD9-81ED-4DB2-BD59-A6C34878D82A}">
                    <a16:rowId xmlns:a16="http://schemas.microsoft.com/office/drawing/2014/main" val="4065139306"/>
                  </a:ext>
                </a:extLst>
              </a:tr>
            </a:tbl>
          </a:graphicData>
        </a:graphic>
      </p:graphicFrame>
      <p:cxnSp>
        <p:nvCxnSpPr>
          <p:cNvPr id="18" name="Gerade Verbindung mit Pfeil 17">
            <a:extLst>
              <a:ext uri="{FF2B5EF4-FFF2-40B4-BE49-F238E27FC236}">
                <a16:creationId xmlns:a16="http://schemas.microsoft.com/office/drawing/2014/main" id="{8431D328-0439-B818-16F7-FDED7041C69A}"/>
              </a:ext>
            </a:extLst>
          </p:cNvPr>
          <p:cNvCxnSpPr>
            <a:cxnSpLocks/>
          </p:cNvCxnSpPr>
          <p:nvPr/>
        </p:nvCxnSpPr>
        <p:spPr>
          <a:xfrm>
            <a:off x="7087899" y="3228888"/>
            <a:ext cx="489528" cy="0"/>
          </a:xfrm>
          <a:prstGeom prst="straightConnector1">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9" name="Tabelle 18">
            <a:extLst>
              <a:ext uri="{FF2B5EF4-FFF2-40B4-BE49-F238E27FC236}">
                <a16:creationId xmlns:a16="http://schemas.microsoft.com/office/drawing/2014/main" id="{822B6EAB-B74E-0524-B0CE-D0BDAC67E89F}"/>
              </a:ext>
            </a:extLst>
          </p:cNvPr>
          <p:cNvGraphicFramePr>
            <a:graphicFrameLocks noGrp="1"/>
          </p:cNvGraphicFramePr>
          <p:nvPr>
            <p:extLst>
              <p:ext uri="{D42A27DB-BD31-4B8C-83A1-F6EECF244321}">
                <p14:modId xmlns:p14="http://schemas.microsoft.com/office/powerpoint/2010/main" val="2304671343"/>
              </p:ext>
            </p:extLst>
          </p:nvPr>
        </p:nvGraphicFramePr>
        <p:xfrm>
          <a:off x="7953160" y="3103876"/>
          <a:ext cx="3948544" cy="370840"/>
        </p:xfrm>
        <a:graphic>
          <a:graphicData uri="http://schemas.openxmlformats.org/drawingml/2006/table">
            <a:tbl>
              <a:tblPr firstRow="1" bandRow="1">
                <a:tableStyleId>{5FD0F851-EC5A-4D38-B0AD-8093EC10F338}</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12,2%</a:t>
                      </a:r>
                    </a:p>
                  </a:txBody>
                  <a:tcPr/>
                </a:tc>
                <a:tc>
                  <a:txBody>
                    <a:bodyPr/>
                    <a:lstStyle/>
                    <a:p>
                      <a:r>
                        <a:rPr lang="de-DE" sz="1100" b="0"/>
                        <a:t>33,4%</a:t>
                      </a:r>
                    </a:p>
                  </a:txBody>
                  <a:tcPr/>
                </a:tc>
                <a:tc>
                  <a:txBody>
                    <a:bodyPr/>
                    <a:lstStyle/>
                    <a:p>
                      <a:r>
                        <a:rPr lang="de-DE" sz="1100" b="0"/>
                        <a:t>46,1%</a:t>
                      </a:r>
                    </a:p>
                  </a:txBody>
                  <a:tcPr/>
                </a:tc>
                <a:tc>
                  <a:txBody>
                    <a:bodyPr/>
                    <a:lstStyle/>
                    <a:p>
                      <a:r>
                        <a:rPr lang="de-DE" sz="1100" b="0"/>
                        <a:t>8,3%</a:t>
                      </a:r>
                    </a:p>
                  </a:txBody>
                  <a:tcPr/>
                </a:tc>
                <a:extLst>
                  <a:ext uri="{0D108BD9-81ED-4DB2-BD59-A6C34878D82A}">
                    <a16:rowId xmlns:a16="http://schemas.microsoft.com/office/drawing/2014/main" val="4065139306"/>
                  </a:ext>
                </a:extLst>
              </a:tr>
            </a:tbl>
          </a:graphicData>
        </a:graphic>
      </p:graphicFrame>
      <p:cxnSp>
        <p:nvCxnSpPr>
          <p:cNvPr id="20" name="Gerade Verbindung mit Pfeil 19">
            <a:extLst>
              <a:ext uri="{FF2B5EF4-FFF2-40B4-BE49-F238E27FC236}">
                <a16:creationId xmlns:a16="http://schemas.microsoft.com/office/drawing/2014/main" id="{EE5FE0E8-A6EB-7347-B08B-60311E127C06}"/>
              </a:ext>
            </a:extLst>
          </p:cNvPr>
          <p:cNvCxnSpPr>
            <a:cxnSpLocks/>
          </p:cNvCxnSpPr>
          <p:nvPr/>
        </p:nvCxnSpPr>
        <p:spPr>
          <a:xfrm>
            <a:off x="7087899" y="3947090"/>
            <a:ext cx="489528" cy="0"/>
          </a:xfrm>
          <a:prstGeom prst="straightConnector1">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22" name="Tabelle 21">
            <a:extLst>
              <a:ext uri="{FF2B5EF4-FFF2-40B4-BE49-F238E27FC236}">
                <a16:creationId xmlns:a16="http://schemas.microsoft.com/office/drawing/2014/main" id="{F40C3C66-288B-C3C3-A76C-16ECE47F28DD}"/>
              </a:ext>
            </a:extLst>
          </p:cNvPr>
          <p:cNvGraphicFramePr>
            <a:graphicFrameLocks noGrp="1"/>
          </p:cNvGraphicFramePr>
          <p:nvPr>
            <p:extLst>
              <p:ext uri="{D42A27DB-BD31-4B8C-83A1-F6EECF244321}">
                <p14:modId xmlns:p14="http://schemas.microsoft.com/office/powerpoint/2010/main" val="1626448617"/>
              </p:ext>
            </p:extLst>
          </p:nvPr>
        </p:nvGraphicFramePr>
        <p:xfrm>
          <a:off x="7953160" y="3822078"/>
          <a:ext cx="3948544" cy="370840"/>
        </p:xfrm>
        <a:graphic>
          <a:graphicData uri="http://schemas.openxmlformats.org/drawingml/2006/table">
            <a:tbl>
              <a:tblPr firstRow="1" bandRow="1">
                <a:tableStyleId>{5FD0F851-EC5A-4D38-B0AD-8093EC10F338}</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10,5%</a:t>
                      </a:r>
                    </a:p>
                  </a:txBody>
                  <a:tcPr/>
                </a:tc>
                <a:tc>
                  <a:txBody>
                    <a:bodyPr/>
                    <a:lstStyle/>
                    <a:p>
                      <a:r>
                        <a:rPr lang="de-DE" sz="1100" b="0"/>
                        <a:t>25,9%</a:t>
                      </a:r>
                    </a:p>
                  </a:txBody>
                  <a:tcPr/>
                </a:tc>
                <a:tc>
                  <a:txBody>
                    <a:bodyPr/>
                    <a:lstStyle/>
                    <a:p>
                      <a:r>
                        <a:rPr lang="de-DE" sz="1100" b="0"/>
                        <a:t>53,9%</a:t>
                      </a:r>
                    </a:p>
                  </a:txBody>
                  <a:tcPr/>
                </a:tc>
                <a:tc>
                  <a:txBody>
                    <a:bodyPr/>
                    <a:lstStyle/>
                    <a:p>
                      <a:r>
                        <a:rPr lang="de-DE" sz="1100" b="0"/>
                        <a:t>9,7%</a:t>
                      </a:r>
                    </a:p>
                  </a:txBody>
                  <a:tcPr/>
                </a:tc>
                <a:extLst>
                  <a:ext uri="{0D108BD9-81ED-4DB2-BD59-A6C34878D82A}">
                    <a16:rowId xmlns:a16="http://schemas.microsoft.com/office/drawing/2014/main" val="4065139306"/>
                  </a:ext>
                </a:extLst>
              </a:tr>
            </a:tbl>
          </a:graphicData>
        </a:graphic>
      </p:graphicFrame>
      <p:cxnSp>
        <p:nvCxnSpPr>
          <p:cNvPr id="23" name="Gerade Verbindung mit Pfeil 22">
            <a:extLst>
              <a:ext uri="{FF2B5EF4-FFF2-40B4-BE49-F238E27FC236}">
                <a16:creationId xmlns:a16="http://schemas.microsoft.com/office/drawing/2014/main" id="{00DFE055-17F4-CCB5-179E-DAF499DD1A35}"/>
              </a:ext>
            </a:extLst>
          </p:cNvPr>
          <p:cNvCxnSpPr>
            <a:cxnSpLocks/>
          </p:cNvCxnSpPr>
          <p:nvPr/>
        </p:nvCxnSpPr>
        <p:spPr>
          <a:xfrm>
            <a:off x="7087899" y="4624687"/>
            <a:ext cx="489528" cy="0"/>
          </a:xfrm>
          <a:prstGeom prst="straightConnector1">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24" name="Tabelle 23">
            <a:extLst>
              <a:ext uri="{FF2B5EF4-FFF2-40B4-BE49-F238E27FC236}">
                <a16:creationId xmlns:a16="http://schemas.microsoft.com/office/drawing/2014/main" id="{08639ED8-A43A-5AF5-5D46-2966B2FE709D}"/>
              </a:ext>
            </a:extLst>
          </p:cNvPr>
          <p:cNvGraphicFramePr>
            <a:graphicFrameLocks noGrp="1"/>
          </p:cNvGraphicFramePr>
          <p:nvPr>
            <p:extLst>
              <p:ext uri="{D42A27DB-BD31-4B8C-83A1-F6EECF244321}">
                <p14:modId xmlns:p14="http://schemas.microsoft.com/office/powerpoint/2010/main" val="326621017"/>
              </p:ext>
            </p:extLst>
          </p:nvPr>
        </p:nvGraphicFramePr>
        <p:xfrm>
          <a:off x="7953160" y="4499675"/>
          <a:ext cx="3948544" cy="370840"/>
        </p:xfrm>
        <a:graphic>
          <a:graphicData uri="http://schemas.openxmlformats.org/drawingml/2006/table">
            <a:tbl>
              <a:tblPr firstRow="1" bandRow="1">
                <a:tableStyleId>{5FD0F851-EC5A-4D38-B0AD-8093EC10F338}</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9,5%</a:t>
                      </a:r>
                    </a:p>
                  </a:txBody>
                  <a:tcPr/>
                </a:tc>
                <a:tc>
                  <a:txBody>
                    <a:bodyPr/>
                    <a:lstStyle/>
                    <a:p>
                      <a:r>
                        <a:rPr lang="de-DE" sz="1100" b="0"/>
                        <a:t>24,1%</a:t>
                      </a:r>
                    </a:p>
                  </a:txBody>
                  <a:tcPr/>
                </a:tc>
                <a:tc>
                  <a:txBody>
                    <a:bodyPr/>
                    <a:lstStyle/>
                    <a:p>
                      <a:r>
                        <a:rPr lang="de-DE" sz="1100" b="0"/>
                        <a:t>56,6%</a:t>
                      </a:r>
                    </a:p>
                  </a:txBody>
                  <a:tcPr/>
                </a:tc>
                <a:tc>
                  <a:txBody>
                    <a:bodyPr/>
                    <a:lstStyle/>
                    <a:p>
                      <a:r>
                        <a:rPr lang="de-DE" sz="1100" b="0"/>
                        <a:t>9,8%</a:t>
                      </a:r>
                    </a:p>
                  </a:txBody>
                  <a:tcPr/>
                </a:tc>
                <a:extLst>
                  <a:ext uri="{0D108BD9-81ED-4DB2-BD59-A6C34878D82A}">
                    <a16:rowId xmlns:a16="http://schemas.microsoft.com/office/drawing/2014/main" val="4065139306"/>
                  </a:ext>
                </a:extLst>
              </a:tr>
            </a:tbl>
          </a:graphicData>
        </a:graphic>
      </p:graphicFrame>
      <p:graphicFrame>
        <p:nvGraphicFramePr>
          <p:cNvPr id="8" name="Diagramm 7">
            <a:extLst>
              <a:ext uri="{FF2B5EF4-FFF2-40B4-BE49-F238E27FC236}">
                <a16:creationId xmlns:a16="http://schemas.microsoft.com/office/drawing/2014/main" id="{85601E32-2C68-F99F-4419-EE50CEE8956B}"/>
              </a:ext>
            </a:extLst>
          </p:cNvPr>
          <p:cNvGraphicFramePr>
            <a:graphicFrameLocks/>
          </p:cNvGraphicFramePr>
          <p:nvPr>
            <p:extLst>
              <p:ext uri="{D42A27DB-BD31-4B8C-83A1-F6EECF244321}">
                <p14:modId xmlns:p14="http://schemas.microsoft.com/office/powerpoint/2010/main" val="889754250"/>
              </p:ext>
            </p:extLst>
          </p:nvPr>
        </p:nvGraphicFramePr>
        <p:xfrm>
          <a:off x="290296" y="2024360"/>
          <a:ext cx="6656099" cy="3845460"/>
        </p:xfrm>
        <a:graphic>
          <a:graphicData uri="http://schemas.openxmlformats.org/drawingml/2006/chart">
            <c:chart xmlns:c="http://schemas.openxmlformats.org/drawingml/2006/chart" xmlns:r="http://schemas.openxmlformats.org/officeDocument/2006/relationships" r:id="rId3"/>
          </a:graphicData>
        </a:graphic>
      </p:graphicFrame>
      <p:sp>
        <p:nvSpPr>
          <p:cNvPr id="9" name="Rechteck 8">
            <a:extLst>
              <a:ext uri="{FF2B5EF4-FFF2-40B4-BE49-F238E27FC236}">
                <a16:creationId xmlns:a16="http://schemas.microsoft.com/office/drawing/2014/main" id="{9784B6B0-4546-F010-3EA3-A56E33F04F47}"/>
              </a:ext>
            </a:extLst>
          </p:cNvPr>
          <p:cNvSpPr/>
          <p:nvPr/>
        </p:nvSpPr>
        <p:spPr>
          <a:xfrm>
            <a:off x="159026" y="143123"/>
            <a:ext cx="11871297" cy="804044"/>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Rechteck: abgerundete Ecken 4">
            <a:extLst>
              <a:ext uri="{FF2B5EF4-FFF2-40B4-BE49-F238E27FC236}">
                <a16:creationId xmlns:a16="http://schemas.microsoft.com/office/drawing/2014/main" id="{3CCFF7E9-8C04-785F-2634-3B5B2D9A5B5F}"/>
              </a:ext>
            </a:extLst>
          </p:cNvPr>
          <p:cNvSpPr txBox="1"/>
          <p:nvPr/>
        </p:nvSpPr>
        <p:spPr>
          <a:xfrm>
            <a:off x="7953160" y="1412679"/>
            <a:ext cx="3902928" cy="27545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de-DE" sz="1100"/>
              <a:t>Wie stark belastet Sie das?</a:t>
            </a:r>
            <a:r>
              <a:rPr lang="de-DE" sz="1100" kern="1200"/>
              <a:t> </a:t>
            </a:r>
          </a:p>
        </p:txBody>
      </p:sp>
    </p:spTree>
    <p:extLst>
      <p:ext uri="{BB962C8B-B14F-4D97-AF65-F5344CB8AC3E}">
        <p14:creationId xmlns:p14="http://schemas.microsoft.com/office/powerpoint/2010/main" val="41482376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168B98-D4B5-719A-8C14-A592E0BDE8B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235B5EB-3E5E-1939-8AD7-8EB0D0CE7715}"/>
              </a:ext>
            </a:extLst>
          </p:cNvPr>
          <p:cNvSpPr>
            <a:spLocks noGrp="1"/>
          </p:cNvSpPr>
          <p:nvPr>
            <p:ph type="title"/>
          </p:nvPr>
        </p:nvSpPr>
        <p:spPr/>
        <p:txBody>
          <a:bodyPr/>
          <a:lstStyle/>
          <a:p>
            <a:r>
              <a:rPr lang="de-DE"/>
              <a:t>Einkommen &amp; Sicherheit</a:t>
            </a:r>
          </a:p>
        </p:txBody>
      </p:sp>
      <p:sp>
        <p:nvSpPr>
          <p:cNvPr id="3" name="Textplatzhalter 2">
            <a:extLst>
              <a:ext uri="{FF2B5EF4-FFF2-40B4-BE49-F238E27FC236}">
                <a16:creationId xmlns:a16="http://schemas.microsoft.com/office/drawing/2014/main" id="{F5A582A4-DBBE-83FA-48FC-33E94189E973}"/>
              </a:ext>
            </a:extLst>
          </p:cNvPr>
          <p:cNvSpPr>
            <a:spLocks noGrp="1"/>
          </p:cNvSpPr>
          <p:nvPr>
            <p:ph type="body" sz="quarter" idx="11"/>
          </p:nvPr>
        </p:nvSpPr>
        <p:spPr/>
        <p:txBody>
          <a:bodyPr/>
          <a:lstStyle/>
          <a:p>
            <a:endParaRPr lang="de-DE" sz="1200"/>
          </a:p>
          <a:p>
            <a:endParaRPr lang="de-DE"/>
          </a:p>
        </p:txBody>
      </p:sp>
      <p:sp>
        <p:nvSpPr>
          <p:cNvPr id="4" name="Datumsplatzhalter 3">
            <a:extLst>
              <a:ext uri="{FF2B5EF4-FFF2-40B4-BE49-F238E27FC236}">
                <a16:creationId xmlns:a16="http://schemas.microsoft.com/office/drawing/2014/main" id="{5BE2EB56-F5BA-A1E5-7E9C-74EFFE7921A8}"/>
              </a:ext>
            </a:extLst>
          </p:cNvPr>
          <p:cNvSpPr>
            <a:spLocks noGrp="1"/>
          </p:cNvSpPr>
          <p:nvPr>
            <p:ph type="dt" sz="half" idx="12"/>
          </p:nvPr>
        </p:nvSpPr>
        <p:spPr/>
        <p:txBody>
          <a:bodyPr/>
          <a:lstStyle/>
          <a:p>
            <a:fld id="{71176000-713B-4489-A2AE-A6B651E5F780}" type="datetime1">
              <a:rPr lang="de-DE" smtClean="0"/>
              <a:pPr/>
              <a:t>25.11.2025</a:t>
            </a:fld>
            <a:endParaRPr lang="en-US"/>
          </a:p>
        </p:txBody>
      </p:sp>
      <p:sp>
        <p:nvSpPr>
          <p:cNvPr id="6" name="Foliennummernplatzhalter 5">
            <a:extLst>
              <a:ext uri="{FF2B5EF4-FFF2-40B4-BE49-F238E27FC236}">
                <a16:creationId xmlns:a16="http://schemas.microsoft.com/office/drawing/2014/main" id="{EB4FCDB7-9697-C6E4-C7C3-9724E568F006}"/>
              </a:ext>
            </a:extLst>
          </p:cNvPr>
          <p:cNvSpPr>
            <a:spLocks noGrp="1"/>
          </p:cNvSpPr>
          <p:nvPr>
            <p:ph type="sldNum" sz="quarter" idx="14"/>
          </p:nvPr>
        </p:nvSpPr>
        <p:spPr/>
        <p:txBody>
          <a:bodyPr/>
          <a:lstStyle/>
          <a:p>
            <a:fld id="{CE5776EE-2D96-4B0B-AEC2-633829776588}" type="slidenum">
              <a:rPr lang="en-US" smtClean="0"/>
              <a:pPr/>
              <a:t>48</a:t>
            </a:fld>
            <a:endParaRPr lang="en-US"/>
          </a:p>
        </p:txBody>
      </p:sp>
      <p:graphicFrame>
        <p:nvGraphicFramePr>
          <p:cNvPr id="9" name="Diagramm 8">
            <a:extLst>
              <a:ext uri="{FF2B5EF4-FFF2-40B4-BE49-F238E27FC236}">
                <a16:creationId xmlns:a16="http://schemas.microsoft.com/office/drawing/2014/main" id="{F7331EBC-5BB4-F917-CFE9-B393D7B4DEC2}"/>
              </a:ext>
            </a:extLst>
          </p:cNvPr>
          <p:cNvGraphicFramePr/>
          <p:nvPr/>
        </p:nvGraphicFramePr>
        <p:xfrm>
          <a:off x="431801" y="4380470"/>
          <a:ext cx="4920963" cy="1477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hteck 4">
            <a:extLst>
              <a:ext uri="{FF2B5EF4-FFF2-40B4-BE49-F238E27FC236}">
                <a16:creationId xmlns:a16="http://schemas.microsoft.com/office/drawing/2014/main" id="{CDCA808F-0780-7EC8-FEFB-AF548B000B42}"/>
              </a:ext>
            </a:extLst>
          </p:cNvPr>
          <p:cNvSpPr/>
          <p:nvPr/>
        </p:nvSpPr>
        <p:spPr>
          <a:xfrm>
            <a:off x="159026" y="143123"/>
            <a:ext cx="11871297" cy="715729"/>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98857370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C033CE-1017-36BC-B281-9515ECE708AD}"/>
            </a:ext>
          </a:extLst>
        </p:cNvPr>
        <p:cNvGrpSpPr/>
        <p:nvPr/>
      </p:nvGrpSpPr>
      <p:grpSpPr>
        <a:xfrm>
          <a:off x="0" y="0"/>
          <a:ext cx="0" cy="0"/>
          <a:chOff x="0" y="0"/>
          <a:chExt cx="0" cy="0"/>
        </a:xfrm>
      </p:grpSpPr>
      <p:graphicFrame>
        <p:nvGraphicFramePr>
          <p:cNvPr id="7" name="Diagramm 6">
            <a:extLst>
              <a:ext uri="{FF2B5EF4-FFF2-40B4-BE49-F238E27FC236}">
                <a16:creationId xmlns:a16="http://schemas.microsoft.com/office/drawing/2014/main" id="{AD04BA70-93BB-E5E3-7AC0-D0570A265483}"/>
              </a:ext>
            </a:extLst>
          </p:cNvPr>
          <p:cNvGraphicFramePr>
            <a:graphicFrameLocks/>
          </p:cNvGraphicFramePr>
          <p:nvPr>
            <p:extLst>
              <p:ext uri="{D42A27DB-BD31-4B8C-83A1-F6EECF244321}">
                <p14:modId xmlns:p14="http://schemas.microsoft.com/office/powerpoint/2010/main" val="3124625216"/>
              </p:ext>
            </p:extLst>
          </p:nvPr>
        </p:nvGraphicFramePr>
        <p:xfrm>
          <a:off x="431799" y="4379834"/>
          <a:ext cx="6320270" cy="161832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Diagramm 2">
            <a:extLst>
              <a:ext uri="{FF2B5EF4-FFF2-40B4-BE49-F238E27FC236}">
                <a16:creationId xmlns:a16="http://schemas.microsoft.com/office/drawing/2014/main" id="{72D8B08E-9CED-7319-6B16-95BCE3F0C33B}"/>
              </a:ext>
            </a:extLst>
          </p:cNvPr>
          <p:cNvGraphicFramePr>
            <a:graphicFrameLocks/>
          </p:cNvGraphicFramePr>
          <p:nvPr>
            <p:extLst>
              <p:ext uri="{D42A27DB-BD31-4B8C-83A1-F6EECF244321}">
                <p14:modId xmlns:p14="http://schemas.microsoft.com/office/powerpoint/2010/main" val="3143351525"/>
              </p:ext>
            </p:extLst>
          </p:nvPr>
        </p:nvGraphicFramePr>
        <p:xfrm>
          <a:off x="380999" y="2001624"/>
          <a:ext cx="6320270" cy="2450029"/>
        </p:xfrm>
        <a:graphic>
          <a:graphicData uri="http://schemas.openxmlformats.org/drawingml/2006/chart">
            <c:chart xmlns:c="http://schemas.openxmlformats.org/drawingml/2006/chart" xmlns:r="http://schemas.openxmlformats.org/officeDocument/2006/relationships" r:id="rId4"/>
          </a:graphicData>
        </a:graphic>
      </p:graphicFrame>
      <p:sp>
        <p:nvSpPr>
          <p:cNvPr id="2" name="Titel 1">
            <a:extLst>
              <a:ext uri="{FF2B5EF4-FFF2-40B4-BE49-F238E27FC236}">
                <a16:creationId xmlns:a16="http://schemas.microsoft.com/office/drawing/2014/main" id="{938E7A2D-F018-E379-EA68-54236BF9B031}"/>
              </a:ext>
            </a:extLst>
          </p:cNvPr>
          <p:cNvSpPr>
            <a:spLocks noGrp="1"/>
          </p:cNvSpPr>
          <p:nvPr>
            <p:ph type="title"/>
          </p:nvPr>
        </p:nvSpPr>
        <p:spPr/>
        <p:txBody>
          <a:bodyPr/>
          <a:lstStyle/>
          <a:p>
            <a:r>
              <a:rPr lang="de-DE"/>
              <a:t>Einkommen und Sicherheit – Einkommen</a:t>
            </a:r>
          </a:p>
        </p:txBody>
      </p:sp>
      <p:sp>
        <p:nvSpPr>
          <p:cNvPr id="4" name="Datumsplatzhalter 3">
            <a:extLst>
              <a:ext uri="{FF2B5EF4-FFF2-40B4-BE49-F238E27FC236}">
                <a16:creationId xmlns:a16="http://schemas.microsoft.com/office/drawing/2014/main" id="{573F4078-253A-9BBC-618C-4CE6E36A9247}"/>
              </a:ext>
            </a:extLst>
          </p:cNvPr>
          <p:cNvSpPr>
            <a:spLocks noGrp="1"/>
          </p:cNvSpPr>
          <p:nvPr>
            <p:ph type="dt" sz="half" idx="2"/>
          </p:nvPr>
        </p:nvSpPr>
        <p:spPr/>
        <p:txBody>
          <a:bodyPr/>
          <a:lstStyle/>
          <a:p>
            <a:fld id="{21CE6C11-0E51-469C-B2A4-125EEB5780A5}" type="datetime1">
              <a:rPr lang="de-DE" smtClean="0"/>
              <a:pPr/>
              <a:t>25.11.2025</a:t>
            </a:fld>
            <a:endParaRPr lang="en-US"/>
          </a:p>
        </p:txBody>
      </p:sp>
      <p:sp>
        <p:nvSpPr>
          <p:cNvPr id="6" name="Foliennummernplatzhalter 5">
            <a:extLst>
              <a:ext uri="{FF2B5EF4-FFF2-40B4-BE49-F238E27FC236}">
                <a16:creationId xmlns:a16="http://schemas.microsoft.com/office/drawing/2014/main" id="{ECC437D5-1C14-A7C8-3B49-12396A783E5B}"/>
              </a:ext>
            </a:extLst>
          </p:cNvPr>
          <p:cNvSpPr>
            <a:spLocks noGrp="1"/>
          </p:cNvSpPr>
          <p:nvPr>
            <p:ph type="sldNum" sz="quarter" idx="4"/>
          </p:nvPr>
        </p:nvSpPr>
        <p:spPr/>
        <p:txBody>
          <a:bodyPr/>
          <a:lstStyle/>
          <a:p>
            <a:fld id="{CE5776EE-2D96-4B0B-AEC2-633829776588}" type="slidenum">
              <a:rPr lang="en-US" smtClean="0"/>
              <a:pPr/>
              <a:t>49</a:t>
            </a:fld>
            <a:endParaRPr lang="en-US"/>
          </a:p>
        </p:txBody>
      </p:sp>
      <p:cxnSp>
        <p:nvCxnSpPr>
          <p:cNvPr id="11" name="Gerade Verbindung mit Pfeil 10">
            <a:extLst>
              <a:ext uri="{FF2B5EF4-FFF2-40B4-BE49-F238E27FC236}">
                <a16:creationId xmlns:a16="http://schemas.microsoft.com/office/drawing/2014/main" id="{193A8134-6384-A198-6233-C8A834FB80C6}"/>
              </a:ext>
            </a:extLst>
          </p:cNvPr>
          <p:cNvCxnSpPr>
            <a:cxnSpLocks/>
          </p:cNvCxnSpPr>
          <p:nvPr/>
        </p:nvCxnSpPr>
        <p:spPr>
          <a:xfrm>
            <a:off x="7094476" y="2484569"/>
            <a:ext cx="48952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aphicFrame>
        <p:nvGraphicFramePr>
          <p:cNvPr id="14" name="Tabelle 13">
            <a:extLst>
              <a:ext uri="{FF2B5EF4-FFF2-40B4-BE49-F238E27FC236}">
                <a16:creationId xmlns:a16="http://schemas.microsoft.com/office/drawing/2014/main" id="{6BE2E3B0-5185-711B-17E3-30C9BD02173C}"/>
              </a:ext>
            </a:extLst>
          </p:cNvPr>
          <p:cNvGraphicFramePr>
            <a:graphicFrameLocks noGrp="1"/>
          </p:cNvGraphicFramePr>
          <p:nvPr>
            <p:extLst>
              <p:ext uri="{D42A27DB-BD31-4B8C-83A1-F6EECF244321}">
                <p14:modId xmlns:p14="http://schemas.microsoft.com/office/powerpoint/2010/main" val="327543501"/>
              </p:ext>
            </p:extLst>
          </p:nvPr>
        </p:nvGraphicFramePr>
        <p:xfrm>
          <a:off x="7913256" y="1738550"/>
          <a:ext cx="3948544" cy="426720"/>
        </p:xfrm>
        <a:graphic>
          <a:graphicData uri="http://schemas.openxmlformats.org/drawingml/2006/table">
            <a:tbl>
              <a:tblPr firstRow="1" bandRow="1">
                <a:tableStyleId>{9D7B26C5-4107-4FEC-AEDC-1716B250A1EF}</a:tableStyleId>
              </a:tblPr>
              <a:tblGrid>
                <a:gridCol w="987136">
                  <a:extLst>
                    <a:ext uri="{9D8B030D-6E8A-4147-A177-3AD203B41FA5}">
                      <a16:colId xmlns:a16="http://schemas.microsoft.com/office/drawing/2014/main" val="2182195660"/>
                    </a:ext>
                  </a:extLst>
                </a:gridCol>
                <a:gridCol w="987136">
                  <a:extLst>
                    <a:ext uri="{9D8B030D-6E8A-4147-A177-3AD203B41FA5}">
                      <a16:colId xmlns:a16="http://schemas.microsoft.com/office/drawing/2014/main" val="3299982146"/>
                    </a:ext>
                  </a:extLst>
                </a:gridCol>
                <a:gridCol w="987136">
                  <a:extLst>
                    <a:ext uri="{9D8B030D-6E8A-4147-A177-3AD203B41FA5}">
                      <a16:colId xmlns:a16="http://schemas.microsoft.com/office/drawing/2014/main" val="1857665870"/>
                    </a:ext>
                  </a:extLst>
                </a:gridCol>
                <a:gridCol w="987136">
                  <a:extLst>
                    <a:ext uri="{9D8B030D-6E8A-4147-A177-3AD203B41FA5}">
                      <a16:colId xmlns:a16="http://schemas.microsoft.com/office/drawing/2014/main" val="1839738250"/>
                    </a:ext>
                  </a:extLst>
                </a:gridCol>
              </a:tblGrid>
              <a:tr h="370840">
                <a:tc>
                  <a:txBody>
                    <a:bodyPr/>
                    <a:lstStyle/>
                    <a:p>
                      <a:r>
                        <a:rPr lang="de-DE" sz="1100" b="0"/>
                        <a:t>stark</a:t>
                      </a:r>
                      <a:endParaRPr lang="de-DE" sz="1100" b="0" i="1"/>
                    </a:p>
                  </a:txBody>
                  <a:tcPr/>
                </a:tc>
                <a:tc>
                  <a:txBody>
                    <a:bodyPr/>
                    <a:lstStyle/>
                    <a:p>
                      <a:r>
                        <a:rPr lang="de-DE" sz="1100" b="0"/>
                        <a:t>eher stark</a:t>
                      </a:r>
                      <a:endParaRPr lang="de-DE" sz="1100" b="0" i="1"/>
                    </a:p>
                  </a:txBody>
                  <a:tcPr/>
                </a:tc>
                <a:tc>
                  <a:txBody>
                    <a:bodyPr/>
                    <a:lstStyle/>
                    <a:p>
                      <a:r>
                        <a:rPr lang="de-DE" sz="1100" b="0"/>
                        <a:t>eher wenig</a:t>
                      </a:r>
                      <a:endParaRPr lang="de-DE" sz="1100" b="0" i="1"/>
                    </a:p>
                  </a:txBody>
                  <a:tcPr/>
                </a:tc>
                <a:tc>
                  <a:txBody>
                    <a:bodyPr/>
                    <a:lstStyle/>
                    <a:p>
                      <a:r>
                        <a:rPr lang="de-DE" sz="1100" b="0"/>
                        <a:t>überhaupt nicht</a:t>
                      </a:r>
                      <a:endParaRPr lang="de-DE" sz="1100" b="0" i="1"/>
                    </a:p>
                  </a:txBody>
                  <a:tcPr/>
                </a:tc>
                <a:extLst>
                  <a:ext uri="{0D108BD9-81ED-4DB2-BD59-A6C34878D82A}">
                    <a16:rowId xmlns:a16="http://schemas.microsoft.com/office/drawing/2014/main" val="688710864"/>
                  </a:ext>
                </a:extLst>
              </a:tr>
            </a:tbl>
          </a:graphicData>
        </a:graphic>
      </p:graphicFrame>
      <p:graphicFrame>
        <p:nvGraphicFramePr>
          <p:cNvPr id="17" name="Tabelle 16">
            <a:extLst>
              <a:ext uri="{FF2B5EF4-FFF2-40B4-BE49-F238E27FC236}">
                <a16:creationId xmlns:a16="http://schemas.microsoft.com/office/drawing/2014/main" id="{E5240AEC-857A-8C2D-78A8-5750C1372F72}"/>
              </a:ext>
            </a:extLst>
          </p:cNvPr>
          <p:cNvGraphicFramePr>
            <a:graphicFrameLocks noGrp="1"/>
          </p:cNvGraphicFramePr>
          <p:nvPr>
            <p:extLst>
              <p:ext uri="{D42A27DB-BD31-4B8C-83A1-F6EECF244321}">
                <p14:modId xmlns:p14="http://schemas.microsoft.com/office/powerpoint/2010/main" val="608952836"/>
              </p:ext>
            </p:extLst>
          </p:nvPr>
        </p:nvGraphicFramePr>
        <p:xfrm>
          <a:off x="7913256" y="2361329"/>
          <a:ext cx="3948544" cy="370840"/>
        </p:xfrm>
        <a:graphic>
          <a:graphicData uri="http://schemas.openxmlformats.org/drawingml/2006/table">
            <a:tbl>
              <a:tblPr firstRow="1" bandRow="1">
                <a:tableStyleId>{9D7B26C5-4107-4FEC-AEDC-1716B250A1EF}</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41,3%</a:t>
                      </a:r>
                    </a:p>
                  </a:txBody>
                  <a:tcPr/>
                </a:tc>
                <a:tc>
                  <a:txBody>
                    <a:bodyPr/>
                    <a:lstStyle/>
                    <a:p>
                      <a:r>
                        <a:rPr lang="de-DE" sz="1100" b="0"/>
                        <a:t>47,9%</a:t>
                      </a:r>
                    </a:p>
                  </a:txBody>
                  <a:tcPr/>
                </a:tc>
                <a:tc>
                  <a:txBody>
                    <a:bodyPr/>
                    <a:lstStyle/>
                    <a:p>
                      <a:r>
                        <a:rPr lang="de-DE" sz="1100" b="0"/>
                        <a:t>10,5%</a:t>
                      </a:r>
                    </a:p>
                  </a:txBody>
                  <a:tcPr/>
                </a:tc>
                <a:tc>
                  <a:txBody>
                    <a:bodyPr/>
                    <a:lstStyle/>
                    <a:p>
                      <a:r>
                        <a:rPr lang="de-DE" sz="1100" b="0"/>
                        <a:t>0,3%</a:t>
                      </a:r>
                    </a:p>
                  </a:txBody>
                  <a:tcPr/>
                </a:tc>
                <a:extLst>
                  <a:ext uri="{0D108BD9-81ED-4DB2-BD59-A6C34878D82A}">
                    <a16:rowId xmlns:a16="http://schemas.microsoft.com/office/drawing/2014/main" val="4065139306"/>
                  </a:ext>
                </a:extLst>
              </a:tr>
            </a:tbl>
          </a:graphicData>
        </a:graphic>
      </p:graphicFrame>
      <p:cxnSp>
        <p:nvCxnSpPr>
          <p:cNvPr id="18" name="Gerade Verbindung mit Pfeil 17">
            <a:extLst>
              <a:ext uri="{FF2B5EF4-FFF2-40B4-BE49-F238E27FC236}">
                <a16:creationId xmlns:a16="http://schemas.microsoft.com/office/drawing/2014/main" id="{DBD91431-201D-1ACF-9A3B-5E5CF7A9C29D}"/>
              </a:ext>
            </a:extLst>
          </p:cNvPr>
          <p:cNvCxnSpPr>
            <a:cxnSpLocks/>
          </p:cNvCxnSpPr>
          <p:nvPr/>
        </p:nvCxnSpPr>
        <p:spPr>
          <a:xfrm>
            <a:off x="7087899" y="3226638"/>
            <a:ext cx="48952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aphicFrame>
        <p:nvGraphicFramePr>
          <p:cNvPr id="19" name="Tabelle 18">
            <a:extLst>
              <a:ext uri="{FF2B5EF4-FFF2-40B4-BE49-F238E27FC236}">
                <a16:creationId xmlns:a16="http://schemas.microsoft.com/office/drawing/2014/main" id="{055C0160-F28D-422A-9719-CFC975A6C1CB}"/>
              </a:ext>
            </a:extLst>
          </p:cNvPr>
          <p:cNvGraphicFramePr>
            <a:graphicFrameLocks noGrp="1"/>
          </p:cNvGraphicFramePr>
          <p:nvPr>
            <p:extLst>
              <p:ext uri="{D42A27DB-BD31-4B8C-83A1-F6EECF244321}">
                <p14:modId xmlns:p14="http://schemas.microsoft.com/office/powerpoint/2010/main" val="3908778806"/>
              </p:ext>
            </p:extLst>
          </p:nvPr>
        </p:nvGraphicFramePr>
        <p:xfrm>
          <a:off x="7913256" y="3124288"/>
          <a:ext cx="3948544" cy="304712"/>
        </p:xfrm>
        <a:graphic>
          <a:graphicData uri="http://schemas.openxmlformats.org/drawingml/2006/table">
            <a:tbl>
              <a:tblPr firstRow="1" bandRow="1">
                <a:tableStyleId>{9D7B26C5-4107-4FEC-AEDC-1716B250A1EF}</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04712">
                <a:tc>
                  <a:txBody>
                    <a:bodyPr/>
                    <a:lstStyle/>
                    <a:p>
                      <a:r>
                        <a:rPr lang="de-DE" sz="1100" b="0"/>
                        <a:t>35,4%</a:t>
                      </a:r>
                    </a:p>
                  </a:txBody>
                  <a:tcPr/>
                </a:tc>
                <a:tc>
                  <a:txBody>
                    <a:bodyPr/>
                    <a:lstStyle/>
                    <a:p>
                      <a:r>
                        <a:rPr lang="de-DE" sz="1100" b="0"/>
                        <a:t>42,2%</a:t>
                      </a:r>
                    </a:p>
                  </a:txBody>
                  <a:tcPr/>
                </a:tc>
                <a:tc>
                  <a:txBody>
                    <a:bodyPr/>
                    <a:lstStyle/>
                    <a:p>
                      <a:r>
                        <a:rPr lang="de-DE" sz="1100" b="0"/>
                        <a:t>19,6%</a:t>
                      </a:r>
                    </a:p>
                  </a:txBody>
                  <a:tcPr/>
                </a:tc>
                <a:tc>
                  <a:txBody>
                    <a:bodyPr/>
                    <a:lstStyle/>
                    <a:p>
                      <a:r>
                        <a:rPr lang="de-DE" sz="1100" b="0"/>
                        <a:t>2,7%</a:t>
                      </a:r>
                    </a:p>
                  </a:txBody>
                  <a:tcPr/>
                </a:tc>
                <a:extLst>
                  <a:ext uri="{0D108BD9-81ED-4DB2-BD59-A6C34878D82A}">
                    <a16:rowId xmlns:a16="http://schemas.microsoft.com/office/drawing/2014/main" val="4065139306"/>
                  </a:ext>
                </a:extLst>
              </a:tr>
            </a:tbl>
          </a:graphicData>
        </a:graphic>
      </p:graphicFrame>
      <p:cxnSp>
        <p:nvCxnSpPr>
          <p:cNvPr id="25" name="Gerade Verbindung mit Pfeil 24">
            <a:extLst>
              <a:ext uri="{FF2B5EF4-FFF2-40B4-BE49-F238E27FC236}">
                <a16:creationId xmlns:a16="http://schemas.microsoft.com/office/drawing/2014/main" id="{30AE70E1-27EC-E506-16C5-1E8458EE0228}"/>
              </a:ext>
            </a:extLst>
          </p:cNvPr>
          <p:cNvCxnSpPr>
            <a:cxnSpLocks/>
          </p:cNvCxnSpPr>
          <p:nvPr/>
        </p:nvCxnSpPr>
        <p:spPr>
          <a:xfrm>
            <a:off x="7094476" y="4792234"/>
            <a:ext cx="48952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aphicFrame>
        <p:nvGraphicFramePr>
          <p:cNvPr id="26" name="Tabelle 25">
            <a:extLst>
              <a:ext uri="{FF2B5EF4-FFF2-40B4-BE49-F238E27FC236}">
                <a16:creationId xmlns:a16="http://schemas.microsoft.com/office/drawing/2014/main" id="{3EE10964-D2B3-7E87-B53F-843CBB293777}"/>
              </a:ext>
            </a:extLst>
          </p:cNvPr>
          <p:cNvGraphicFramePr>
            <a:graphicFrameLocks noGrp="1"/>
          </p:cNvGraphicFramePr>
          <p:nvPr/>
        </p:nvGraphicFramePr>
        <p:xfrm>
          <a:off x="7913256" y="4669164"/>
          <a:ext cx="3948544" cy="370840"/>
        </p:xfrm>
        <a:graphic>
          <a:graphicData uri="http://schemas.openxmlformats.org/drawingml/2006/table">
            <a:tbl>
              <a:tblPr firstRow="1" bandRow="1">
                <a:tableStyleId>{9D7B26C5-4107-4FEC-AEDC-1716B250A1EF}</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47,6%</a:t>
                      </a:r>
                    </a:p>
                  </a:txBody>
                  <a:tcPr/>
                </a:tc>
                <a:tc>
                  <a:txBody>
                    <a:bodyPr/>
                    <a:lstStyle/>
                    <a:p>
                      <a:r>
                        <a:rPr lang="de-DE" sz="1100" b="0"/>
                        <a:t>39,2%</a:t>
                      </a:r>
                    </a:p>
                  </a:txBody>
                  <a:tcPr/>
                </a:tc>
                <a:tc>
                  <a:txBody>
                    <a:bodyPr/>
                    <a:lstStyle/>
                    <a:p>
                      <a:r>
                        <a:rPr lang="de-DE" sz="1100" b="0"/>
                        <a:t>11,9%</a:t>
                      </a:r>
                    </a:p>
                  </a:txBody>
                  <a:tcPr/>
                </a:tc>
                <a:tc>
                  <a:txBody>
                    <a:bodyPr/>
                    <a:lstStyle/>
                    <a:p>
                      <a:r>
                        <a:rPr lang="de-DE" sz="1100" b="0"/>
                        <a:t>1,4%</a:t>
                      </a:r>
                    </a:p>
                  </a:txBody>
                  <a:tcPr/>
                </a:tc>
                <a:extLst>
                  <a:ext uri="{0D108BD9-81ED-4DB2-BD59-A6C34878D82A}">
                    <a16:rowId xmlns:a16="http://schemas.microsoft.com/office/drawing/2014/main" val="4065139306"/>
                  </a:ext>
                </a:extLst>
              </a:tr>
            </a:tbl>
          </a:graphicData>
        </a:graphic>
      </p:graphicFrame>
      <p:sp>
        <p:nvSpPr>
          <p:cNvPr id="20" name="Rechteck 19">
            <a:extLst>
              <a:ext uri="{FF2B5EF4-FFF2-40B4-BE49-F238E27FC236}">
                <a16:creationId xmlns:a16="http://schemas.microsoft.com/office/drawing/2014/main" id="{A4029359-94B5-B8E6-770F-853AE429A2D3}"/>
              </a:ext>
            </a:extLst>
          </p:cNvPr>
          <p:cNvSpPr/>
          <p:nvPr/>
        </p:nvSpPr>
        <p:spPr>
          <a:xfrm>
            <a:off x="159026" y="143123"/>
            <a:ext cx="11871297" cy="804044"/>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Rechteck: abgerundete Ecken 4">
            <a:extLst>
              <a:ext uri="{FF2B5EF4-FFF2-40B4-BE49-F238E27FC236}">
                <a16:creationId xmlns:a16="http://schemas.microsoft.com/office/drawing/2014/main" id="{69446EDE-4426-258C-EF82-B6BEBF48CB52}"/>
              </a:ext>
            </a:extLst>
          </p:cNvPr>
          <p:cNvSpPr txBox="1"/>
          <p:nvPr/>
        </p:nvSpPr>
        <p:spPr>
          <a:xfrm>
            <a:off x="7908072" y="1415105"/>
            <a:ext cx="3902928" cy="27545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de-DE" sz="1100"/>
              <a:t>Wie stark belastet Sie das?</a:t>
            </a:r>
            <a:r>
              <a:rPr lang="de-DE" sz="1100" kern="1200"/>
              <a:t> </a:t>
            </a:r>
          </a:p>
        </p:txBody>
      </p:sp>
    </p:spTree>
    <p:extLst>
      <p:ext uri="{BB962C8B-B14F-4D97-AF65-F5344CB8AC3E}">
        <p14:creationId xmlns:p14="http://schemas.microsoft.com/office/powerpoint/2010/main" val="21278613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226411-CE88-30FE-8F93-C270FC33BD8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5C59A01-5672-948A-F431-013A4431A3EA}"/>
              </a:ext>
            </a:extLst>
          </p:cNvPr>
          <p:cNvSpPr>
            <a:spLocks noGrp="1"/>
          </p:cNvSpPr>
          <p:nvPr>
            <p:ph type="title"/>
          </p:nvPr>
        </p:nvSpPr>
        <p:spPr>
          <a:xfrm>
            <a:off x="431802" y="1060764"/>
            <a:ext cx="8677364" cy="671518"/>
          </a:xfrm>
        </p:spPr>
        <p:txBody>
          <a:bodyPr/>
          <a:lstStyle/>
          <a:p>
            <a:r>
              <a:rPr lang="de-DE"/>
              <a:t>Einkommen und Sicherheit – Soziale Absicherung</a:t>
            </a:r>
          </a:p>
        </p:txBody>
      </p:sp>
      <p:sp>
        <p:nvSpPr>
          <p:cNvPr id="4" name="Datumsplatzhalter 3">
            <a:extLst>
              <a:ext uri="{FF2B5EF4-FFF2-40B4-BE49-F238E27FC236}">
                <a16:creationId xmlns:a16="http://schemas.microsoft.com/office/drawing/2014/main" id="{3AC67899-D9A0-3437-C297-930C9DAC3C6E}"/>
              </a:ext>
            </a:extLst>
          </p:cNvPr>
          <p:cNvSpPr>
            <a:spLocks noGrp="1"/>
          </p:cNvSpPr>
          <p:nvPr>
            <p:ph type="dt" sz="half" idx="2"/>
          </p:nvPr>
        </p:nvSpPr>
        <p:spPr/>
        <p:txBody>
          <a:bodyPr/>
          <a:lstStyle/>
          <a:p>
            <a:fld id="{21CE6C11-0E51-469C-B2A4-125EEB5780A5}" type="datetime1">
              <a:rPr lang="de-DE" smtClean="0"/>
              <a:pPr/>
              <a:t>25.11.2025</a:t>
            </a:fld>
            <a:endParaRPr lang="en-US"/>
          </a:p>
        </p:txBody>
      </p:sp>
      <p:sp>
        <p:nvSpPr>
          <p:cNvPr id="6" name="Foliennummernplatzhalter 5">
            <a:extLst>
              <a:ext uri="{FF2B5EF4-FFF2-40B4-BE49-F238E27FC236}">
                <a16:creationId xmlns:a16="http://schemas.microsoft.com/office/drawing/2014/main" id="{A27D0D95-11A6-875F-879B-EAC98EA78B40}"/>
              </a:ext>
            </a:extLst>
          </p:cNvPr>
          <p:cNvSpPr>
            <a:spLocks noGrp="1"/>
          </p:cNvSpPr>
          <p:nvPr>
            <p:ph type="sldNum" sz="quarter" idx="4"/>
          </p:nvPr>
        </p:nvSpPr>
        <p:spPr/>
        <p:txBody>
          <a:bodyPr/>
          <a:lstStyle/>
          <a:p>
            <a:fld id="{CE5776EE-2D96-4B0B-AEC2-633829776588}" type="slidenum">
              <a:rPr lang="en-US" smtClean="0"/>
              <a:pPr/>
              <a:t>50</a:t>
            </a:fld>
            <a:endParaRPr lang="en-US"/>
          </a:p>
        </p:txBody>
      </p:sp>
      <p:cxnSp>
        <p:nvCxnSpPr>
          <p:cNvPr id="11" name="Gerade Verbindung mit Pfeil 10">
            <a:extLst>
              <a:ext uri="{FF2B5EF4-FFF2-40B4-BE49-F238E27FC236}">
                <a16:creationId xmlns:a16="http://schemas.microsoft.com/office/drawing/2014/main" id="{6F41DBC5-2E29-51EB-E19E-A5B4085194C5}"/>
              </a:ext>
            </a:extLst>
          </p:cNvPr>
          <p:cNvCxnSpPr>
            <a:cxnSpLocks/>
          </p:cNvCxnSpPr>
          <p:nvPr/>
        </p:nvCxnSpPr>
        <p:spPr>
          <a:xfrm>
            <a:off x="7046625" y="2539446"/>
            <a:ext cx="48952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4" name="Tabelle 13">
            <a:extLst>
              <a:ext uri="{FF2B5EF4-FFF2-40B4-BE49-F238E27FC236}">
                <a16:creationId xmlns:a16="http://schemas.microsoft.com/office/drawing/2014/main" id="{D6900D18-60F0-947F-15DD-B8CADF2DC76E}"/>
              </a:ext>
            </a:extLst>
          </p:cNvPr>
          <p:cNvGraphicFramePr>
            <a:graphicFrameLocks noGrp="1"/>
          </p:cNvGraphicFramePr>
          <p:nvPr>
            <p:extLst>
              <p:ext uri="{D42A27DB-BD31-4B8C-83A1-F6EECF244321}">
                <p14:modId xmlns:p14="http://schemas.microsoft.com/office/powerpoint/2010/main" val="533122828"/>
              </p:ext>
            </p:extLst>
          </p:nvPr>
        </p:nvGraphicFramePr>
        <p:xfrm>
          <a:off x="7789431" y="1995260"/>
          <a:ext cx="3948544" cy="426720"/>
        </p:xfrm>
        <a:graphic>
          <a:graphicData uri="http://schemas.openxmlformats.org/drawingml/2006/table">
            <a:tbl>
              <a:tblPr firstRow="1" bandRow="1">
                <a:tableStyleId>{9D7B26C5-4107-4FEC-AEDC-1716B250A1EF}</a:tableStyleId>
              </a:tblPr>
              <a:tblGrid>
                <a:gridCol w="987136">
                  <a:extLst>
                    <a:ext uri="{9D8B030D-6E8A-4147-A177-3AD203B41FA5}">
                      <a16:colId xmlns:a16="http://schemas.microsoft.com/office/drawing/2014/main" val="2182195660"/>
                    </a:ext>
                  </a:extLst>
                </a:gridCol>
                <a:gridCol w="987136">
                  <a:extLst>
                    <a:ext uri="{9D8B030D-6E8A-4147-A177-3AD203B41FA5}">
                      <a16:colId xmlns:a16="http://schemas.microsoft.com/office/drawing/2014/main" val="3299982146"/>
                    </a:ext>
                  </a:extLst>
                </a:gridCol>
                <a:gridCol w="987136">
                  <a:extLst>
                    <a:ext uri="{9D8B030D-6E8A-4147-A177-3AD203B41FA5}">
                      <a16:colId xmlns:a16="http://schemas.microsoft.com/office/drawing/2014/main" val="1857665870"/>
                    </a:ext>
                  </a:extLst>
                </a:gridCol>
                <a:gridCol w="987136">
                  <a:extLst>
                    <a:ext uri="{9D8B030D-6E8A-4147-A177-3AD203B41FA5}">
                      <a16:colId xmlns:a16="http://schemas.microsoft.com/office/drawing/2014/main" val="1839738250"/>
                    </a:ext>
                  </a:extLst>
                </a:gridCol>
              </a:tblGrid>
              <a:tr h="370840">
                <a:tc>
                  <a:txBody>
                    <a:bodyPr/>
                    <a:lstStyle/>
                    <a:p>
                      <a:r>
                        <a:rPr lang="de-DE" sz="1100" b="0"/>
                        <a:t>stark</a:t>
                      </a:r>
                      <a:endParaRPr lang="de-DE" sz="1100" b="0" i="1"/>
                    </a:p>
                  </a:txBody>
                  <a:tcPr anchor="ctr"/>
                </a:tc>
                <a:tc>
                  <a:txBody>
                    <a:bodyPr/>
                    <a:lstStyle/>
                    <a:p>
                      <a:r>
                        <a:rPr lang="de-DE" sz="1100" b="0"/>
                        <a:t>eher stark</a:t>
                      </a:r>
                      <a:endParaRPr lang="de-DE" sz="1100" b="0" i="1"/>
                    </a:p>
                  </a:txBody>
                  <a:tcPr anchor="ctr"/>
                </a:tc>
                <a:tc>
                  <a:txBody>
                    <a:bodyPr/>
                    <a:lstStyle/>
                    <a:p>
                      <a:r>
                        <a:rPr lang="de-DE" sz="1100" b="0"/>
                        <a:t>eher wenig</a:t>
                      </a:r>
                      <a:endParaRPr lang="de-DE" sz="1100" b="0" i="1"/>
                    </a:p>
                  </a:txBody>
                  <a:tcPr anchor="ctr"/>
                </a:tc>
                <a:tc>
                  <a:txBody>
                    <a:bodyPr/>
                    <a:lstStyle/>
                    <a:p>
                      <a:r>
                        <a:rPr lang="de-DE" sz="1100" b="0"/>
                        <a:t>überhaupt nicht</a:t>
                      </a:r>
                      <a:endParaRPr lang="de-DE" sz="1100" b="0" i="1"/>
                    </a:p>
                  </a:txBody>
                  <a:tcPr anchor="ctr"/>
                </a:tc>
                <a:extLst>
                  <a:ext uri="{0D108BD9-81ED-4DB2-BD59-A6C34878D82A}">
                    <a16:rowId xmlns:a16="http://schemas.microsoft.com/office/drawing/2014/main" val="688710864"/>
                  </a:ext>
                </a:extLst>
              </a:tr>
            </a:tbl>
          </a:graphicData>
        </a:graphic>
      </p:graphicFrame>
      <p:graphicFrame>
        <p:nvGraphicFramePr>
          <p:cNvPr id="17" name="Tabelle 16">
            <a:extLst>
              <a:ext uri="{FF2B5EF4-FFF2-40B4-BE49-F238E27FC236}">
                <a16:creationId xmlns:a16="http://schemas.microsoft.com/office/drawing/2014/main" id="{59D09161-218A-6EF8-4D62-D04269A4EE6D}"/>
              </a:ext>
            </a:extLst>
          </p:cNvPr>
          <p:cNvGraphicFramePr>
            <a:graphicFrameLocks noGrp="1"/>
          </p:cNvGraphicFramePr>
          <p:nvPr>
            <p:extLst>
              <p:ext uri="{D42A27DB-BD31-4B8C-83A1-F6EECF244321}">
                <p14:modId xmlns:p14="http://schemas.microsoft.com/office/powerpoint/2010/main" val="1335379069"/>
              </p:ext>
            </p:extLst>
          </p:nvPr>
        </p:nvGraphicFramePr>
        <p:xfrm>
          <a:off x="7789431" y="2419921"/>
          <a:ext cx="3948544" cy="370840"/>
        </p:xfrm>
        <a:graphic>
          <a:graphicData uri="http://schemas.openxmlformats.org/drawingml/2006/table">
            <a:tbl>
              <a:tblPr firstRow="1" bandRow="1">
                <a:tableStyleId>{9D7B26C5-4107-4FEC-AEDC-1716B250A1EF}</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44,3%</a:t>
                      </a:r>
                    </a:p>
                  </a:txBody>
                  <a:tcPr/>
                </a:tc>
                <a:tc>
                  <a:txBody>
                    <a:bodyPr/>
                    <a:lstStyle/>
                    <a:p>
                      <a:r>
                        <a:rPr lang="de-DE" sz="1100" b="0"/>
                        <a:t>35,9%</a:t>
                      </a:r>
                    </a:p>
                  </a:txBody>
                  <a:tcPr/>
                </a:tc>
                <a:tc>
                  <a:txBody>
                    <a:bodyPr/>
                    <a:lstStyle/>
                    <a:p>
                      <a:r>
                        <a:rPr lang="de-DE" sz="1100" b="0"/>
                        <a:t>17,6%</a:t>
                      </a:r>
                    </a:p>
                  </a:txBody>
                  <a:tcPr/>
                </a:tc>
                <a:tc>
                  <a:txBody>
                    <a:bodyPr/>
                    <a:lstStyle/>
                    <a:p>
                      <a:r>
                        <a:rPr lang="de-DE" sz="1100" b="0"/>
                        <a:t>2,2%</a:t>
                      </a:r>
                    </a:p>
                  </a:txBody>
                  <a:tcPr/>
                </a:tc>
                <a:extLst>
                  <a:ext uri="{0D108BD9-81ED-4DB2-BD59-A6C34878D82A}">
                    <a16:rowId xmlns:a16="http://schemas.microsoft.com/office/drawing/2014/main" val="4065139306"/>
                  </a:ext>
                </a:extLst>
              </a:tr>
            </a:tbl>
          </a:graphicData>
        </a:graphic>
      </p:graphicFrame>
      <p:cxnSp>
        <p:nvCxnSpPr>
          <p:cNvPr id="18" name="Gerade Verbindung mit Pfeil 17">
            <a:extLst>
              <a:ext uri="{FF2B5EF4-FFF2-40B4-BE49-F238E27FC236}">
                <a16:creationId xmlns:a16="http://schemas.microsoft.com/office/drawing/2014/main" id="{B7A64185-98B7-55CB-EA6B-DAF4C29F54E4}"/>
              </a:ext>
            </a:extLst>
          </p:cNvPr>
          <p:cNvCxnSpPr>
            <a:cxnSpLocks/>
          </p:cNvCxnSpPr>
          <p:nvPr/>
        </p:nvCxnSpPr>
        <p:spPr>
          <a:xfrm>
            <a:off x="7046625" y="3100608"/>
            <a:ext cx="48952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9" name="Tabelle 18">
            <a:extLst>
              <a:ext uri="{FF2B5EF4-FFF2-40B4-BE49-F238E27FC236}">
                <a16:creationId xmlns:a16="http://schemas.microsoft.com/office/drawing/2014/main" id="{6E565748-47F0-C2E0-1F81-0A178E705D1F}"/>
              </a:ext>
            </a:extLst>
          </p:cNvPr>
          <p:cNvGraphicFramePr>
            <a:graphicFrameLocks noGrp="1"/>
          </p:cNvGraphicFramePr>
          <p:nvPr>
            <p:extLst>
              <p:ext uri="{D42A27DB-BD31-4B8C-83A1-F6EECF244321}">
                <p14:modId xmlns:p14="http://schemas.microsoft.com/office/powerpoint/2010/main" val="1821086789"/>
              </p:ext>
            </p:extLst>
          </p:nvPr>
        </p:nvGraphicFramePr>
        <p:xfrm>
          <a:off x="7789431" y="2915188"/>
          <a:ext cx="3948544" cy="370840"/>
        </p:xfrm>
        <a:graphic>
          <a:graphicData uri="http://schemas.openxmlformats.org/drawingml/2006/table">
            <a:tbl>
              <a:tblPr firstRow="1" bandRow="1">
                <a:tableStyleId>{9D7B26C5-4107-4FEC-AEDC-1716B250A1EF}</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39,8%</a:t>
                      </a:r>
                    </a:p>
                  </a:txBody>
                  <a:tcPr/>
                </a:tc>
                <a:tc>
                  <a:txBody>
                    <a:bodyPr/>
                    <a:lstStyle/>
                    <a:p>
                      <a:r>
                        <a:rPr lang="de-DE" sz="1100" b="0"/>
                        <a:t>31,0%</a:t>
                      </a:r>
                    </a:p>
                  </a:txBody>
                  <a:tcPr/>
                </a:tc>
                <a:tc>
                  <a:txBody>
                    <a:bodyPr/>
                    <a:lstStyle/>
                    <a:p>
                      <a:r>
                        <a:rPr lang="de-DE" sz="1100" b="0"/>
                        <a:t>23,3%</a:t>
                      </a:r>
                    </a:p>
                  </a:txBody>
                  <a:tcPr/>
                </a:tc>
                <a:tc>
                  <a:txBody>
                    <a:bodyPr/>
                    <a:lstStyle/>
                    <a:p>
                      <a:r>
                        <a:rPr lang="de-DE" sz="1100" b="0"/>
                        <a:t>5,9%</a:t>
                      </a:r>
                    </a:p>
                  </a:txBody>
                  <a:tcPr/>
                </a:tc>
                <a:extLst>
                  <a:ext uri="{0D108BD9-81ED-4DB2-BD59-A6C34878D82A}">
                    <a16:rowId xmlns:a16="http://schemas.microsoft.com/office/drawing/2014/main" val="4065139306"/>
                  </a:ext>
                </a:extLst>
              </a:tr>
            </a:tbl>
          </a:graphicData>
        </a:graphic>
      </p:graphicFrame>
      <p:cxnSp>
        <p:nvCxnSpPr>
          <p:cNvPr id="20" name="Gerade Verbindung mit Pfeil 19">
            <a:extLst>
              <a:ext uri="{FF2B5EF4-FFF2-40B4-BE49-F238E27FC236}">
                <a16:creationId xmlns:a16="http://schemas.microsoft.com/office/drawing/2014/main" id="{BE5C2348-9E45-B78A-4C78-CEE5023E709C}"/>
              </a:ext>
            </a:extLst>
          </p:cNvPr>
          <p:cNvCxnSpPr>
            <a:cxnSpLocks/>
          </p:cNvCxnSpPr>
          <p:nvPr/>
        </p:nvCxnSpPr>
        <p:spPr>
          <a:xfrm>
            <a:off x="7050933" y="3610677"/>
            <a:ext cx="48952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22" name="Tabelle 21">
            <a:extLst>
              <a:ext uri="{FF2B5EF4-FFF2-40B4-BE49-F238E27FC236}">
                <a16:creationId xmlns:a16="http://schemas.microsoft.com/office/drawing/2014/main" id="{49367C4B-5434-8BF2-B533-B980E6EC0005}"/>
              </a:ext>
            </a:extLst>
          </p:cNvPr>
          <p:cNvGraphicFramePr>
            <a:graphicFrameLocks noGrp="1"/>
          </p:cNvGraphicFramePr>
          <p:nvPr>
            <p:extLst>
              <p:ext uri="{D42A27DB-BD31-4B8C-83A1-F6EECF244321}">
                <p14:modId xmlns:p14="http://schemas.microsoft.com/office/powerpoint/2010/main" val="2685725732"/>
              </p:ext>
            </p:extLst>
          </p:nvPr>
        </p:nvGraphicFramePr>
        <p:xfrm>
          <a:off x="7789431" y="3472838"/>
          <a:ext cx="3948544" cy="370840"/>
        </p:xfrm>
        <a:graphic>
          <a:graphicData uri="http://schemas.openxmlformats.org/drawingml/2006/table">
            <a:tbl>
              <a:tblPr firstRow="1" bandRow="1">
                <a:tableStyleId>{9D7B26C5-4107-4FEC-AEDC-1716B250A1EF}</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44,6%</a:t>
                      </a:r>
                    </a:p>
                  </a:txBody>
                  <a:tcPr/>
                </a:tc>
                <a:tc>
                  <a:txBody>
                    <a:bodyPr/>
                    <a:lstStyle/>
                    <a:p>
                      <a:r>
                        <a:rPr lang="de-DE" sz="1100" b="0"/>
                        <a:t>36,4%</a:t>
                      </a:r>
                    </a:p>
                  </a:txBody>
                  <a:tcPr/>
                </a:tc>
                <a:tc>
                  <a:txBody>
                    <a:bodyPr/>
                    <a:lstStyle/>
                    <a:p>
                      <a:r>
                        <a:rPr lang="de-DE" sz="1100" b="0"/>
                        <a:t>17,9%</a:t>
                      </a:r>
                    </a:p>
                  </a:txBody>
                  <a:tcPr/>
                </a:tc>
                <a:tc>
                  <a:txBody>
                    <a:bodyPr/>
                    <a:lstStyle/>
                    <a:p>
                      <a:r>
                        <a:rPr lang="de-DE" sz="1100" b="0"/>
                        <a:t>1,0%</a:t>
                      </a:r>
                    </a:p>
                  </a:txBody>
                  <a:tcPr/>
                </a:tc>
                <a:extLst>
                  <a:ext uri="{0D108BD9-81ED-4DB2-BD59-A6C34878D82A}">
                    <a16:rowId xmlns:a16="http://schemas.microsoft.com/office/drawing/2014/main" val="4065139306"/>
                  </a:ext>
                </a:extLst>
              </a:tr>
            </a:tbl>
          </a:graphicData>
        </a:graphic>
      </p:graphicFrame>
      <p:cxnSp>
        <p:nvCxnSpPr>
          <p:cNvPr id="23" name="Gerade Verbindung mit Pfeil 22">
            <a:extLst>
              <a:ext uri="{FF2B5EF4-FFF2-40B4-BE49-F238E27FC236}">
                <a16:creationId xmlns:a16="http://schemas.microsoft.com/office/drawing/2014/main" id="{768C050B-7111-1317-3039-10F48BA22D27}"/>
              </a:ext>
            </a:extLst>
          </p:cNvPr>
          <p:cNvCxnSpPr>
            <a:cxnSpLocks/>
          </p:cNvCxnSpPr>
          <p:nvPr/>
        </p:nvCxnSpPr>
        <p:spPr>
          <a:xfrm>
            <a:off x="7050933" y="4193111"/>
            <a:ext cx="48952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24" name="Tabelle 23">
            <a:extLst>
              <a:ext uri="{FF2B5EF4-FFF2-40B4-BE49-F238E27FC236}">
                <a16:creationId xmlns:a16="http://schemas.microsoft.com/office/drawing/2014/main" id="{733C4F29-4C76-E07F-5708-12E9819545F7}"/>
              </a:ext>
            </a:extLst>
          </p:cNvPr>
          <p:cNvGraphicFramePr>
            <a:graphicFrameLocks noGrp="1"/>
          </p:cNvGraphicFramePr>
          <p:nvPr>
            <p:extLst>
              <p:ext uri="{D42A27DB-BD31-4B8C-83A1-F6EECF244321}">
                <p14:modId xmlns:p14="http://schemas.microsoft.com/office/powerpoint/2010/main" val="2639203714"/>
              </p:ext>
            </p:extLst>
          </p:nvPr>
        </p:nvGraphicFramePr>
        <p:xfrm>
          <a:off x="7789431" y="4050913"/>
          <a:ext cx="3948544" cy="370840"/>
        </p:xfrm>
        <a:graphic>
          <a:graphicData uri="http://schemas.openxmlformats.org/drawingml/2006/table">
            <a:tbl>
              <a:tblPr firstRow="1" bandRow="1">
                <a:tableStyleId>{9D7B26C5-4107-4FEC-AEDC-1716B250A1EF}</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37,4%</a:t>
                      </a:r>
                    </a:p>
                  </a:txBody>
                  <a:tcPr/>
                </a:tc>
                <a:tc>
                  <a:txBody>
                    <a:bodyPr/>
                    <a:lstStyle/>
                    <a:p>
                      <a:r>
                        <a:rPr lang="de-DE" sz="1100" b="0"/>
                        <a:t>28,3%</a:t>
                      </a:r>
                    </a:p>
                  </a:txBody>
                  <a:tcPr/>
                </a:tc>
                <a:tc>
                  <a:txBody>
                    <a:bodyPr/>
                    <a:lstStyle/>
                    <a:p>
                      <a:r>
                        <a:rPr lang="de-DE" sz="1100" b="0"/>
                        <a:t>26,6%</a:t>
                      </a:r>
                    </a:p>
                  </a:txBody>
                  <a:tcPr/>
                </a:tc>
                <a:tc>
                  <a:txBody>
                    <a:bodyPr/>
                    <a:lstStyle/>
                    <a:p>
                      <a:r>
                        <a:rPr lang="de-DE" sz="1100" b="0"/>
                        <a:t>7,7%</a:t>
                      </a:r>
                    </a:p>
                  </a:txBody>
                  <a:tcPr/>
                </a:tc>
                <a:extLst>
                  <a:ext uri="{0D108BD9-81ED-4DB2-BD59-A6C34878D82A}">
                    <a16:rowId xmlns:a16="http://schemas.microsoft.com/office/drawing/2014/main" val="4065139306"/>
                  </a:ext>
                </a:extLst>
              </a:tr>
            </a:tbl>
          </a:graphicData>
        </a:graphic>
      </p:graphicFrame>
      <p:cxnSp>
        <p:nvCxnSpPr>
          <p:cNvPr id="25" name="Gerade Verbindung mit Pfeil 24">
            <a:extLst>
              <a:ext uri="{FF2B5EF4-FFF2-40B4-BE49-F238E27FC236}">
                <a16:creationId xmlns:a16="http://schemas.microsoft.com/office/drawing/2014/main" id="{7E5B19D4-5FAB-D377-C86F-65FEAB550D1D}"/>
              </a:ext>
            </a:extLst>
          </p:cNvPr>
          <p:cNvCxnSpPr>
            <a:cxnSpLocks/>
          </p:cNvCxnSpPr>
          <p:nvPr/>
        </p:nvCxnSpPr>
        <p:spPr>
          <a:xfrm>
            <a:off x="7050933" y="4621310"/>
            <a:ext cx="48952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26" name="Tabelle 25">
            <a:extLst>
              <a:ext uri="{FF2B5EF4-FFF2-40B4-BE49-F238E27FC236}">
                <a16:creationId xmlns:a16="http://schemas.microsoft.com/office/drawing/2014/main" id="{403D9FD1-A0AA-0328-BBBA-2EBBA606EB4A}"/>
              </a:ext>
            </a:extLst>
          </p:cNvPr>
          <p:cNvGraphicFramePr>
            <a:graphicFrameLocks noGrp="1"/>
          </p:cNvGraphicFramePr>
          <p:nvPr>
            <p:extLst>
              <p:ext uri="{D42A27DB-BD31-4B8C-83A1-F6EECF244321}">
                <p14:modId xmlns:p14="http://schemas.microsoft.com/office/powerpoint/2010/main" val="1318463116"/>
              </p:ext>
            </p:extLst>
          </p:nvPr>
        </p:nvGraphicFramePr>
        <p:xfrm>
          <a:off x="7789431" y="4497637"/>
          <a:ext cx="3948544" cy="370840"/>
        </p:xfrm>
        <a:graphic>
          <a:graphicData uri="http://schemas.openxmlformats.org/drawingml/2006/table">
            <a:tbl>
              <a:tblPr firstRow="1" bandRow="1">
                <a:tableStyleId>{9D7B26C5-4107-4FEC-AEDC-1716B250A1EF}</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43,3%</a:t>
                      </a:r>
                    </a:p>
                  </a:txBody>
                  <a:tcPr/>
                </a:tc>
                <a:tc>
                  <a:txBody>
                    <a:bodyPr/>
                    <a:lstStyle/>
                    <a:p>
                      <a:r>
                        <a:rPr lang="de-DE" sz="1100" b="0"/>
                        <a:t>30,9%</a:t>
                      </a:r>
                    </a:p>
                  </a:txBody>
                  <a:tcPr/>
                </a:tc>
                <a:tc>
                  <a:txBody>
                    <a:bodyPr/>
                    <a:lstStyle/>
                    <a:p>
                      <a:r>
                        <a:rPr lang="de-DE" sz="1100" b="0"/>
                        <a:t>21,9%</a:t>
                      </a:r>
                    </a:p>
                  </a:txBody>
                  <a:tcPr/>
                </a:tc>
                <a:tc>
                  <a:txBody>
                    <a:bodyPr/>
                    <a:lstStyle/>
                    <a:p>
                      <a:r>
                        <a:rPr lang="de-DE" sz="1100" b="0"/>
                        <a:t>4,0%</a:t>
                      </a:r>
                    </a:p>
                  </a:txBody>
                  <a:tcPr/>
                </a:tc>
                <a:extLst>
                  <a:ext uri="{0D108BD9-81ED-4DB2-BD59-A6C34878D82A}">
                    <a16:rowId xmlns:a16="http://schemas.microsoft.com/office/drawing/2014/main" val="4065139306"/>
                  </a:ext>
                </a:extLst>
              </a:tr>
            </a:tbl>
          </a:graphicData>
        </a:graphic>
      </p:graphicFrame>
      <p:graphicFrame>
        <p:nvGraphicFramePr>
          <p:cNvPr id="5" name="Diagramm 4">
            <a:extLst>
              <a:ext uri="{FF2B5EF4-FFF2-40B4-BE49-F238E27FC236}">
                <a16:creationId xmlns:a16="http://schemas.microsoft.com/office/drawing/2014/main" id="{6918248A-33E4-52C5-F573-0003F07EC576}"/>
              </a:ext>
            </a:extLst>
          </p:cNvPr>
          <p:cNvGraphicFramePr>
            <a:graphicFrameLocks/>
          </p:cNvGraphicFramePr>
          <p:nvPr>
            <p:extLst>
              <p:ext uri="{D42A27DB-BD31-4B8C-83A1-F6EECF244321}">
                <p14:modId xmlns:p14="http://schemas.microsoft.com/office/powerpoint/2010/main" val="2821274943"/>
              </p:ext>
            </p:extLst>
          </p:nvPr>
        </p:nvGraphicFramePr>
        <p:xfrm>
          <a:off x="-1113671" y="2086321"/>
          <a:ext cx="8033657" cy="4159223"/>
        </p:xfrm>
        <a:graphic>
          <a:graphicData uri="http://schemas.openxmlformats.org/drawingml/2006/chart">
            <c:chart xmlns:c="http://schemas.openxmlformats.org/drawingml/2006/chart" xmlns:r="http://schemas.openxmlformats.org/officeDocument/2006/relationships" r:id="rId3"/>
          </a:graphicData>
        </a:graphic>
      </p:graphicFrame>
      <p:cxnSp>
        <p:nvCxnSpPr>
          <p:cNvPr id="7" name="Gerade Verbindung mit Pfeil 6">
            <a:extLst>
              <a:ext uri="{FF2B5EF4-FFF2-40B4-BE49-F238E27FC236}">
                <a16:creationId xmlns:a16="http://schemas.microsoft.com/office/drawing/2014/main" id="{9936CE4E-9454-5ADB-D7F9-A8C7B4A31D36}"/>
              </a:ext>
            </a:extLst>
          </p:cNvPr>
          <p:cNvCxnSpPr>
            <a:cxnSpLocks/>
          </p:cNvCxnSpPr>
          <p:nvPr/>
        </p:nvCxnSpPr>
        <p:spPr>
          <a:xfrm>
            <a:off x="7050933" y="5208138"/>
            <a:ext cx="48952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8" name="Tabelle 7">
            <a:extLst>
              <a:ext uri="{FF2B5EF4-FFF2-40B4-BE49-F238E27FC236}">
                <a16:creationId xmlns:a16="http://schemas.microsoft.com/office/drawing/2014/main" id="{EBB7E885-0BE0-25AA-A72F-13ECA300F5FF}"/>
              </a:ext>
            </a:extLst>
          </p:cNvPr>
          <p:cNvGraphicFramePr>
            <a:graphicFrameLocks noGrp="1"/>
          </p:cNvGraphicFramePr>
          <p:nvPr>
            <p:extLst>
              <p:ext uri="{D42A27DB-BD31-4B8C-83A1-F6EECF244321}">
                <p14:modId xmlns:p14="http://schemas.microsoft.com/office/powerpoint/2010/main" val="806906403"/>
              </p:ext>
            </p:extLst>
          </p:nvPr>
        </p:nvGraphicFramePr>
        <p:xfrm>
          <a:off x="7789431" y="5084465"/>
          <a:ext cx="3948544" cy="370840"/>
        </p:xfrm>
        <a:graphic>
          <a:graphicData uri="http://schemas.openxmlformats.org/drawingml/2006/table">
            <a:tbl>
              <a:tblPr firstRow="1" bandRow="1">
                <a:tableStyleId>{9D7B26C5-4107-4FEC-AEDC-1716B250A1EF}</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49,7%</a:t>
                      </a:r>
                    </a:p>
                  </a:txBody>
                  <a:tcPr/>
                </a:tc>
                <a:tc>
                  <a:txBody>
                    <a:bodyPr/>
                    <a:lstStyle/>
                    <a:p>
                      <a:r>
                        <a:rPr lang="de-DE" sz="1100" b="0"/>
                        <a:t>33,7%</a:t>
                      </a:r>
                    </a:p>
                  </a:txBody>
                  <a:tcPr/>
                </a:tc>
                <a:tc>
                  <a:txBody>
                    <a:bodyPr/>
                    <a:lstStyle/>
                    <a:p>
                      <a:r>
                        <a:rPr lang="de-DE" sz="1100" b="0"/>
                        <a:t>14,7%</a:t>
                      </a:r>
                    </a:p>
                  </a:txBody>
                  <a:tcPr/>
                </a:tc>
                <a:tc>
                  <a:txBody>
                    <a:bodyPr/>
                    <a:lstStyle/>
                    <a:p>
                      <a:r>
                        <a:rPr lang="de-DE" sz="1100" b="0"/>
                        <a:t>1,9%</a:t>
                      </a:r>
                    </a:p>
                  </a:txBody>
                  <a:tcPr/>
                </a:tc>
                <a:extLst>
                  <a:ext uri="{0D108BD9-81ED-4DB2-BD59-A6C34878D82A}">
                    <a16:rowId xmlns:a16="http://schemas.microsoft.com/office/drawing/2014/main" val="4065139306"/>
                  </a:ext>
                </a:extLst>
              </a:tr>
            </a:tbl>
          </a:graphicData>
        </a:graphic>
      </p:graphicFrame>
      <p:sp>
        <p:nvSpPr>
          <p:cNvPr id="3" name="Rechteck 2">
            <a:extLst>
              <a:ext uri="{FF2B5EF4-FFF2-40B4-BE49-F238E27FC236}">
                <a16:creationId xmlns:a16="http://schemas.microsoft.com/office/drawing/2014/main" id="{DA52FCFD-8795-BA75-3258-7652B01C253D}"/>
              </a:ext>
            </a:extLst>
          </p:cNvPr>
          <p:cNvSpPr/>
          <p:nvPr/>
        </p:nvSpPr>
        <p:spPr>
          <a:xfrm>
            <a:off x="159026" y="155823"/>
            <a:ext cx="11871297" cy="715729"/>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Rechteck: abgerundete Ecken 4">
            <a:extLst>
              <a:ext uri="{FF2B5EF4-FFF2-40B4-BE49-F238E27FC236}">
                <a16:creationId xmlns:a16="http://schemas.microsoft.com/office/drawing/2014/main" id="{DA91261E-6547-41E8-D43A-C20B10064F87}"/>
              </a:ext>
            </a:extLst>
          </p:cNvPr>
          <p:cNvSpPr txBox="1"/>
          <p:nvPr/>
        </p:nvSpPr>
        <p:spPr>
          <a:xfrm>
            <a:off x="7812239" y="1711415"/>
            <a:ext cx="3902928" cy="27545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de-DE" sz="1100"/>
              <a:t>Wie stark belastet Sie das?</a:t>
            </a:r>
            <a:r>
              <a:rPr lang="de-DE" sz="1100" kern="1200"/>
              <a:t> </a:t>
            </a:r>
          </a:p>
        </p:txBody>
      </p:sp>
      <p:sp>
        <p:nvSpPr>
          <p:cNvPr id="12" name="Textfeld 11">
            <a:extLst>
              <a:ext uri="{FF2B5EF4-FFF2-40B4-BE49-F238E27FC236}">
                <a16:creationId xmlns:a16="http://schemas.microsoft.com/office/drawing/2014/main" id="{AED908B9-AB87-0FC7-6882-ACA91A86ABD1}"/>
              </a:ext>
            </a:extLst>
          </p:cNvPr>
          <p:cNvSpPr txBox="1"/>
          <p:nvPr/>
        </p:nvSpPr>
        <p:spPr>
          <a:xfrm>
            <a:off x="379776" y="1727497"/>
            <a:ext cx="6363923" cy="276999"/>
          </a:xfrm>
          <a:prstGeom prst="rect">
            <a:avLst/>
          </a:prstGeom>
          <a:noFill/>
        </p:spPr>
        <p:txBody>
          <a:bodyPr wrap="square" rtlCol="0">
            <a:spAutoFit/>
          </a:bodyPr>
          <a:lstStyle/>
          <a:p>
            <a:pPr algn="r"/>
            <a:r>
              <a:rPr lang="de-DE" sz="1200" b="1">
                <a:solidFill>
                  <a:schemeClr val="tx1">
                    <a:lumMod val="65000"/>
                    <a:lumOff val="35000"/>
                  </a:schemeClr>
                </a:solidFill>
              </a:rPr>
              <a:t>Wenn Sie an folgende Wechselfälle des Lebens denken, inwieweit fühlen Sie sich abgesichert?</a:t>
            </a:r>
          </a:p>
        </p:txBody>
      </p:sp>
    </p:spTree>
    <p:extLst>
      <p:ext uri="{BB962C8B-B14F-4D97-AF65-F5344CB8AC3E}">
        <p14:creationId xmlns:p14="http://schemas.microsoft.com/office/powerpoint/2010/main" val="3646220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1DB0F-3227-1149-95D4-2F90C95F953F}"/>
            </a:ext>
          </a:extLst>
        </p:cNvPr>
        <p:cNvGrpSpPr/>
        <p:nvPr/>
      </p:nvGrpSpPr>
      <p:grpSpPr>
        <a:xfrm>
          <a:off x="0" y="0"/>
          <a:ext cx="0" cy="0"/>
          <a:chOff x="0" y="0"/>
          <a:chExt cx="0" cy="0"/>
        </a:xfrm>
      </p:grpSpPr>
      <p:graphicFrame>
        <p:nvGraphicFramePr>
          <p:cNvPr id="10" name="Diagramm 9">
            <a:extLst>
              <a:ext uri="{FF2B5EF4-FFF2-40B4-BE49-F238E27FC236}">
                <a16:creationId xmlns:a16="http://schemas.microsoft.com/office/drawing/2014/main" id="{55FC66B2-E4E2-6694-0A0C-F9E3B97EB6A9}"/>
              </a:ext>
            </a:extLst>
          </p:cNvPr>
          <p:cNvGraphicFramePr>
            <a:graphicFrameLocks/>
          </p:cNvGraphicFramePr>
          <p:nvPr>
            <p:extLst>
              <p:ext uri="{D42A27DB-BD31-4B8C-83A1-F6EECF244321}">
                <p14:modId xmlns:p14="http://schemas.microsoft.com/office/powerpoint/2010/main" val="4099297516"/>
              </p:ext>
            </p:extLst>
          </p:nvPr>
        </p:nvGraphicFramePr>
        <p:xfrm>
          <a:off x="248470" y="4460576"/>
          <a:ext cx="6580299" cy="169048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el 1">
            <a:extLst>
              <a:ext uri="{FF2B5EF4-FFF2-40B4-BE49-F238E27FC236}">
                <a16:creationId xmlns:a16="http://schemas.microsoft.com/office/drawing/2014/main" id="{5DBEF6C3-6469-C79C-EA6B-D4FF265383D9}"/>
              </a:ext>
            </a:extLst>
          </p:cNvPr>
          <p:cNvSpPr>
            <a:spLocks noGrp="1"/>
          </p:cNvSpPr>
          <p:nvPr>
            <p:ph type="title"/>
          </p:nvPr>
        </p:nvSpPr>
        <p:spPr/>
        <p:txBody>
          <a:bodyPr/>
          <a:lstStyle/>
          <a:p>
            <a:r>
              <a:rPr lang="de-DE"/>
              <a:t>Einkommen und Sicherheit – Erwerbssicherheit</a:t>
            </a:r>
          </a:p>
        </p:txBody>
      </p:sp>
      <p:sp>
        <p:nvSpPr>
          <p:cNvPr id="4" name="Datumsplatzhalter 3">
            <a:extLst>
              <a:ext uri="{FF2B5EF4-FFF2-40B4-BE49-F238E27FC236}">
                <a16:creationId xmlns:a16="http://schemas.microsoft.com/office/drawing/2014/main" id="{240F0E8E-34B6-417E-4037-E80BDA8A733F}"/>
              </a:ext>
            </a:extLst>
          </p:cNvPr>
          <p:cNvSpPr>
            <a:spLocks noGrp="1"/>
          </p:cNvSpPr>
          <p:nvPr>
            <p:ph type="dt" sz="half" idx="2"/>
          </p:nvPr>
        </p:nvSpPr>
        <p:spPr/>
        <p:txBody>
          <a:bodyPr/>
          <a:lstStyle/>
          <a:p>
            <a:fld id="{21CE6C11-0E51-469C-B2A4-125EEB5780A5}" type="datetime1">
              <a:rPr lang="de-DE" smtClean="0"/>
              <a:pPr/>
              <a:t>25.11.2025</a:t>
            </a:fld>
            <a:endParaRPr lang="en-US"/>
          </a:p>
        </p:txBody>
      </p:sp>
      <p:sp>
        <p:nvSpPr>
          <p:cNvPr id="6" name="Foliennummernplatzhalter 5">
            <a:extLst>
              <a:ext uri="{FF2B5EF4-FFF2-40B4-BE49-F238E27FC236}">
                <a16:creationId xmlns:a16="http://schemas.microsoft.com/office/drawing/2014/main" id="{1EBB36FA-22A4-EA12-5732-322FDFDCB054}"/>
              </a:ext>
            </a:extLst>
          </p:cNvPr>
          <p:cNvSpPr>
            <a:spLocks noGrp="1"/>
          </p:cNvSpPr>
          <p:nvPr>
            <p:ph type="sldNum" sz="quarter" idx="4"/>
          </p:nvPr>
        </p:nvSpPr>
        <p:spPr/>
        <p:txBody>
          <a:bodyPr/>
          <a:lstStyle/>
          <a:p>
            <a:fld id="{CE5776EE-2D96-4B0B-AEC2-633829776588}" type="slidenum">
              <a:rPr lang="en-US" smtClean="0"/>
              <a:pPr/>
              <a:t>51</a:t>
            </a:fld>
            <a:endParaRPr lang="en-US"/>
          </a:p>
        </p:txBody>
      </p:sp>
      <p:graphicFrame>
        <p:nvGraphicFramePr>
          <p:cNvPr id="14" name="Tabelle 13">
            <a:extLst>
              <a:ext uri="{FF2B5EF4-FFF2-40B4-BE49-F238E27FC236}">
                <a16:creationId xmlns:a16="http://schemas.microsoft.com/office/drawing/2014/main" id="{5B48EE24-8DEE-FC04-9122-C0A20CDBE353}"/>
              </a:ext>
            </a:extLst>
          </p:cNvPr>
          <p:cNvGraphicFramePr>
            <a:graphicFrameLocks noGrp="1"/>
          </p:cNvGraphicFramePr>
          <p:nvPr>
            <p:extLst>
              <p:ext uri="{D42A27DB-BD31-4B8C-83A1-F6EECF244321}">
                <p14:modId xmlns:p14="http://schemas.microsoft.com/office/powerpoint/2010/main" val="1174064030"/>
              </p:ext>
            </p:extLst>
          </p:nvPr>
        </p:nvGraphicFramePr>
        <p:xfrm>
          <a:off x="7798466" y="1682810"/>
          <a:ext cx="3948544" cy="457200"/>
        </p:xfrm>
        <a:graphic>
          <a:graphicData uri="http://schemas.openxmlformats.org/drawingml/2006/table">
            <a:tbl>
              <a:tblPr firstRow="1" bandRow="1">
                <a:tableStyleId>{9D7B26C5-4107-4FEC-AEDC-1716B250A1EF}</a:tableStyleId>
              </a:tblPr>
              <a:tblGrid>
                <a:gridCol w="987136">
                  <a:extLst>
                    <a:ext uri="{9D8B030D-6E8A-4147-A177-3AD203B41FA5}">
                      <a16:colId xmlns:a16="http://schemas.microsoft.com/office/drawing/2014/main" val="2182195660"/>
                    </a:ext>
                  </a:extLst>
                </a:gridCol>
                <a:gridCol w="987136">
                  <a:extLst>
                    <a:ext uri="{9D8B030D-6E8A-4147-A177-3AD203B41FA5}">
                      <a16:colId xmlns:a16="http://schemas.microsoft.com/office/drawing/2014/main" val="3299982146"/>
                    </a:ext>
                  </a:extLst>
                </a:gridCol>
                <a:gridCol w="987136">
                  <a:extLst>
                    <a:ext uri="{9D8B030D-6E8A-4147-A177-3AD203B41FA5}">
                      <a16:colId xmlns:a16="http://schemas.microsoft.com/office/drawing/2014/main" val="1857665870"/>
                    </a:ext>
                  </a:extLst>
                </a:gridCol>
                <a:gridCol w="987136">
                  <a:extLst>
                    <a:ext uri="{9D8B030D-6E8A-4147-A177-3AD203B41FA5}">
                      <a16:colId xmlns:a16="http://schemas.microsoft.com/office/drawing/2014/main" val="1839738250"/>
                    </a:ext>
                  </a:extLst>
                </a:gridCol>
              </a:tblGrid>
              <a:tr h="399166">
                <a:tc>
                  <a:txBody>
                    <a:bodyPr/>
                    <a:lstStyle/>
                    <a:p>
                      <a:r>
                        <a:rPr lang="de-DE" sz="1200" b="0"/>
                        <a:t>stark</a:t>
                      </a:r>
                      <a:endParaRPr lang="de-DE" sz="1200" b="0" i="1"/>
                    </a:p>
                  </a:txBody>
                  <a:tcPr/>
                </a:tc>
                <a:tc>
                  <a:txBody>
                    <a:bodyPr/>
                    <a:lstStyle/>
                    <a:p>
                      <a:r>
                        <a:rPr lang="de-DE" sz="1200" b="0"/>
                        <a:t>eher stark</a:t>
                      </a:r>
                      <a:endParaRPr lang="de-DE" sz="1200" b="0" i="1"/>
                    </a:p>
                  </a:txBody>
                  <a:tcPr/>
                </a:tc>
                <a:tc>
                  <a:txBody>
                    <a:bodyPr/>
                    <a:lstStyle/>
                    <a:p>
                      <a:r>
                        <a:rPr lang="de-DE" sz="1200" b="0"/>
                        <a:t>eher wenig</a:t>
                      </a:r>
                      <a:endParaRPr lang="de-DE" sz="1200" b="0" i="1"/>
                    </a:p>
                  </a:txBody>
                  <a:tcPr/>
                </a:tc>
                <a:tc>
                  <a:txBody>
                    <a:bodyPr/>
                    <a:lstStyle/>
                    <a:p>
                      <a:r>
                        <a:rPr lang="de-DE" sz="1200" b="0"/>
                        <a:t>überhaupt nicht</a:t>
                      </a:r>
                      <a:endParaRPr lang="de-DE" sz="1200" b="0" i="1"/>
                    </a:p>
                  </a:txBody>
                  <a:tcPr/>
                </a:tc>
                <a:extLst>
                  <a:ext uri="{0D108BD9-81ED-4DB2-BD59-A6C34878D82A}">
                    <a16:rowId xmlns:a16="http://schemas.microsoft.com/office/drawing/2014/main" val="688710864"/>
                  </a:ext>
                </a:extLst>
              </a:tr>
            </a:tbl>
          </a:graphicData>
        </a:graphic>
      </p:graphicFrame>
      <p:cxnSp>
        <p:nvCxnSpPr>
          <p:cNvPr id="23" name="Gerade Verbindung mit Pfeil 22">
            <a:extLst>
              <a:ext uri="{FF2B5EF4-FFF2-40B4-BE49-F238E27FC236}">
                <a16:creationId xmlns:a16="http://schemas.microsoft.com/office/drawing/2014/main" id="{B316A7AD-FF73-2DB3-100B-04F2C413631C}"/>
              </a:ext>
            </a:extLst>
          </p:cNvPr>
          <p:cNvCxnSpPr>
            <a:cxnSpLocks/>
          </p:cNvCxnSpPr>
          <p:nvPr/>
        </p:nvCxnSpPr>
        <p:spPr>
          <a:xfrm>
            <a:off x="6990062" y="4950250"/>
            <a:ext cx="48952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aphicFrame>
        <p:nvGraphicFramePr>
          <p:cNvPr id="24" name="Tabelle 23">
            <a:extLst>
              <a:ext uri="{FF2B5EF4-FFF2-40B4-BE49-F238E27FC236}">
                <a16:creationId xmlns:a16="http://schemas.microsoft.com/office/drawing/2014/main" id="{EF839D5B-F575-52CE-DC42-017C89F83A5B}"/>
              </a:ext>
            </a:extLst>
          </p:cNvPr>
          <p:cNvGraphicFramePr>
            <a:graphicFrameLocks noGrp="1"/>
          </p:cNvGraphicFramePr>
          <p:nvPr>
            <p:extLst>
              <p:ext uri="{D42A27DB-BD31-4B8C-83A1-F6EECF244321}">
                <p14:modId xmlns:p14="http://schemas.microsoft.com/office/powerpoint/2010/main" val="645205043"/>
              </p:ext>
            </p:extLst>
          </p:nvPr>
        </p:nvGraphicFramePr>
        <p:xfrm>
          <a:off x="7738653" y="5433084"/>
          <a:ext cx="3948544" cy="399166"/>
        </p:xfrm>
        <a:graphic>
          <a:graphicData uri="http://schemas.openxmlformats.org/drawingml/2006/table">
            <a:tbl>
              <a:tblPr firstRow="1" bandRow="1">
                <a:tableStyleId>{9D7B26C5-4107-4FEC-AEDC-1716B250A1EF}</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99166">
                <a:tc>
                  <a:txBody>
                    <a:bodyPr/>
                    <a:lstStyle/>
                    <a:p>
                      <a:r>
                        <a:rPr lang="de-DE" sz="1200" b="0"/>
                        <a:t>39,6%</a:t>
                      </a:r>
                    </a:p>
                  </a:txBody>
                  <a:tcPr/>
                </a:tc>
                <a:tc>
                  <a:txBody>
                    <a:bodyPr/>
                    <a:lstStyle/>
                    <a:p>
                      <a:r>
                        <a:rPr lang="de-DE" sz="1200" b="0"/>
                        <a:t>36,3%</a:t>
                      </a:r>
                    </a:p>
                  </a:txBody>
                  <a:tcPr/>
                </a:tc>
                <a:tc>
                  <a:txBody>
                    <a:bodyPr/>
                    <a:lstStyle/>
                    <a:p>
                      <a:r>
                        <a:rPr lang="de-DE" sz="1200" b="0"/>
                        <a:t>23,4%</a:t>
                      </a:r>
                    </a:p>
                  </a:txBody>
                  <a:tcPr/>
                </a:tc>
                <a:tc>
                  <a:txBody>
                    <a:bodyPr/>
                    <a:lstStyle/>
                    <a:p>
                      <a:r>
                        <a:rPr lang="de-DE" sz="1200" b="0"/>
                        <a:t>0,8%</a:t>
                      </a:r>
                    </a:p>
                  </a:txBody>
                  <a:tcPr/>
                </a:tc>
                <a:extLst>
                  <a:ext uri="{0D108BD9-81ED-4DB2-BD59-A6C34878D82A}">
                    <a16:rowId xmlns:a16="http://schemas.microsoft.com/office/drawing/2014/main" val="4065139306"/>
                  </a:ext>
                </a:extLst>
              </a:tr>
            </a:tbl>
          </a:graphicData>
        </a:graphic>
      </p:graphicFrame>
      <p:cxnSp>
        <p:nvCxnSpPr>
          <p:cNvPr id="25" name="Gerade Verbindung mit Pfeil 24">
            <a:extLst>
              <a:ext uri="{FF2B5EF4-FFF2-40B4-BE49-F238E27FC236}">
                <a16:creationId xmlns:a16="http://schemas.microsoft.com/office/drawing/2014/main" id="{8CD3EB8F-5838-E145-8D39-6AE08D02EC58}"/>
              </a:ext>
            </a:extLst>
          </p:cNvPr>
          <p:cNvCxnSpPr>
            <a:cxnSpLocks/>
          </p:cNvCxnSpPr>
          <p:nvPr/>
        </p:nvCxnSpPr>
        <p:spPr>
          <a:xfrm>
            <a:off x="6990062" y="5632667"/>
            <a:ext cx="48952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aphicFrame>
        <p:nvGraphicFramePr>
          <p:cNvPr id="26" name="Tabelle 25">
            <a:extLst>
              <a:ext uri="{FF2B5EF4-FFF2-40B4-BE49-F238E27FC236}">
                <a16:creationId xmlns:a16="http://schemas.microsoft.com/office/drawing/2014/main" id="{7BE922EE-82B5-1507-6F60-46890585AF92}"/>
              </a:ext>
            </a:extLst>
          </p:cNvPr>
          <p:cNvGraphicFramePr>
            <a:graphicFrameLocks noGrp="1"/>
          </p:cNvGraphicFramePr>
          <p:nvPr>
            <p:extLst>
              <p:ext uri="{D42A27DB-BD31-4B8C-83A1-F6EECF244321}">
                <p14:modId xmlns:p14="http://schemas.microsoft.com/office/powerpoint/2010/main" val="4014841520"/>
              </p:ext>
            </p:extLst>
          </p:nvPr>
        </p:nvGraphicFramePr>
        <p:xfrm>
          <a:off x="7738653" y="4764830"/>
          <a:ext cx="3948544" cy="370840"/>
        </p:xfrm>
        <a:graphic>
          <a:graphicData uri="http://schemas.openxmlformats.org/drawingml/2006/table">
            <a:tbl>
              <a:tblPr firstRow="1" bandRow="1">
                <a:tableStyleId>{9D7B26C5-4107-4FEC-AEDC-1716B250A1EF}</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200" b="0"/>
                        <a:t>38,9%</a:t>
                      </a:r>
                    </a:p>
                  </a:txBody>
                  <a:tcPr/>
                </a:tc>
                <a:tc>
                  <a:txBody>
                    <a:bodyPr/>
                    <a:lstStyle/>
                    <a:p>
                      <a:r>
                        <a:rPr lang="de-DE" sz="1200" b="0"/>
                        <a:t>32,0%</a:t>
                      </a:r>
                    </a:p>
                  </a:txBody>
                  <a:tcPr/>
                </a:tc>
                <a:tc>
                  <a:txBody>
                    <a:bodyPr/>
                    <a:lstStyle/>
                    <a:p>
                      <a:r>
                        <a:rPr lang="de-DE" sz="1200" b="0"/>
                        <a:t>27,7%</a:t>
                      </a:r>
                    </a:p>
                  </a:txBody>
                  <a:tcPr/>
                </a:tc>
                <a:tc>
                  <a:txBody>
                    <a:bodyPr/>
                    <a:lstStyle/>
                    <a:p>
                      <a:r>
                        <a:rPr lang="de-DE" sz="1200" b="0"/>
                        <a:t>1,4%</a:t>
                      </a:r>
                    </a:p>
                  </a:txBody>
                  <a:tcPr/>
                </a:tc>
                <a:extLst>
                  <a:ext uri="{0D108BD9-81ED-4DB2-BD59-A6C34878D82A}">
                    <a16:rowId xmlns:a16="http://schemas.microsoft.com/office/drawing/2014/main" val="4065139306"/>
                  </a:ext>
                </a:extLst>
              </a:tr>
            </a:tbl>
          </a:graphicData>
        </a:graphic>
      </p:graphicFrame>
      <p:sp>
        <p:nvSpPr>
          <p:cNvPr id="27" name="Textfeld 26">
            <a:extLst>
              <a:ext uri="{FF2B5EF4-FFF2-40B4-BE49-F238E27FC236}">
                <a16:creationId xmlns:a16="http://schemas.microsoft.com/office/drawing/2014/main" id="{83968EAC-D2A0-9311-774A-4688ACA1A255}"/>
              </a:ext>
            </a:extLst>
          </p:cNvPr>
          <p:cNvSpPr txBox="1"/>
          <p:nvPr/>
        </p:nvSpPr>
        <p:spPr>
          <a:xfrm>
            <a:off x="431800" y="5312553"/>
            <a:ext cx="3071316" cy="646331"/>
          </a:xfrm>
          <a:prstGeom prst="rect">
            <a:avLst/>
          </a:prstGeom>
          <a:noFill/>
        </p:spPr>
        <p:txBody>
          <a:bodyPr wrap="square" rtlCol="0">
            <a:spAutoFit/>
          </a:bodyPr>
          <a:lstStyle/>
          <a:p>
            <a:r>
              <a:rPr lang="de-DE" sz="1200">
                <a:solidFill>
                  <a:schemeClr val="tx1">
                    <a:lumMod val="75000"/>
                    <a:lumOff val="25000"/>
                  </a:schemeClr>
                </a:solidFill>
              </a:rPr>
              <a:t>Kommt es vor, dass Sie sich Sorgen machen,</a:t>
            </a:r>
          </a:p>
          <a:p>
            <a:r>
              <a:rPr lang="de-DE" sz="1200">
                <a:solidFill>
                  <a:schemeClr val="tx1">
                    <a:lumMod val="75000"/>
                    <a:lumOff val="25000"/>
                  </a:schemeClr>
                </a:solidFill>
              </a:rPr>
              <a:t>wenn Sie an Ihre finanzielle Situation insgesamt denken?</a:t>
            </a:r>
          </a:p>
        </p:txBody>
      </p:sp>
      <p:sp>
        <p:nvSpPr>
          <p:cNvPr id="28" name="Textfeld 27">
            <a:extLst>
              <a:ext uri="{FF2B5EF4-FFF2-40B4-BE49-F238E27FC236}">
                <a16:creationId xmlns:a16="http://schemas.microsoft.com/office/drawing/2014/main" id="{443653D6-7F9C-7CAF-623C-C9329C8CD023}"/>
              </a:ext>
            </a:extLst>
          </p:cNvPr>
          <p:cNvSpPr txBox="1"/>
          <p:nvPr/>
        </p:nvSpPr>
        <p:spPr>
          <a:xfrm>
            <a:off x="431800" y="4734111"/>
            <a:ext cx="3071316" cy="461665"/>
          </a:xfrm>
          <a:prstGeom prst="rect">
            <a:avLst/>
          </a:prstGeom>
          <a:noFill/>
        </p:spPr>
        <p:txBody>
          <a:bodyPr wrap="square" rtlCol="0">
            <a:spAutoFit/>
          </a:bodyPr>
          <a:lstStyle/>
          <a:p>
            <a:r>
              <a:rPr lang="de-DE" sz="1200">
                <a:solidFill>
                  <a:schemeClr val="tx1">
                    <a:lumMod val="75000"/>
                    <a:lumOff val="25000"/>
                  </a:schemeClr>
                </a:solidFill>
              </a:rPr>
              <a:t>Kommt es vor, dass Sie sich Sorgen um Ihre berufliche Zukunft machen?</a:t>
            </a:r>
          </a:p>
        </p:txBody>
      </p:sp>
      <p:sp>
        <p:nvSpPr>
          <p:cNvPr id="3" name="Rechteck 2">
            <a:extLst>
              <a:ext uri="{FF2B5EF4-FFF2-40B4-BE49-F238E27FC236}">
                <a16:creationId xmlns:a16="http://schemas.microsoft.com/office/drawing/2014/main" id="{9DA3ACC3-EB69-3FC0-1F72-00C51CC6ABB8}"/>
              </a:ext>
            </a:extLst>
          </p:cNvPr>
          <p:cNvSpPr/>
          <p:nvPr/>
        </p:nvSpPr>
        <p:spPr>
          <a:xfrm>
            <a:off x="159026" y="143123"/>
            <a:ext cx="11871297" cy="715729"/>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Rechteck: abgerundete Ecken 4">
            <a:extLst>
              <a:ext uri="{FF2B5EF4-FFF2-40B4-BE49-F238E27FC236}">
                <a16:creationId xmlns:a16="http://schemas.microsoft.com/office/drawing/2014/main" id="{14499283-14F2-8A53-B6ED-DB03C98A6C0A}"/>
              </a:ext>
            </a:extLst>
          </p:cNvPr>
          <p:cNvSpPr txBox="1"/>
          <p:nvPr/>
        </p:nvSpPr>
        <p:spPr>
          <a:xfrm>
            <a:off x="7821274" y="1366362"/>
            <a:ext cx="3902928" cy="27545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de-DE" sz="1100"/>
              <a:t>Wie stark belastet Sie das?</a:t>
            </a:r>
            <a:r>
              <a:rPr lang="de-DE" sz="1100" kern="1200"/>
              <a:t> </a:t>
            </a:r>
          </a:p>
        </p:txBody>
      </p:sp>
      <p:sp>
        <p:nvSpPr>
          <p:cNvPr id="7" name="Textfeld 1">
            <a:extLst>
              <a:ext uri="{FF2B5EF4-FFF2-40B4-BE49-F238E27FC236}">
                <a16:creationId xmlns:a16="http://schemas.microsoft.com/office/drawing/2014/main" id="{7449E72A-4B93-89B2-8F11-112BD40D5C6D}"/>
              </a:ext>
            </a:extLst>
          </p:cNvPr>
          <p:cNvSpPr txBox="1"/>
          <p:nvPr/>
        </p:nvSpPr>
        <p:spPr>
          <a:xfrm>
            <a:off x="7046625" y="5970249"/>
            <a:ext cx="4741798" cy="301579"/>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de-DE" sz="900" baseline="0"/>
              <a:t>Befragung „Gute Arbeit für Solo-Selbstständige“ 2024, INPUT Consulting</a:t>
            </a:r>
            <a:r>
              <a:rPr lang="de-DE" sz="900"/>
              <a:t>, Haus der Selbstständigen</a:t>
            </a:r>
          </a:p>
        </p:txBody>
      </p:sp>
      <p:graphicFrame>
        <p:nvGraphicFramePr>
          <p:cNvPr id="11" name="Diagramm 10">
            <a:extLst>
              <a:ext uri="{FF2B5EF4-FFF2-40B4-BE49-F238E27FC236}">
                <a16:creationId xmlns:a16="http://schemas.microsoft.com/office/drawing/2014/main" id="{3C278A9A-80E1-1F18-5954-D8DFD295DCAD}"/>
              </a:ext>
            </a:extLst>
          </p:cNvPr>
          <p:cNvGraphicFramePr>
            <a:graphicFrameLocks/>
          </p:cNvGraphicFramePr>
          <p:nvPr>
            <p:extLst>
              <p:ext uri="{D42A27DB-BD31-4B8C-83A1-F6EECF244321}">
                <p14:modId xmlns:p14="http://schemas.microsoft.com/office/powerpoint/2010/main" val="3409597335"/>
              </p:ext>
            </p:extLst>
          </p:nvPr>
        </p:nvGraphicFramePr>
        <p:xfrm>
          <a:off x="530124" y="2113344"/>
          <a:ext cx="6516501" cy="122121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Diagramm 12">
            <a:extLst>
              <a:ext uri="{FF2B5EF4-FFF2-40B4-BE49-F238E27FC236}">
                <a16:creationId xmlns:a16="http://schemas.microsoft.com/office/drawing/2014/main" id="{B2D60468-0FCA-E465-2EC2-9173CF408208}"/>
              </a:ext>
            </a:extLst>
          </p:cNvPr>
          <p:cNvGraphicFramePr>
            <a:graphicFrameLocks/>
          </p:cNvGraphicFramePr>
          <p:nvPr>
            <p:extLst>
              <p:ext uri="{D42A27DB-BD31-4B8C-83A1-F6EECF244321}">
                <p14:modId xmlns:p14="http://schemas.microsoft.com/office/powerpoint/2010/main" val="691406365"/>
              </p:ext>
            </p:extLst>
          </p:nvPr>
        </p:nvGraphicFramePr>
        <p:xfrm>
          <a:off x="473562" y="3400326"/>
          <a:ext cx="6516500" cy="106024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5" name="Tabelle 14">
            <a:extLst>
              <a:ext uri="{FF2B5EF4-FFF2-40B4-BE49-F238E27FC236}">
                <a16:creationId xmlns:a16="http://schemas.microsoft.com/office/drawing/2014/main" id="{0AD33408-A1BF-5053-4CB4-B040736859DD}"/>
              </a:ext>
            </a:extLst>
          </p:cNvPr>
          <p:cNvGraphicFramePr>
            <a:graphicFrameLocks noGrp="1"/>
          </p:cNvGraphicFramePr>
          <p:nvPr>
            <p:extLst>
              <p:ext uri="{D42A27DB-BD31-4B8C-83A1-F6EECF244321}">
                <p14:modId xmlns:p14="http://schemas.microsoft.com/office/powerpoint/2010/main" val="3567252721"/>
              </p:ext>
            </p:extLst>
          </p:nvPr>
        </p:nvGraphicFramePr>
        <p:xfrm>
          <a:off x="7798466" y="2286540"/>
          <a:ext cx="3948544" cy="373173"/>
        </p:xfrm>
        <a:graphic>
          <a:graphicData uri="http://schemas.openxmlformats.org/drawingml/2006/table">
            <a:tbl>
              <a:tblPr firstRow="1" bandRow="1">
                <a:tableStyleId>{9D7B26C5-4107-4FEC-AEDC-1716B250A1EF}</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3173">
                <a:tc>
                  <a:txBody>
                    <a:bodyPr/>
                    <a:lstStyle/>
                    <a:p>
                      <a:r>
                        <a:rPr lang="de-DE" sz="1200" b="0"/>
                        <a:t>51,5%</a:t>
                      </a:r>
                    </a:p>
                  </a:txBody>
                  <a:tcPr/>
                </a:tc>
                <a:tc>
                  <a:txBody>
                    <a:bodyPr/>
                    <a:lstStyle/>
                    <a:p>
                      <a:r>
                        <a:rPr lang="de-DE" sz="1200" b="0"/>
                        <a:t>38,6%</a:t>
                      </a:r>
                    </a:p>
                  </a:txBody>
                  <a:tcPr/>
                </a:tc>
                <a:tc>
                  <a:txBody>
                    <a:bodyPr/>
                    <a:lstStyle/>
                    <a:p>
                      <a:r>
                        <a:rPr lang="de-DE" sz="1200" b="0"/>
                        <a:t>9,6%</a:t>
                      </a:r>
                    </a:p>
                  </a:txBody>
                  <a:tcPr/>
                </a:tc>
                <a:tc>
                  <a:txBody>
                    <a:bodyPr/>
                    <a:lstStyle/>
                    <a:p>
                      <a:r>
                        <a:rPr lang="de-DE" sz="1200" b="0"/>
                        <a:t>0,4%</a:t>
                      </a:r>
                    </a:p>
                  </a:txBody>
                  <a:tcPr/>
                </a:tc>
                <a:extLst>
                  <a:ext uri="{0D108BD9-81ED-4DB2-BD59-A6C34878D82A}">
                    <a16:rowId xmlns:a16="http://schemas.microsoft.com/office/drawing/2014/main" val="4065139306"/>
                  </a:ext>
                </a:extLst>
              </a:tr>
            </a:tbl>
          </a:graphicData>
        </a:graphic>
      </p:graphicFrame>
      <p:cxnSp>
        <p:nvCxnSpPr>
          <p:cNvPr id="16" name="Gerade Verbindung mit Pfeil 15">
            <a:extLst>
              <a:ext uri="{FF2B5EF4-FFF2-40B4-BE49-F238E27FC236}">
                <a16:creationId xmlns:a16="http://schemas.microsoft.com/office/drawing/2014/main" id="{35E653A7-E6D2-6F05-6B46-D7A8AA9D01EB}"/>
              </a:ext>
            </a:extLst>
          </p:cNvPr>
          <p:cNvCxnSpPr>
            <a:cxnSpLocks/>
          </p:cNvCxnSpPr>
          <p:nvPr/>
        </p:nvCxnSpPr>
        <p:spPr>
          <a:xfrm>
            <a:off x="7046625" y="2443436"/>
            <a:ext cx="48952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Gerade Verbindung mit Pfeil 16">
            <a:extLst>
              <a:ext uri="{FF2B5EF4-FFF2-40B4-BE49-F238E27FC236}">
                <a16:creationId xmlns:a16="http://schemas.microsoft.com/office/drawing/2014/main" id="{79ECC174-63E9-3189-F7BD-CD7522A5227D}"/>
              </a:ext>
            </a:extLst>
          </p:cNvPr>
          <p:cNvCxnSpPr>
            <a:cxnSpLocks/>
          </p:cNvCxnSpPr>
          <p:nvPr/>
        </p:nvCxnSpPr>
        <p:spPr>
          <a:xfrm>
            <a:off x="6990062" y="3834514"/>
            <a:ext cx="48952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aphicFrame>
        <p:nvGraphicFramePr>
          <p:cNvPr id="18" name="Tabelle 17">
            <a:extLst>
              <a:ext uri="{FF2B5EF4-FFF2-40B4-BE49-F238E27FC236}">
                <a16:creationId xmlns:a16="http://schemas.microsoft.com/office/drawing/2014/main" id="{32203A00-D83A-4C64-D450-2E15F67ADFB2}"/>
              </a:ext>
            </a:extLst>
          </p:cNvPr>
          <p:cNvGraphicFramePr>
            <a:graphicFrameLocks noGrp="1"/>
          </p:cNvGraphicFramePr>
          <p:nvPr>
            <p:extLst>
              <p:ext uri="{D42A27DB-BD31-4B8C-83A1-F6EECF244321}">
                <p14:modId xmlns:p14="http://schemas.microsoft.com/office/powerpoint/2010/main" val="3897423730"/>
              </p:ext>
            </p:extLst>
          </p:nvPr>
        </p:nvGraphicFramePr>
        <p:xfrm>
          <a:off x="7741474" y="3698573"/>
          <a:ext cx="3948544" cy="370839"/>
        </p:xfrm>
        <a:graphic>
          <a:graphicData uri="http://schemas.openxmlformats.org/drawingml/2006/table">
            <a:tbl>
              <a:tblPr firstRow="1" bandRow="1">
                <a:tableStyleId>{9D7B26C5-4107-4FEC-AEDC-1716B250A1EF}</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39">
                <a:tc>
                  <a:txBody>
                    <a:bodyPr/>
                    <a:lstStyle/>
                    <a:p>
                      <a:r>
                        <a:rPr lang="de-DE" sz="1100" b="0"/>
                        <a:t>24,8%</a:t>
                      </a:r>
                    </a:p>
                  </a:txBody>
                  <a:tcPr/>
                </a:tc>
                <a:tc>
                  <a:txBody>
                    <a:bodyPr/>
                    <a:lstStyle/>
                    <a:p>
                      <a:r>
                        <a:rPr lang="de-DE" sz="1100" b="0"/>
                        <a:t>33,4%</a:t>
                      </a:r>
                    </a:p>
                  </a:txBody>
                  <a:tcPr/>
                </a:tc>
                <a:tc>
                  <a:txBody>
                    <a:bodyPr/>
                    <a:lstStyle/>
                    <a:p>
                      <a:r>
                        <a:rPr lang="de-DE" sz="1100" b="0"/>
                        <a:t>36,3%</a:t>
                      </a:r>
                    </a:p>
                  </a:txBody>
                  <a:tcPr/>
                </a:tc>
                <a:tc>
                  <a:txBody>
                    <a:bodyPr/>
                    <a:lstStyle/>
                    <a:p>
                      <a:r>
                        <a:rPr lang="de-DE" sz="1100" b="0"/>
                        <a:t>5,5%</a:t>
                      </a:r>
                    </a:p>
                  </a:txBody>
                  <a:tcPr/>
                </a:tc>
                <a:extLst>
                  <a:ext uri="{0D108BD9-81ED-4DB2-BD59-A6C34878D82A}">
                    <a16:rowId xmlns:a16="http://schemas.microsoft.com/office/drawing/2014/main" val="4065139306"/>
                  </a:ext>
                </a:extLst>
              </a:tr>
            </a:tbl>
          </a:graphicData>
        </a:graphic>
      </p:graphicFrame>
    </p:spTree>
    <p:extLst>
      <p:ext uri="{BB962C8B-B14F-4D97-AF65-F5344CB8AC3E}">
        <p14:creationId xmlns:p14="http://schemas.microsoft.com/office/powerpoint/2010/main" val="39856490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24F71A-82C4-CCA1-890C-2E3657E0E47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300CBBA-BA72-1DAC-CF9F-0A692EA7F923}"/>
              </a:ext>
            </a:extLst>
          </p:cNvPr>
          <p:cNvSpPr>
            <a:spLocks noGrp="1"/>
          </p:cNvSpPr>
          <p:nvPr>
            <p:ph type="title"/>
          </p:nvPr>
        </p:nvSpPr>
        <p:spPr/>
        <p:txBody>
          <a:bodyPr/>
          <a:lstStyle/>
          <a:p>
            <a:r>
              <a:rPr lang="de-DE"/>
              <a:t>Qualität der Arbeitsbedingungen - Indexwerte</a:t>
            </a:r>
          </a:p>
        </p:txBody>
      </p:sp>
      <p:sp>
        <p:nvSpPr>
          <p:cNvPr id="3" name="Textplatzhalter 2">
            <a:extLst>
              <a:ext uri="{FF2B5EF4-FFF2-40B4-BE49-F238E27FC236}">
                <a16:creationId xmlns:a16="http://schemas.microsoft.com/office/drawing/2014/main" id="{82ADC16F-A47B-DA26-24C0-1FE26D09CB36}"/>
              </a:ext>
            </a:extLst>
          </p:cNvPr>
          <p:cNvSpPr>
            <a:spLocks noGrp="1"/>
          </p:cNvSpPr>
          <p:nvPr>
            <p:ph type="body" sz="quarter" idx="11"/>
          </p:nvPr>
        </p:nvSpPr>
        <p:spPr/>
        <p:txBody>
          <a:bodyPr/>
          <a:lstStyle/>
          <a:p>
            <a:r>
              <a:rPr lang="de-DE" sz="1200"/>
              <a:t>Ideengeber und Grundlage: Der DGB Index Gute Arbeit </a:t>
            </a:r>
          </a:p>
          <a:p>
            <a:endParaRPr lang="de-DE"/>
          </a:p>
        </p:txBody>
      </p:sp>
      <p:sp>
        <p:nvSpPr>
          <p:cNvPr id="4" name="Datumsplatzhalter 3">
            <a:extLst>
              <a:ext uri="{FF2B5EF4-FFF2-40B4-BE49-F238E27FC236}">
                <a16:creationId xmlns:a16="http://schemas.microsoft.com/office/drawing/2014/main" id="{2D021CD0-C329-CE2B-0776-CA5D603CD800}"/>
              </a:ext>
            </a:extLst>
          </p:cNvPr>
          <p:cNvSpPr>
            <a:spLocks noGrp="1"/>
          </p:cNvSpPr>
          <p:nvPr>
            <p:ph type="dt" sz="half" idx="12"/>
          </p:nvPr>
        </p:nvSpPr>
        <p:spPr/>
        <p:txBody>
          <a:bodyPr/>
          <a:lstStyle/>
          <a:p>
            <a:fld id="{71176000-713B-4489-A2AE-A6B651E5F780}" type="datetime1">
              <a:rPr lang="de-DE" smtClean="0"/>
              <a:pPr/>
              <a:t>25.11.2025</a:t>
            </a:fld>
            <a:endParaRPr lang="en-US"/>
          </a:p>
        </p:txBody>
      </p:sp>
      <p:sp>
        <p:nvSpPr>
          <p:cNvPr id="6" name="Foliennummernplatzhalter 5">
            <a:extLst>
              <a:ext uri="{FF2B5EF4-FFF2-40B4-BE49-F238E27FC236}">
                <a16:creationId xmlns:a16="http://schemas.microsoft.com/office/drawing/2014/main" id="{7556CC09-30B3-1E18-1E96-F879DD2CE58A}"/>
              </a:ext>
            </a:extLst>
          </p:cNvPr>
          <p:cNvSpPr>
            <a:spLocks noGrp="1"/>
          </p:cNvSpPr>
          <p:nvPr>
            <p:ph type="sldNum" sz="quarter" idx="14"/>
          </p:nvPr>
        </p:nvSpPr>
        <p:spPr/>
        <p:txBody>
          <a:bodyPr/>
          <a:lstStyle/>
          <a:p>
            <a:fld id="{CE5776EE-2D96-4B0B-AEC2-633829776588}" type="slidenum">
              <a:rPr lang="en-US" smtClean="0"/>
              <a:pPr/>
              <a:t>52</a:t>
            </a:fld>
            <a:endParaRPr lang="en-US"/>
          </a:p>
        </p:txBody>
      </p:sp>
      <p:sp>
        <p:nvSpPr>
          <p:cNvPr id="5" name="Rechteck 4">
            <a:extLst>
              <a:ext uri="{FF2B5EF4-FFF2-40B4-BE49-F238E27FC236}">
                <a16:creationId xmlns:a16="http://schemas.microsoft.com/office/drawing/2014/main" id="{E233C7CC-9E17-16E5-46B3-B7CB1C2A8EB8}"/>
              </a:ext>
            </a:extLst>
          </p:cNvPr>
          <p:cNvSpPr/>
          <p:nvPr/>
        </p:nvSpPr>
        <p:spPr>
          <a:xfrm>
            <a:off x="159026" y="143123"/>
            <a:ext cx="11871297" cy="715729"/>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8896083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F1138F-C956-6908-55DD-27EC916F83F9}"/>
              </a:ext>
            </a:extLst>
          </p:cNvPr>
          <p:cNvSpPr>
            <a:spLocks noGrp="1"/>
          </p:cNvSpPr>
          <p:nvPr>
            <p:ph type="title"/>
          </p:nvPr>
        </p:nvSpPr>
        <p:spPr>
          <a:xfrm>
            <a:off x="509179" y="952381"/>
            <a:ext cx="10515600" cy="1024337"/>
          </a:xfrm>
        </p:spPr>
        <p:txBody>
          <a:bodyPr/>
          <a:lstStyle/>
          <a:p>
            <a:r>
              <a:rPr lang="de-DE"/>
              <a:t>Qualitätsstufen von Arbeit nach dem DGB Index Gute Arbeit </a:t>
            </a:r>
          </a:p>
        </p:txBody>
      </p:sp>
      <p:pic>
        <p:nvPicPr>
          <p:cNvPr id="7" name="Inhaltsplatzhalter 6">
            <a:extLst>
              <a:ext uri="{FF2B5EF4-FFF2-40B4-BE49-F238E27FC236}">
                <a16:creationId xmlns:a16="http://schemas.microsoft.com/office/drawing/2014/main" id="{31910684-4E4B-38B2-2F0A-453DE2C6D882}"/>
              </a:ext>
            </a:extLst>
          </p:cNvPr>
          <p:cNvPicPr>
            <a:picLocks noGrp="1" noChangeAspect="1"/>
          </p:cNvPicPr>
          <p:nvPr>
            <p:ph idx="1"/>
          </p:nvPr>
        </p:nvPicPr>
        <p:blipFill>
          <a:blip r:embed="rId3"/>
          <a:stretch>
            <a:fillRect/>
          </a:stretch>
        </p:blipFill>
        <p:spPr>
          <a:xfrm>
            <a:off x="3657920" y="2259105"/>
            <a:ext cx="5940835" cy="2113687"/>
          </a:xfrm>
          <a:prstGeom prst="rect">
            <a:avLst/>
          </a:prstGeom>
        </p:spPr>
      </p:pic>
      <p:sp>
        <p:nvSpPr>
          <p:cNvPr id="3" name="Rechteck 2">
            <a:extLst>
              <a:ext uri="{FF2B5EF4-FFF2-40B4-BE49-F238E27FC236}">
                <a16:creationId xmlns:a16="http://schemas.microsoft.com/office/drawing/2014/main" id="{D4BBCE23-4846-3B4B-8086-48CA8CC904D5}"/>
              </a:ext>
            </a:extLst>
          </p:cNvPr>
          <p:cNvSpPr/>
          <p:nvPr/>
        </p:nvSpPr>
        <p:spPr>
          <a:xfrm>
            <a:off x="159026" y="143123"/>
            <a:ext cx="11871297" cy="715729"/>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9183019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D36F51-52AB-58CE-5318-0A415BD4DAE8}"/>
              </a:ext>
            </a:extLst>
          </p:cNvPr>
          <p:cNvSpPr>
            <a:spLocks noGrp="1"/>
          </p:cNvSpPr>
          <p:nvPr>
            <p:ph type="title"/>
          </p:nvPr>
        </p:nvSpPr>
        <p:spPr>
          <a:xfrm>
            <a:off x="431800" y="1212314"/>
            <a:ext cx="11328400" cy="789310"/>
          </a:xfrm>
        </p:spPr>
        <p:txBody>
          <a:bodyPr anchor="t">
            <a:normAutofit/>
          </a:bodyPr>
          <a:lstStyle/>
          <a:p>
            <a:r>
              <a:rPr lang="de-DE"/>
              <a:t>Die elf Kriterien der Arbeitsqualität von Solo-Selbstständigen</a:t>
            </a:r>
          </a:p>
        </p:txBody>
      </p:sp>
      <p:sp>
        <p:nvSpPr>
          <p:cNvPr id="4" name="Datumsplatzhalter 3">
            <a:extLst>
              <a:ext uri="{FF2B5EF4-FFF2-40B4-BE49-F238E27FC236}">
                <a16:creationId xmlns:a16="http://schemas.microsoft.com/office/drawing/2014/main" id="{ECDDDB2A-8B4D-A79A-8561-25AA92B307D7}"/>
              </a:ext>
            </a:extLst>
          </p:cNvPr>
          <p:cNvSpPr>
            <a:spLocks noGrp="1"/>
          </p:cNvSpPr>
          <p:nvPr>
            <p:ph type="dt" sz="half" idx="2"/>
          </p:nvPr>
        </p:nvSpPr>
        <p:spPr>
          <a:xfrm>
            <a:off x="431802" y="6536378"/>
            <a:ext cx="1948257" cy="321622"/>
          </a:xfrm>
        </p:spPr>
        <p:txBody>
          <a:bodyPr anchor="ctr">
            <a:normAutofit/>
          </a:bodyPr>
          <a:lstStyle/>
          <a:p>
            <a:pPr>
              <a:spcAft>
                <a:spcPts val="600"/>
              </a:spcAft>
            </a:pPr>
            <a:fld id="{21CE6C11-0E51-469C-B2A4-125EEB5780A5}" type="datetime1">
              <a:rPr lang="de-DE" smtClean="0"/>
              <a:pPr>
                <a:spcAft>
                  <a:spcPts val="600"/>
                </a:spcAft>
              </a:pPr>
              <a:t>25.11.2025</a:t>
            </a:fld>
            <a:endParaRPr lang="en-US"/>
          </a:p>
        </p:txBody>
      </p:sp>
      <p:sp>
        <p:nvSpPr>
          <p:cNvPr id="6" name="Foliennummernplatzhalter 5">
            <a:extLst>
              <a:ext uri="{FF2B5EF4-FFF2-40B4-BE49-F238E27FC236}">
                <a16:creationId xmlns:a16="http://schemas.microsoft.com/office/drawing/2014/main" id="{3C4B89F7-468A-BACC-71F9-0F13D5FC23B1}"/>
              </a:ext>
            </a:extLst>
          </p:cNvPr>
          <p:cNvSpPr>
            <a:spLocks noGrp="1"/>
          </p:cNvSpPr>
          <p:nvPr>
            <p:ph type="sldNum" sz="quarter" idx="4"/>
          </p:nvPr>
        </p:nvSpPr>
        <p:spPr>
          <a:xfrm>
            <a:off x="10010835" y="6536383"/>
            <a:ext cx="1749367" cy="321618"/>
          </a:xfrm>
        </p:spPr>
        <p:txBody>
          <a:bodyPr anchor="ctr">
            <a:normAutofit/>
          </a:bodyPr>
          <a:lstStyle/>
          <a:p>
            <a:pPr>
              <a:spcAft>
                <a:spcPts val="600"/>
              </a:spcAft>
            </a:pPr>
            <a:fld id="{CE5776EE-2D96-4B0B-AEC2-633829776588}" type="slidenum">
              <a:rPr lang="en-US" smtClean="0"/>
              <a:pPr>
                <a:spcAft>
                  <a:spcPts val="600"/>
                </a:spcAft>
              </a:pPr>
              <a:t>54</a:t>
            </a:fld>
            <a:endParaRPr lang="en-US"/>
          </a:p>
        </p:txBody>
      </p:sp>
      <p:graphicFrame>
        <p:nvGraphicFramePr>
          <p:cNvPr id="10" name="Inhaltsplatzhalter 2">
            <a:extLst>
              <a:ext uri="{FF2B5EF4-FFF2-40B4-BE49-F238E27FC236}">
                <a16:creationId xmlns:a16="http://schemas.microsoft.com/office/drawing/2014/main" id="{39859AC6-D434-EEF6-61DA-390AF1495581}"/>
              </a:ext>
            </a:extLst>
          </p:cNvPr>
          <p:cNvGraphicFramePr>
            <a:graphicFrameLocks noGrp="1"/>
          </p:cNvGraphicFramePr>
          <p:nvPr>
            <p:ph idx="1"/>
          </p:nvPr>
        </p:nvGraphicFramePr>
        <p:xfrm>
          <a:off x="431800" y="2294410"/>
          <a:ext cx="11328400" cy="35108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hteck 2">
            <a:extLst>
              <a:ext uri="{FF2B5EF4-FFF2-40B4-BE49-F238E27FC236}">
                <a16:creationId xmlns:a16="http://schemas.microsoft.com/office/drawing/2014/main" id="{DA704F33-A2B5-CBF5-FEAA-F072636FA237}"/>
              </a:ext>
            </a:extLst>
          </p:cNvPr>
          <p:cNvSpPr/>
          <p:nvPr/>
        </p:nvSpPr>
        <p:spPr>
          <a:xfrm>
            <a:off x="159026" y="143123"/>
            <a:ext cx="11871297" cy="715729"/>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0239291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1898B9-DECE-4867-F035-AC82A4306702}"/>
              </a:ext>
            </a:extLst>
          </p:cNvPr>
          <p:cNvSpPr>
            <a:spLocks noGrp="1"/>
          </p:cNvSpPr>
          <p:nvPr>
            <p:ph type="title"/>
          </p:nvPr>
        </p:nvSpPr>
        <p:spPr/>
        <p:txBody>
          <a:bodyPr/>
          <a:lstStyle/>
          <a:p>
            <a:r>
              <a:rPr lang="de-DE"/>
              <a:t>Branchenübergreifende Indexwerte Durchschnittswert der 11 Kriterien </a:t>
            </a:r>
          </a:p>
        </p:txBody>
      </p:sp>
      <p:sp>
        <p:nvSpPr>
          <p:cNvPr id="4" name="Datumsplatzhalter 3">
            <a:extLst>
              <a:ext uri="{FF2B5EF4-FFF2-40B4-BE49-F238E27FC236}">
                <a16:creationId xmlns:a16="http://schemas.microsoft.com/office/drawing/2014/main" id="{98E255E7-645A-6749-5157-A953640AEA6F}"/>
              </a:ext>
            </a:extLst>
          </p:cNvPr>
          <p:cNvSpPr>
            <a:spLocks noGrp="1"/>
          </p:cNvSpPr>
          <p:nvPr>
            <p:ph type="dt" sz="half" idx="2"/>
          </p:nvPr>
        </p:nvSpPr>
        <p:spPr/>
        <p:txBody>
          <a:bodyPr/>
          <a:lstStyle/>
          <a:p>
            <a:fld id="{21CE6C11-0E51-469C-B2A4-125EEB5780A5}" type="datetime1">
              <a:rPr lang="de-DE" smtClean="0"/>
              <a:pPr/>
              <a:t>25.11.2025</a:t>
            </a:fld>
            <a:endParaRPr lang="en-US"/>
          </a:p>
        </p:txBody>
      </p:sp>
      <p:sp>
        <p:nvSpPr>
          <p:cNvPr id="5" name="Foliennummernplatzhalter 4">
            <a:extLst>
              <a:ext uri="{FF2B5EF4-FFF2-40B4-BE49-F238E27FC236}">
                <a16:creationId xmlns:a16="http://schemas.microsoft.com/office/drawing/2014/main" id="{B14D5773-676B-4CE7-2285-6B31A993D605}"/>
              </a:ext>
            </a:extLst>
          </p:cNvPr>
          <p:cNvSpPr>
            <a:spLocks noGrp="1"/>
          </p:cNvSpPr>
          <p:nvPr>
            <p:ph type="sldNum" sz="quarter" idx="4"/>
          </p:nvPr>
        </p:nvSpPr>
        <p:spPr/>
        <p:txBody>
          <a:bodyPr/>
          <a:lstStyle/>
          <a:p>
            <a:fld id="{CE5776EE-2D96-4B0B-AEC2-633829776588}" type="slidenum">
              <a:rPr lang="en-US" smtClean="0"/>
              <a:pPr/>
              <a:t>55</a:t>
            </a:fld>
            <a:endParaRPr lang="en-US"/>
          </a:p>
        </p:txBody>
      </p:sp>
      <p:graphicFrame>
        <p:nvGraphicFramePr>
          <p:cNvPr id="6" name="Diagramm 5">
            <a:extLst>
              <a:ext uri="{FF2B5EF4-FFF2-40B4-BE49-F238E27FC236}">
                <a16:creationId xmlns:a16="http://schemas.microsoft.com/office/drawing/2014/main" id="{69816DB9-8AE7-E613-6076-B7216636A1DC}"/>
              </a:ext>
            </a:extLst>
          </p:cNvPr>
          <p:cNvGraphicFramePr>
            <a:graphicFrameLocks/>
          </p:cNvGraphicFramePr>
          <p:nvPr>
            <p:extLst>
              <p:ext uri="{D42A27DB-BD31-4B8C-83A1-F6EECF244321}">
                <p14:modId xmlns:p14="http://schemas.microsoft.com/office/powerpoint/2010/main" val="639748396"/>
              </p:ext>
            </p:extLst>
          </p:nvPr>
        </p:nvGraphicFramePr>
        <p:xfrm>
          <a:off x="431800" y="1682885"/>
          <a:ext cx="6932038" cy="431903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feld 6">
            <a:extLst>
              <a:ext uri="{FF2B5EF4-FFF2-40B4-BE49-F238E27FC236}">
                <a16:creationId xmlns:a16="http://schemas.microsoft.com/office/drawing/2014/main" id="{1296EAD2-6BAC-8F9B-1D96-D35A03173A8D}"/>
              </a:ext>
            </a:extLst>
          </p:cNvPr>
          <p:cNvSpPr txBox="1"/>
          <p:nvPr/>
        </p:nvSpPr>
        <p:spPr>
          <a:xfrm>
            <a:off x="8116111" y="4260691"/>
            <a:ext cx="4075889" cy="1384995"/>
          </a:xfrm>
          <a:prstGeom prst="rect">
            <a:avLst/>
          </a:prstGeom>
          <a:noFill/>
        </p:spPr>
        <p:txBody>
          <a:bodyPr wrap="square" rtlCol="0">
            <a:spAutoFit/>
          </a:bodyPr>
          <a:lstStyle/>
          <a:p>
            <a:r>
              <a:rPr lang="de-DE" sz="1200"/>
              <a:t>Gute Arbeit (über 80 Punke)</a:t>
            </a:r>
          </a:p>
          <a:p>
            <a:endParaRPr lang="de-DE" sz="1200"/>
          </a:p>
          <a:p>
            <a:r>
              <a:rPr lang="de-DE" sz="1200"/>
              <a:t>Arbeitsqualität im oberen Mittelfeld (65 bis unter 80 Punkte)</a:t>
            </a:r>
          </a:p>
          <a:p>
            <a:endParaRPr lang="de-DE" sz="1200"/>
          </a:p>
          <a:p>
            <a:r>
              <a:rPr lang="de-DE" sz="1200"/>
              <a:t>Arbeitsqualität im unteren Mittelfeld (50 bis unter 65 Punkte)</a:t>
            </a:r>
          </a:p>
          <a:p>
            <a:endParaRPr lang="de-DE" sz="1200"/>
          </a:p>
          <a:p>
            <a:r>
              <a:rPr lang="de-DE" sz="1200"/>
              <a:t>Schlechte Arbeit (unter 50 Punkte)</a:t>
            </a:r>
          </a:p>
        </p:txBody>
      </p:sp>
      <p:sp>
        <p:nvSpPr>
          <p:cNvPr id="8" name="Rechteck 7">
            <a:extLst>
              <a:ext uri="{FF2B5EF4-FFF2-40B4-BE49-F238E27FC236}">
                <a16:creationId xmlns:a16="http://schemas.microsoft.com/office/drawing/2014/main" id="{50C90E7A-F012-2EC5-41BE-AFA8C9FFF5E7}"/>
              </a:ext>
            </a:extLst>
          </p:cNvPr>
          <p:cNvSpPr/>
          <p:nvPr/>
        </p:nvSpPr>
        <p:spPr>
          <a:xfrm>
            <a:off x="7855193" y="4362363"/>
            <a:ext cx="282103" cy="116732"/>
          </a:xfrm>
          <a:prstGeom prst="rect">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Rechteck 8">
            <a:extLst>
              <a:ext uri="{FF2B5EF4-FFF2-40B4-BE49-F238E27FC236}">
                <a16:creationId xmlns:a16="http://schemas.microsoft.com/office/drawing/2014/main" id="{E058B00C-6717-EB91-22CA-AD8D8AB92F74}"/>
              </a:ext>
            </a:extLst>
          </p:cNvPr>
          <p:cNvSpPr/>
          <p:nvPr/>
        </p:nvSpPr>
        <p:spPr>
          <a:xfrm>
            <a:off x="7855193" y="4725286"/>
            <a:ext cx="282103" cy="116732"/>
          </a:xfrm>
          <a:prstGeom prst="rect">
            <a:avLst/>
          </a:prstGeom>
          <a:solidFill>
            <a:schemeClr val="accent5"/>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Rechteck 9">
            <a:extLst>
              <a:ext uri="{FF2B5EF4-FFF2-40B4-BE49-F238E27FC236}">
                <a16:creationId xmlns:a16="http://schemas.microsoft.com/office/drawing/2014/main" id="{F487D622-900D-D8D4-444B-D8B57EC8D06A}"/>
              </a:ext>
            </a:extLst>
          </p:cNvPr>
          <p:cNvSpPr/>
          <p:nvPr/>
        </p:nvSpPr>
        <p:spPr>
          <a:xfrm>
            <a:off x="7860814" y="5090810"/>
            <a:ext cx="282103" cy="116732"/>
          </a:xfrm>
          <a:prstGeom prst="rect">
            <a:avLst/>
          </a:prstGeom>
          <a:solidFill>
            <a:schemeClr val="accent6">
              <a:lumMod val="25000"/>
              <a:lumOff val="75000"/>
            </a:schemeClr>
          </a:solidFill>
          <a:ln>
            <a:solidFill>
              <a:schemeClr val="accent6">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hteck 10">
            <a:extLst>
              <a:ext uri="{FF2B5EF4-FFF2-40B4-BE49-F238E27FC236}">
                <a16:creationId xmlns:a16="http://schemas.microsoft.com/office/drawing/2014/main" id="{AC9DB618-AA5A-7A37-2B5C-240F4BB9DB95}"/>
              </a:ext>
            </a:extLst>
          </p:cNvPr>
          <p:cNvSpPr/>
          <p:nvPr/>
        </p:nvSpPr>
        <p:spPr>
          <a:xfrm>
            <a:off x="7855193" y="5451133"/>
            <a:ext cx="282103" cy="116732"/>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Geschweifte Klammer rechts 2">
            <a:extLst>
              <a:ext uri="{FF2B5EF4-FFF2-40B4-BE49-F238E27FC236}">
                <a16:creationId xmlns:a16="http://schemas.microsoft.com/office/drawing/2014/main" id="{3E4C1C06-1276-1A57-B0FC-1673FDFBEABD}"/>
              </a:ext>
            </a:extLst>
          </p:cNvPr>
          <p:cNvSpPr/>
          <p:nvPr/>
        </p:nvSpPr>
        <p:spPr>
          <a:xfrm>
            <a:off x="6705600" y="1895615"/>
            <a:ext cx="391160" cy="115316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14" name="Geschweifte Klammer rechts 13">
            <a:extLst>
              <a:ext uri="{FF2B5EF4-FFF2-40B4-BE49-F238E27FC236}">
                <a16:creationId xmlns:a16="http://schemas.microsoft.com/office/drawing/2014/main" id="{9EA3FBAB-6A1E-E3C3-E03A-96E54A579AF3}"/>
              </a:ext>
            </a:extLst>
          </p:cNvPr>
          <p:cNvSpPr/>
          <p:nvPr/>
        </p:nvSpPr>
        <p:spPr>
          <a:xfrm>
            <a:off x="5631180" y="3221849"/>
            <a:ext cx="929640" cy="1198880"/>
          </a:xfrm>
          <a:prstGeom prst="rightBrace">
            <a:avLst>
              <a:gd name="adj1" fmla="val 10256"/>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15" name="Geschweifte Klammer rechts 14">
            <a:extLst>
              <a:ext uri="{FF2B5EF4-FFF2-40B4-BE49-F238E27FC236}">
                <a16:creationId xmlns:a16="http://schemas.microsoft.com/office/drawing/2014/main" id="{7A02E699-3478-0B5F-3F9C-71F4DC68B774}"/>
              </a:ext>
            </a:extLst>
          </p:cNvPr>
          <p:cNvSpPr/>
          <p:nvPr/>
        </p:nvSpPr>
        <p:spPr>
          <a:xfrm>
            <a:off x="4759960" y="4597400"/>
            <a:ext cx="401320" cy="78931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16" name="Textfeld 15">
            <a:extLst>
              <a:ext uri="{FF2B5EF4-FFF2-40B4-BE49-F238E27FC236}">
                <a16:creationId xmlns:a16="http://schemas.microsoft.com/office/drawing/2014/main" id="{6E91AEDB-91E0-2EFD-F7B6-B978737ECD44}"/>
              </a:ext>
            </a:extLst>
          </p:cNvPr>
          <p:cNvSpPr txBox="1"/>
          <p:nvPr/>
        </p:nvSpPr>
        <p:spPr>
          <a:xfrm>
            <a:off x="6999467" y="1863887"/>
            <a:ext cx="461665" cy="1216615"/>
          </a:xfrm>
          <a:prstGeom prst="rect">
            <a:avLst/>
          </a:prstGeom>
          <a:noFill/>
        </p:spPr>
        <p:txBody>
          <a:bodyPr vert="vert" wrap="none" rtlCol="0">
            <a:spAutoFit/>
          </a:bodyPr>
          <a:lstStyle/>
          <a:p>
            <a:r>
              <a:rPr lang="de-DE">
                <a:solidFill>
                  <a:schemeClr val="accent1"/>
                </a:solidFill>
              </a:rPr>
              <a:t>Ressourcen </a:t>
            </a:r>
          </a:p>
        </p:txBody>
      </p:sp>
      <p:sp>
        <p:nvSpPr>
          <p:cNvPr id="18" name="Textfeld 17">
            <a:extLst>
              <a:ext uri="{FF2B5EF4-FFF2-40B4-BE49-F238E27FC236}">
                <a16:creationId xmlns:a16="http://schemas.microsoft.com/office/drawing/2014/main" id="{4662B42A-DBFE-7122-78E8-EE0E6E2E4BEC}"/>
              </a:ext>
            </a:extLst>
          </p:cNvPr>
          <p:cNvSpPr txBox="1"/>
          <p:nvPr/>
        </p:nvSpPr>
        <p:spPr>
          <a:xfrm>
            <a:off x="6439515" y="3236143"/>
            <a:ext cx="461665" cy="1301318"/>
          </a:xfrm>
          <a:prstGeom prst="rect">
            <a:avLst/>
          </a:prstGeom>
          <a:noFill/>
        </p:spPr>
        <p:txBody>
          <a:bodyPr vert="vert" wrap="none" rtlCol="0">
            <a:spAutoFit/>
          </a:bodyPr>
          <a:lstStyle/>
          <a:p>
            <a:r>
              <a:rPr lang="de-DE">
                <a:solidFill>
                  <a:schemeClr val="accent1"/>
                </a:solidFill>
              </a:rPr>
              <a:t>Belastungen </a:t>
            </a:r>
          </a:p>
        </p:txBody>
      </p:sp>
      <p:sp>
        <p:nvSpPr>
          <p:cNvPr id="19" name="Textfeld 18">
            <a:extLst>
              <a:ext uri="{FF2B5EF4-FFF2-40B4-BE49-F238E27FC236}">
                <a16:creationId xmlns:a16="http://schemas.microsoft.com/office/drawing/2014/main" id="{9F4BDC81-B202-28CD-3204-F797B18290C6}"/>
              </a:ext>
            </a:extLst>
          </p:cNvPr>
          <p:cNvSpPr txBox="1"/>
          <p:nvPr/>
        </p:nvSpPr>
        <p:spPr>
          <a:xfrm>
            <a:off x="5072221" y="4158520"/>
            <a:ext cx="461665" cy="2287101"/>
          </a:xfrm>
          <a:prstGeom prst="rect">
            <a:avLst/>
          </a:prstGeom>
          <a:noFill/>
        </p:spPr>
        <p:txBody>
          <a:bodyPr vert="vert" wrap="none" rtlCol="0">
            <a:spAutoFit/>
          </a:bodyPr>
          <a:lstStyle/>
          <a:p>
            <a:r>
              <a:rPr lang="de-DE">
                <a:solidFill>
                  <a:schemeClr val="accent1"/>
                </a:solidFill>
              </a:rPr>
              <a:t>Einkommen/Sicherheit </a:t>
            </a:r>
          </a:p>
        </p:txBody>
      </p:sp>
      <p:sp>
        <p:nvSpPr>
          <p:cNvPr id="12" name="Rechteck 11">
            <a:extLst>
              <a:ext uri="{FF2B5EF4-FFF2-40B4-BE49-F238E27FC236}">
                <a16:creationId xmlns:a16="http://schemas.microsoft.com/office/drawing/2014/main" id="{65BE4E7D-F554-9210-C531-8F977C082137}"/>
              </a:ext>
            </a:extLst>
          </p:cNvPr>
          <p:cNvSpPr/>
          <p:nvPr/>
        </p:nvSpPr>
        <p:spPr>
          <a:xfrm>
            <a:off x="159026" y="143123"/>
            <a:ext cx="11871297" cy="804044"/>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3496949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BACDF5-5BC8-EB75-2946-4860319DD0D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25C7A92-473E-7916-3DAA-CC7318C31F36}"/>
              </a:ext>
            </a:extLst>
          </p:cNvPr>
          <p:cNvSpPr>
            <a:spLocks noGrp="1"/>
          </p:cNvSpPr>
          <p:nvPr>
            <p:ph type="title"/>
          </p:nvPr>
        </p:nvSpPr>
        <p:spPr/>
        <p:txBody>
          <a:bodyPr/>
          <a:lstStyle/>
          <a:p>
            <a:r>
              <a:rPr lang="de-DE"/>
              <a:t>Indexwerte nach Berufsgruppen</a:t>
            </a:r>
          </a:p>
        </p:txBody>
      </p:sp>
      <p:sp>
        <p:nvSpPr>
          <p:cNvPr id="3" name="Textplatzhalter 2">
            <a:extLst>
              <a:ext uri="{FF2B5EF4-FFF2-40B4-BE49-F238E27FC236}">
                <a16:creationId xmlns:a16="http://schemas.microsoft.com/office/drawing/2014/main" id="{1785C15D-34FF-7CC8-80EA-A30E01B6080B}"/>
              </a:ext>
            </a:extLst>
          </p:cNvPr>
          <p:cNvSpPr>
            <a:spLocks noGrp="1"/>
          </p:cNvSpPr>
          <p:nvPr>
            <p:ph type="body" sz="quarter" idx="11"/>
          </p:nvPr>
        </p:nvSpPr>
        <p:spPr/>
        <p:txBody>
          <a:bodyPr/>
          <a:lstStyle/>
          <a:p>
            <a:endParaRPr lang="de-DE" sz="1200"/>
          </a:p>
          <a:p>
            <a:endParaRPr lang="de-DE"/>
          </a:p>
        </p:txBody>
      </p:sp>
      <p:sp>
        <p:nvSpPr>
          <p:cNvPr id="4" name="Datumsplatzhalter 3">
            <a:extLst>
              <a:ext uri="{FF2B5EF4-FFF2-40B4-BE49-F238E27FC236}">
                <a16:creationId xmlns:a16="http://schemas.microsoft.com/office/drawing/2014/main" id="{656CB89C-86FC-7E30-68FD-CBD9226B1919}"/>
              </a:ext>
            </a:extLst>
          </p:cNvPr>
          <p:cNvSpPr>
            <a:spLocks noGrp="1"/>
          </p:cNvSpPr>
          <p:nvPr>
            <p:ph type="dt" sz="half"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1176000-713B-4489-A2AE-A6B651E5F780}" type="datetime1">
              <a:rPr kumimoji="0" lang="de-DE" sz="900" b="0" i="0" u="none" strike="noStrike" kern="1200" cap="none" spc="0" normalizeH="0" baseline="0" noProof="0" smtClean="0">
                <a:ln>
                  <a:noFill/>
                </a:ln>
                <a:solidFill>
                  <a:srgbClr val="3A3A3A"/>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25.11.2025</a:t>
            </a:fld>
            <a:endParaRPr kumimoji="0" lang="en-US" sz="900" b="0" i="0" u="none" strike="noStrike" kern="1200" cap="none" spc="0" normalizeH="0" baseline="0" noProof="0">
              <a:ln>
                <a:noFill/>
              </a:ln>
              <a:solidFill>
                <a:srgbClr val="3A3A3A"/>
              </a:solidFill>
              <a:effectLst/>
              <a:uLnTx/>
              <a:uFillTx/>
              <a:latin typeface="Calibri"/>
              <a:ea typeface="+mn-ea"/>
              <a:cs typeface="+mn-cs"/>
            </a:endParaRPr>
          </a:p>
        </p:txBody>
      </p:sp>
      <p:sp>
        <p:nvSpPr>
          <p:cNvPr id="6" name="Foliennummernplatzhalter 5">
            <a:extLst>
              <a:ext uri="{FF2B5EF4-FFF2-40B4-BE49-F238E27FC236}">
                <a16:creationId xmlns:a16="http://schemas.microsoft.com/office/drawing/2014/main" id="{44F0D110-E979-1030-BBDD-4F26269027A3}"/>
              </a:ext>
            </a:extLst>
          </p:cNvPr>
          <p:cNvSpPr>
            <a:spLocks noGrp="1"/>
          </p:cNvSpPr>
          <p:nvPr>
            <p:ph type="sldNum" sz="quarter"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5776EE-2D96-4B0B-AEC2-633829776588}" type="slidenum">
              <a:rPr kumimoji="0" lang="en-US" sz="900" b="0" i="0" u="none" strike="noStrike" kern="1200" cap="none" spc="0" normalizeH="0" baseline="0" noProof="0" smtClean="0">
                <a:ln>
                  <a:noFill/>
                </a:ln>
                <a:solidFill>
                  <a:srgbClr val="3A3A3A"/>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900" b="0" i="0" u="none" strike="noStrike" kern="1200" cap="none" spc="0" normalizeH="0" baseline="0" noProof="0">
              <a:ln>
                <a:noFill/>
              </a:ln>
              <a:solidFill>
                <a:srgbClr val="3A3A3A"/>
              </a:solidFill>
              <a:effectLst/>
              <a:uLnTx/>
              <a:uFillTx/>
              <a:latin typeface="Calibri"/>
              <a:ea typeface="+mn-ea"/>
              <a:cs typeface="+mn-cs"/>
            </a:endParaRPr>
          </a:p>
        </p:txBody>
      </p:sp>
      <p:sp>
        <p:nvSpPr>
          <p:cNvPr id="7" name="Rechteck 6">
            <a:extLst>
              <a:ext uri="{FF2B5EF4-FFF2-40B4-BE49-F238E27FC236}">
                <a16:creationId xmlns:a16="http://schemas.microsoft.com/office/drawing/2014/main" id="{8C237578-E37A-212D-A7C8-CC26223E8106}"/>
              </a:ext>
            </a:extLst>
          </p:cNvPr>
          <p:cNvSpPr/>
          <p:nvPr/>
        </p:nvSpPr>
        <p:spPr>
          <a:xfrm>
            <a:off x="159026" y="143123"/>
            <a:ext cx="11871297" cy="715729"/>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1489049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1A6E2F-307D-C3C9-B34F-10FAC4D184D4}"/>
              </a:ext>
            </a:extLst>
          </p:cNvPr>
          <p:cNvSpPr>
            <a:spLocks noGrp="1"/>
          </p:cNvSpPr>
          <p:nvPr>
            <p:ph type="title"/>
          </p:nvPr>
        </p:nvSpPr>
        <p:spPr/>
        <p:txBody>
          <a:bodyPr/>
          <a:lstStyle/>
          <a:p>
            <a:r>
              <a:rPr lang="de-DE"/>
              <a:t>Technische Mediengestaltung und -bearbeitung</a:t>
            </a:r>
          </a:p>
        </p:txBody>
      </p:sp>
      <p:sp>
        <p:nvSpPr>
          <p:cNvPr id="4" name="Datumsplatzhalter 3">
            <a:extLst>
              <a:ext uri="{FF2B5EF4-FFF2-40B4-BE49-F238E27FC236}">
                <a16:creationId xmlns:a16="http://schemas.microsoft.com/office/drawing/2014/main" id="{8AEB14C3-AFC3-E589-44A3-032C7F818CC6}"/>
              </a:ext>
            </a:extLst>
          </p:cNvPr>
          <p:cNvSpPr>
            <a:spLocks noGrp="1"/>
          </p:cNvSpPr>
          <p:nvPr>
            <p:ph type="dt" sz="half" idx="2"/>
          </p:nvPr>
        </p:nvSpPr>
        <p:spPr/>
        <p:txBody>
          <a:bodyPr/>
          <a:lstStyle/>
          <a:p>
            <a:fld id="{21CE6C11-0E51-469C-B2A4-125EEB5780A5}" type="datetime1">
              <a:rPr lang="de-DE" smtClean="0"/>
              <a:pPr/>
              <a:t>25.11.2025</a:t>
            </a:fld>
            <a:endParaRPr lang="en-US"/>
          </a:p>
        </p:txBody>
      </p:sp>
      <p:sp>
        <p:nvSpPr>
          <p:cNvPr id="5" name="Fußzeilenplatzhalter 4">
            <a:extLst>
              <a:ext uri="{FF2B5EF4-FFF2-40B4-BE49-F238E27FC236}">
                <a16:creationId xmlns:a16="http://schemas.microsoft.com/office/drawing/2014/main" id="{F7D51C7A-3446-A1D4-15B4-FC4426E8216E}"/>
              </a:ext>
            </a:extLst>
          </p:cNvPr>
          <p:cNvSpPr>
            <a:spLocks noGrp="1"/>
          </p:cNvSpPr>
          <p:nvPr>
            <p:ph type="ftr" sz="quarter" idx="3"/>
          </p:nvPr>
        </p:nvSpPr>
        <p:spPr/>
        <p:txBody>
          <a:bodyPr/>
          <a:lstStyle/>
          <a:p>
            <a:endParaRPr lang="de-DE"/>
          </a:p>
        </p:txBody>
      </p:sp>
      <p:sp>
        <p:nvSpPr>
          <p:cNvPr id="6" name="Foliennummernplatzhalter 5">
            <a:extLst>
              <a:ext uri="{FF2B5EF4-FFF2-40B4-BE49-F238E27FC236}">
                <a16:creationId xmlns:a16="http://schemas.microsoft.com/office/drawing/2014/main" id="{4F5200FA-AED7-F770-602A-4A59958F5346}"/>
              </a:ext>
            </a:extLst>
          </p:cNvPr>
          <p:cNvSpPr>
            <a:spLocks noGrp="1"/>
          </p:cNvSpPr>
          <p:nvPr>
            <p:ph type="sldNum" sz="quarter" idx="4"/>
          </p:nvPr>
        </p:nvSpPr>
        <p:spPr/>
        <p:txBody>
          <a:bodyPr/>
          <a:lstStyle/>
          <a:p>
            <a:fld id="{CE5776EE-2D96-4B0B-AEC2-633829776588}" type="slidenum">
              <a:rPr lang="en-US" smtClean="0"/>
              <a:pPr/>
              <a:t>57</a:t>
            </a:fld>
            <a:endParaRPr lang="en-US"/>
          </a:p>
        </p:txBody>
      </p:sp>
      <p:graphicFrame>
        <p:nvGraphicFramePr>
          <p:cNvPr id="7" name="Inhaltsplatzhalter 6">
            <a:extLst>
              <a:ext uri="{FF2B5EF4-FFF2-40B4-BE49-F238E27FC236}">
                <a16:creationId xmlns:a16="http://schemas.microsoft.com/office/drawing/2014/main" id="{6DE8C759-26D7-3DFA-F04D-D55358C68BB2}"/>
              </a:ext>
            </a:extLst>
          </p:cNvPr>
          <p:cNvGraphicFramePr>
            <a:graphicFrameLocks noGrp="1"/>
          </p:cNvGraphicFramePr>
          <p:nvPr>
            <p:ph idx="1"/>
            <p:extLst>
              <p:ext uri="{D42A27DB-BD31-4B8C-83A1-F6EECF244321}">
                <p14:modId xmlns:p14="http://schemas.microsoft.com/office/powerpoint/2010/main" val="3787166232"/>
              </p:ext>
            </p:extLst>
          </p:nvPr>
        </p:nvGraphicFramePr>
        <p:xfrm>
          <a:off x="165100" y="1803400"/>
          <a:ext cx="7026532" cy="3901009"/>
        </p:xfrm>
        <a:graphic>
          <a:graphicData uri="http://schemas.openxmlformats.org/drawingml/2006/chart">
            <c:chart xmlns:c="http://schemas.openxmlformats.org/drawingml/2006/chart" xmlns:r="http://schemas.openxmlformats.org/officeDocument/2006/relationships" r:id="rId3"/>
          </a:graphicData>
        </a:graphic>
      </p:graphicFrame>
      <p:pic>
        <p:nvPicPr>
          <p:cNvPr id="9" name="Grafik 8">
            <a:extLst>
              <a:ext uri="{FF2B5EF4-FFF2-40B4-BE49-F238E27FC236}">
                <a16:creationId xmlns:a16="http://schemas.microsoft.com/office/drawing/2014/main" id="{7DC8DE1A-77A5-F704-FD34-F38611255C0F}"/>
              </a:ext>
            </a:extLst>
          </p:cNvPr>
          <p:cNvPicPr>
            <a:picLocks noChangeAspect="1"/>
          </p:cNvPicPr>
          <p:nvPr/>
        </p:nvPicPr>
        <p:blipFill>
          <a:blip r:embed="rId4"/>
          <a:stretch>
            <a:fillRect/>
          </a:stretch>
        </p:blipFill>
        <p:spPr>
          <a:xfrm>
            <a:off x="7514920" y="4331208"/>
            <a:ext cx="4363059" cy="1629002"/>
          </a:xfrm>
          <a:prstGeom prst="rect">
            <a:avLst/>
          </a:prstGeom>
        </p:spPr>
      </p:pic>
      <p:sp>
        <p:nvSpPr>
          <p:cNvPr id="3" name="Rechteck 2">
            <a:extLst>
              <a:ext uri="{FF2B5EF4-FFF2-40B4-BE49-F238E27FC236}">
                <a16:creationId xmlns:a16="http://schemas.microsoft.com/office/drawing/2014/main" id="{7A3DB80E-085A-03EC-FFF5-F24ABC3218B6}"/>
              </a:ext>
            </a:extLst>
          </p:cNvPr>
          <p:cNvSpPr/>
          <p:nvPr/>
        </p:nvSpPr>
        <p:spPr>
          <a:xfrm>
            <a:off x="159026" y="143123"/>
            <a:ext cx="11871297" cy="715729"/>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418008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9027A5-E176-D495-7DC8-C89FE3AAA499}"/>
              </a:ext>
            </a:extLst>
          </p:cNvPr>
          <p:cNvSpPr>
            <a:spLocks noGrp="1"/>
          </p:cNvSpPr>
          <p:nvPr>
            <p:ph type="title"/>
          </p:nvPr>
        </p:nvSpPr>
        <p:spPr/>
        <p:txBody>
          <a:bodyPr/>
          <a:lstStyle/>
          <a:p>
            <a:r>
              <a:rPr lang="de-DE"/>
              <a:t>Übersetzung / Dolmetscher</a:t>
            </a:r>
          </a:p>
        </p:txBody>
      </p:sp>
      <p:sp>
        <p:nvSpPr>
          <p:cNvPr id="4" name="Datumsplatzhalter 3">
            <a:extLst>
              <a:ext uri="{FF2B5EF4-FFF2-40B4-BE49-F238E27FC236}">
                <a16:creationId xmlns:a16="http://schemas.microsoft.com/office/drawing/2014/main" id="{62A8D777-AEE7-CB88-71DF-A7FCF6DF0C87}"/>
              </a:ext>
            </a:extLst>
          </p:cNvPr>
          <p:cNvSpPr>
            <a:spLocks noGrp="1"/>
          </p:cNvSpPr>
          <p:nvPr>
            <p:ph type="dt" sz="half" idx="2"/>
          </p:nvPr>
        </p:nvSpPr>
        <p:spPr/>
        <p:txBody>
          <a:bodyPr/>
          <a:lstStyle/>
          <a:p>
            <a:fld id="{21CE6C11-0E51-469C-B2A4-125EEB5780A5}" type="datetime1">
              <a:rPr lang="de-DE" smtClean="0"/>
              <a:pPr/>
              <a:t>25.11.2025</a:t>
            </a:fld>
            <a:endParaRPr lang="en-US"/>
          </a:p>
        </p:txBody>
      </p:sp>
      <p:sp>
        <p:nvSpPr>
          <p:cNvPr id="5" name="Fußzeilenplatzhalter 4">
            <a:extLst>
              <a:ext uri="{FF2B5EF4-FFF2-40B4-BE49-F238E27FC236}">
                <a16:creationId xmlns:a16="http://schemas.microsoft.com/office/drawing/2014/main" id="{DD7A4F7B-54E1-8FD7-7CFA-5D43FA4208E5}"/>
              </a:ext>
            </a:extLst>
          </p:cNvPr>
          <p:cNvSpPr>
            <a:spLocks noGrp="1"/>
          </p:cNvSpPr>
          <p:nvPr>
            <p:ph type="ftr" sz="quarter" idx="3"/>
          </p:nvPr>
        </p:nvSpPr>
        <p:spPr/>
        <p:txBody>
          <a:bodyPr/>
          <a:lstStyle/>
          <a:p>
            <a:endParaRPr lang="de-DE"/>
          </a:p>
        </p:txBody>
      </p:sp>
      <p:sp>
        <p:nvSpPr>
          <p:cNvPr id="6" name="Foliennummernplatzhalter 5">
            <a:extLst>
              <a:ext uri="{FF2B5EF4-FFF2-40B4-BE49-F238E27FC236}">
                <a16:creationId xmlns:a16="http://schemas.microsoft.com/office/drawing/2014/main" id="{45D7024A-2574-627B-3ACB-42C4D51E0CD2}"/>
              </a:ext>
            </a:extLst>
          </p:cNvPr>
          <p:cNvSpPr>
            <a:spLocks noGrp="1"/>
          </p:cNvSpPr>
          <p:nvPr>
            <p:ph type="sldNum" sz="quarter" idx="4"/>
          </p:nvPr>
        </p:nvSpPr>
        <p:spPr/>
        <p:txBody>
          <a:bodyPr/>
          <a:lstStyle/>
          <a:p>
            <a:fld id="{CE5776EE-2D96-4B0B-AEC2-633829776588}" type="slidenum">
              <a:rPr lang="en-US" smtClean="0"/>
              <a:pPr/>
              <a:t>58</a:t>
            </a:fld>
            <a:endParaRPr lang="en-US"/>
          </a:p>
        </p:txBody>
      </p:sp>
      <p:graphicFrame>
        <p:nvGraphicFramePr>
          <p:cNvPr id="7" name="Inhaltsplatzhalter 6">
            <a:extLst>
              <a:ext uri="{FF2B5EF4-FFF2-40B4-BE49-F238E27FC236}">
                <a16:creationId xmlns:a16="http://schemas.microsoft.com/office/drawing/2014/main" id="{C5AA34D9-0EE2-A511-783F-74F8389854DC}"/>
              </a:ext>
            </a:extLst>
          </p:cNvPr>
          <p:cNvGraphicFramePr>
            <a:graphicFrameLocks noGrp="1"/>
          </p:cNvGraphicFramePr>
          <p:nvPr>
            <p:ph idx="1"/>
            <p:extLst>
              <p:ext uri="{D42A27DB-BD31-4B8C-83A1-F6EECF244321}">
                <p14:modId xmlns:p14="http://schemas.microsoft.com/office/powerpoint/2010/main" val="204710116"/>
              </p:ext>
            </p:extLst>
          </p:nvPr>
        </p:nvGraphicFramePr>
        <p:xfrm>
          <a:off x="304496" y="1911302"/>
          <a:ext cx="7077379" cy="3894186"/>
        </p:xfrm>
        <a:graphic>
          <a:graphicData uri="http://schemas.openxmlformats.org/drawingml/2006/chart">
            <c:chart xmlns:c="http://schemas.openxmlformats.org/drawingml/2006/chart" xmlns:r="http://schemas.openxmlformats.org/officeDocument/2006/relationships" r:id="rId3"/>
          </a:graphicData>
        </a:graphic>
      </p:graphicFrame>
      <p:pic>
        <p:nvPicPr>
          <p:cNvPr id="9" name="Grafik 8">
            <a:extLst>
              <a:ext uri="{FF2B5EF4-FFF2-40B4-BE49-F238E27FC236}">
                <a16:creationId xmlns:a16="http://schemas.microsoft.com/office/drawing/2014/main" id="{11C0B79D-F6A0-3762-FD05-00386AC87FAF}"/>
              </a:ext>
            </a:extLst>
          </p:cNvPr>
          <p:cNvPicPr>
            <a:picLocks noChangeAspect="1"/>
          </p:cNvPicPr>
          <p:nvPr/>
        </p:nvPicPr>
        <p:blipFill>
          <a:blip r:embed="rId4"/>
          <a:stretch>
            <a:fillRect/>
          </a:stretch>
        </p:blipFill>
        <p:spPr>
          <a:xfrm>
            <a:off x="7524445" y="4176486"/>
            <a:ext cx="4363059" cy="1629002"/>
          </a:xfrm>
          <a:prstGeom prst="rect">
            <a:avLst/>
          </a:prstGeom>
        </p:spPr>
      </p:pic>
      <p:sp>
        <p:nvSpPr>
          <p:cNvPr id="3" name="Rechteck 2">
            <a:extLst>
              <a:ext uri="{FF2B5EF4-FFF2-40B4-BE49-F238E27FC236}">
                <a16:creationId xmlns:a16="http://schemas.microsoft.com/office/drawing/2014/main" id="{9A4A36F0-E251-2BCF-E48A-0AC36EC10917}"/>
              </a:ext>
            </a:extLst>
          </p:cNvPr>
          <p:cNvSpPr/>
          <p:nvPr/>
        </p:nvSpPr>
        <p:spPr>
          <a:xfrm>
            <a:off x="159026" y="143123"/>
            <a:ext cx="11871297" cy="715729"/>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6384271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F2D128-C220-1A5B-0574-216754960D7D}"/>
              </a:ext>
            </a:extLst>
          </p:cNvPr>
          <p:cNvSpPr>
            <a:spLocks noGrp="1"/>
          </p:cNvSpPr>
          <p:nvPr>
            <p:ph type="title"/>
          </p:nvPr>
        </p:nvSpPr>
        <p:spPr/>
        <p:txBody>
          <a:bodyPr/>
          <a:lstStyle/>
          <a:p>
            <a:r>
              <a:rPr lang="de-DE"/>
              <a:t>Berufe mit Gesundheitsbezug und hoher Anteil Interaktionsarbeit</a:t>
            </a:r>
          </a:p>
        </p:txBody>
      </p:sp>
      <p:sp>
        <p:nvSpPr>
          <p:cNvPr id="4" name="Datumsplatzhalter 3">
            <a:extLst>
              <a:ext uri="{FF2B5EF4-FFF2-40B4-BE49-F238E27FC236}">
                <a16:creationId xmlns:a16="http://schemas.microsoft.com/office/drawing/2014/main" id="{854AF069-3E3C-4FE2-C98D-D90ABAB2D817}"/>
              </a:ext>
            </a:extLst>
          </p:cNvPr>
          <p:cNvSpPr>
            <a:spLocks noGrp="1"/>
          </p:cNvSpPr>
          <p:nvPr>
            <p:ph type="dt" sz="half" idx="2"/>
          </p:nvPr>
        </p:nvSpPr>
        <p:spPr/>
        <p:txBody>
          <a:bodyPr/>
          <a:lstStyle/>
          <a:p>
            <a:fld id="{21CE6C11-0E51-469C-B2A4-125EEB5780A5}" type="datetime1">
              <a:rPr lang="de-DE" smtClean="0"/>
              <a:pPr/>
              <a:t>25.11.2025</a:t>
            </a:fld>
            <a:endParaRPr lang="en-US"/>
          </a:p>
        </p:txBody>
      </p:sp>
      <p:sp>
        <p:nvSpPr>
          <p:cNvPr id="5" name="Fußzeilenplatzhalter 4">
            <a:extLst>
              <a:ext uri="{FF2B5EF4-FFF2-40B4-BE49-F238E27FC236}">
                <a16:creationId xmlns:a16="http://schemas.microsoft.com/office/drawing/2014/main" id="{53AB654F-7362-DB6E-9099-960803698662}"/>
              </a:ext>
            </a:extLst>
          </p:cNvPr>
          <p:cNvSpPr>
            <a:spLocks noGrp="1"/>
          </p:cNvSpPr>
          <p:nvPr>
            <p:ph type="ftr" sz="quarter" idx="3"/>
          </p:nvPr>
        </p:nvSpPr>
        <p:spPr/>
        <p:txBody>
          <a:bodyPr/>
          <a:lstStyle/>
          <a:p>
            <a:endParaRPr lang="de-DE"/>
          </a:p>
        </p:txBody>
      </p:sp>
      <p:sp>
        <p:nvSpPr>
          <p:cNvPr id="6" name="Foliennummernplatzhalter 5">
            <a:extLst>
              <a:ext uri="{FF2B5EF4-FFF2-40B4-BE49-F238E27FC236}">
                <a16:creationId xmlns:a16="http://schemas.microsoft.com/office/drawing/2014/main" id="{B431FF0E-27C0-41F4-3BDE-3BB033DD834F}"/>
              </a:ext>
            </a:extLst>
          </p:cNvPr>
          <p:cNvSpPr>
            <a:spLocks noGrp="1"/>
          </p:cNvSpPr>
          <p:nvPr>
            <p:ph type="sldNum" sz="quarter" idx="4"/>
          </p:nvPr>
        </p:nvSpPr>
        <p:spPr/>
        <p:txBody>
          <a:bodyPr/>
          <a:lstStyle/>
          <a:p>
            <a:fld id="{CE5776EE-2D96-4B0B-AEC2-633829776588}" type="slidenum">
              <a:rPr lang="en-US" smtClean="0"/>
              <a:pPr/>
              <a:t>59</a:t>
            </a:fld>
            <a:endParaRPr lang="en-US"/>
          </a:p>
        </p:txBody>
      </p:sp>
      <p:graphicFrame>
        <p:nvGraphicFramePr>
          <p:cNvPr id="7" name="Inhaltsplatzhalter 6">
            <a:extLst>
              <a:ext uri="{FF2B5EF4-FFF2-40B4-BE49-F238E27FC236}">
                <a16:creationId xmlns:a16="http://schemas.microsoft.com/office/drawing/2014/main" id="{132771AD-3990-2BC9-6C48-75F1D6B62CBB}"/>
              </a:ext>
            </a:extLst>
          </p:cNvPr>
          <p:cNvGraphicFramePr>
            <a:graphicFrameLocks noGrp="1"/>
          </p:cNvGraphicFramePr>
          <p:nvPr>
            <p:ph idx="1"/>
            <p:extLst>
              <p:ext uri="{D42A27DB-BD31-4B8C-83A1-F6EECF244321}">
                <p14:modId xmlns:p14="http://schemas.microsoft.com/office/powerpoint/2010/main" val="3018196753"/>
              </p:ext>
            </p:extLst>
          </p:nvPr>
        </p:nvGraphicFramePr>
        <p:xfrm>
          <a:off x="431800" y="2293938"/>
          <a:ext cx="6931025" cy="3511550"/>
        </p:xfrm>
        <a:graphic>
          <a:graphicData uri="http://schemas.openxmlformats.org/drawingml/2006/chart">
            <c:chart xmlns:c="http://schemas.openxmlformats.org/drawingml/2006/chart" xmlns:r="http://schemas.openxmlformats.org/officeDocument/2006/relationships" r:id="rId3"/>
          </a:graphicData>
        </a:graphic>
      </p:graphicFrame>
      <p:pic>
        <p:nvPicPr>
          <p:cNvPr id="9" name="Grafik 8">
            <a:extLst>
              <a:ext uri="{FF2B5EF4-FFF2-40B4-BE49-F238E27FC236}">
                <a16:creationId xmlns:a16="http://schemas.microsoft.com/office/drawing/2014/main" id="{6129FA2D-86B8-F4A8-414C-D7C81721B574}"/>
              </a:ext>
            </a:extLst>
          </p:cNvPr>
          <p:cNvPicPr>
            <a:picLocks noChangeAspect="1"/>
          </p:cNvPicPr>
          <p:nvPr/>
        </p:nvPicPr>
        <p:blipFill>
          <a:blip r:embed="rId4"/>
          <a:stretch>
            <a:fillRect/>
          </a:stretch>
        </p:blipFill>
        <p:spPr>
          <a:xfrm>
            <a:off x="7489420" y="4176486"/>
            <a:ext cx="4363059" cy="1629002"/>
          </a:xfrm>
          <a:prstGeom prst="rect">
            <a:avLst/>
          </a:prstGeom>
        </p:spPr>
      </p:pic>
      <p:sp>
        <p:nvSpPr>
          <p:cNvPr id="3" name="Rechteck 2">
            <a:extLst>
              <a:ext uri="{FF2B5EF4-FFF2-40B4-BE49-F238E27FC236}">
                <a16:creationId xmlns:a16="http://schemas.microsoft.com/office/drawing/2014/main" id="{5C9525C9-624D-5F75-ABD5-9CC32B4C5CCB}"/>
              </a:ext>
            </a:extLst>
          </p:cNvPr>
          <p:cNvSpPr/>
          <p:nvPr/>
        </p:nvSpPr>
        <p:spPr>
          <a:xfrm>
            <a:off x="159026" y="143123"/>
            <a:ext cx="11871297" cy="715729"/>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7199491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D79623-21CF-D122-7F0A-75B30CE3AC2B}"/>
              </a:ext>
            </a:extLst>
          </p:cNvPr>
          <p:cNvSpPr>
            <a:spLocks noGrp="1"/>
          </p:cNvSpPr>
          <p:nvPr>
            <p:ph type="title"/>
          </p:nvPr>
        </p:nvSpPr>
        <p:spPr/>
        <p:txBody>
          <a:bodyPr/>
          <a:lstStyle/>
          <a:p>
            <a:r>
              <a:rPr lang="de-DE"/>
              <a:t>Lehrtätigkeit an außerschulischen Bildungseinrichtungen</a:t>
            </a:r>
          </a:p>
        </p:txBody>
      </p:sp>
      <p:sp>
        <p:nvSpPr>
          <p:cNvPr id="4" name="Datumsplatzhalter 3">
            <a:extLst>
              <a:ext uri="{FF2B5EF4-FFF2-40B4-BE49-F238E27FC236}">
                <a16:creationId xmlns:a16="http://schemas.microsoft.com/office/drawing/2014/main" id="{CADED247-D43A-1641-DC14-C0538687FA32}"/>
              </a:ext>
            </a:extLst>
          </p:cNvPr>
          <p:cNvSpPr>
            <a:spLocks noGrp="1"/>
          </p:cNvSpPr>
          <p:nvPr>
            <p:ph type="dt" sz="half" idx="2"/>
          </p:nvPr>
        </p:nvSpPr>
        <p:spPr/>
        <p:txBody>
          <a:bodyPr/>
          <a:lstStyle/>
          <a:p>
            <a:fld id="{21CE6C11-0E51-469C-B2A4-125EEB5780A5}" type="datetime1">
              <a:rPr lang="de-DE" smtClean="0"/>
              <a:pPr/>
              <a:t>25.11.2025</a:t>
            </a:fld>
            <a:endParaRPr lang="en-US"/>
          </a:p>
        </p:txBody>
      </p:sp>
      <p:sp>
        <p:nvSpPr>
          <p:cNvPr id="5" name="Fußzeilenplatzhalter 4">
            <a:extLst>
              <a:ext uri="{FF2B5EF4-FFF2-40B4-BE49-F238E27FC236}">
                <a16:creationId xmlns:a16="http://schemas.microsoft.com/office/drawing/2014/main" id="{D0F2CAFA-4D5B-BFC6-A06A-CC3C5B59C041}"/>
              </a:ext>
            </a:extLst>
          </p:cNvPr>
          <p:cNvSpPr>
            <a:spLocks noGrp="1"/>
          </p:cNvSpPr>
          <p:nvPr>
            <p:ph type="ftr" sz="quarter" idx="3"/>
          </p:nvPr>
        </p:nvSpPr>
        <p:spPr/>
        <p:txBody>
          <a:bodyPr/>
          <a:lstStyle/>
          <a:p>
            <a:endParaRPr lang="de-DE"/>
          </a:p>
        </p:txBody>
      </p:sp>
      <p:sp>
        <p:nvSpPr>
          <p:cNvPr id="6" name="Foliennummernplatzhalter 5">
            <a:extLst>
              <a:ext uri="{FF2B5EF4-FFF2-40B4-BE49-F238E27FC236}">
                <a16:creationId xmlns:a16="http://schemas.microsoft.com/office/drawing/2014/main" id="{B72B43B9-773F-3BDE-9BA5-D850BDFFA0DC}"/>
              </a:ext>
            </a:extLst>
          </p:cNvPr>
          <p:cNvSpPr>
            <a:spLocks noGrp="1"/>
          </p:cNvSpPr>
          <p:nvPr>
            <p:ph type="sldNum" sz="quarter" idx="4"/>
          </p:nvPr>
        </p:nvSpPr>
        <p:spPr/>
        <p:txBody>
          <a:bodyPr/>
          <a:lstStyle/>
          <a:p>
            <a:fld id="{CE5776EE-2D96-4B0B-AEC2-633829776588}" type="slidenum">
              <a:rPr lang="en-US" smtClean="0"/>
              <a:pPr/>
              <a:t>60</a:t>
            </a:fld>
            <a:endParaRPr lang="en-US"/>
          </a:p>
        </p:txBody>
      </p:sp>
      <p:graphicFrame>
        <p:nvGraphicFramePr>
          <p:cNvPr id="7" name="Inhaltsplatzhalter 6">
            <a:extLst>
              <a:ext uri="{FF2B5EF4-FFF2-40B4-BE49-F238E27FC236}">
                <a16:creationId xmlns:a16="http://schemas.microsoft.com/office/drawing/2014/main" id="{39DCC476-69D9-2C06-F3AC-6BDEF8A19DFA}"/>
              </a:ext>
            </a:extLst>
          </p:cNvPr>
          <p:cNvGraphicFramePr>
            <a:graphicFrameLocks noGrp="1"/>
          </p:cNvGraphicFramePr>
          <p:nvPr>
            <p:ph idx="1"/>
            <p:extLst>
              <p:ext uri="{D42A27DB-BD31-4B8C-83A1-F6EECF244321}">
                <p14:modId xmlns:p14="http://schemas.microsoft.com/office/powerpoint/2010/main" val="3860689534"/>
              </p:ext>
            </p:extLst>
          </p:nvPr>
        </p:nvGraphicFramePr>
        <p:xfrm>
          <a:off x="431800" y="2110683"/>
          <a:ext cx="7092645" cy="3694805"/>
        </p:xfrm>
        <a:graphic>
          <a:graphicData uri="http://schemas.openxmlformats.org/drawingml/2006/chart">
            <c:chart xmlns:c="http://schemas.openxmlformats.org/drawingml/2006/chart" xmlns:r="http://schemas.openxmlformats.org/officeDocument/2006/relationships" r:id="rId3"/>
          </a:graphicData>
        </a:graphic>
      </p:graphicFrame>
      <p:pic>
        <p:nvPicPr>
          <p:cNvPr id="9" name="Grafik 8">
            <a:extLst>
              <a:ext uri="{FF2B5EF4-FFF2-40B4-BE49-F238E27FC236}">
                <a16:creationId xmlns:a16="http://schemas.microsoft.com/office/drawing/2014/main" id="{8D39155A-3BB4-1FEA-BE7A-48F01585EEBD}"/>
              </a:ext>
            </a:extLst>
          </p:cNvPr>
          <p:cNvPicPr>
            <a:picLocks noChangeAspect="1"/>
          </p:cNvPicPr>
          <p:nvPr/>
        </p:nvPicPr>
        <p:blipFill>
          <a:blip r:embed="rId4"/>
          <a:stretch>
            <a:fillRect/>
          </a:stretch>
        </p:blipFill>
        <p:spPr>
          <a:xfrm>
            <a:off x="7524445" y="4176486"/>
            <a:ext cx="4363059" cy="1629002"/>
          </a:xfrm>
          <a:prstGeom prst="rect">
            <a:avLst/>
          </a:prstGeom>
        </p:spPr>
      </p:pic>
      <p:sp>
        <p:nvSpPr>
          <p:cNvPr id="3" name="Rechteck 2">
            <a:extLst>
              <a:ext uri="{FF2B5EF4-FFF2-40B4-BE49-F238E27FC236}">
                <a16:creationId xmlns:a16="http://schemas.microsoft.com/office/drawing/2014/main" id="{4F8572F3-58E3-2DF1-C75F-429FC8079A89}"/>
              </a:ext>
            </a:extLst>
          </p:cNvPr>
          <p:cNvSpPr/>
          <p:nvPr/>
        </p:nvSpPr>
        <p:spPr>
          <a:xfrm>
            <a:off x="159026" y="143123"/>
            <a:ext cx="11871297" cy="715729"/>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3387826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3DAD98-16ED-3DA3-B4A1-48E5757C73C1}"/>
              </a:ext>
            </a:extLst>
          </p:cNvPr>
          <p:cNvSpPr>
            <a:spLocks noGrp="1"/>
          </p:cNvSpPr>
          <p:nvPr>
            <p:ph type="title"/>
          </p:nvPr>
        </p:nvSpPr>
        <p:spPr/>
        <p:txBody>
          <a:bodyPr/>
          <a:lstStyle/>
          <a:p>
            <a:r>
              <a:rPr lang="de-DE"/>
              <a:t>Redaktion und Journalismus </a:t>
            </a:r>
          </a:p>
        </p:txBody>
      </p:sp>
      <p:sp>
        <p:nvSpPr>
          <p:cNvPr id="4" name="Datumsplatzhalter 3">
            <a:extLst>
              <a:ext uri="{FF2B5EF4-FFF2-40B4-BE49-F238E27FC236}">
                <a16:creationId xmlns:a16="http://schemas.microsoft.com/office/drawing/2014/main" id="{529183B4-E4D0-B437-5920-0D4F227D4EFA}"/>
              </a:ext>
            </a:extLst>
          </p:cNvPr>
          <p:cNvSpPr>
            <a:spLocks noGrp="1"/>
          </p:cNvSpPr>
          <p:nvPr>
            <p:ph type="dt" sz="half" idx="2"/>
          </p:nvPr>
        </p:nvSpPr>
        <p:spPr/>
        <p:txBody>
          <a:bodyPr/>
          <a:lstStyle/>
          <a:p>
            <a:fld id="{21CE6C11-0E51-469C-B2A4-125EEB5780A5}" type="datetime1">
              <a:rPr lang="de-DE" smtClean="0"/>
              <a:pPr/>
              <a:t>25.11.2025</a:t>
            </a:fld>
            <a:endParaRPr lang="en-US"/>
          </a:p>
        </p:txBody>
      </p:sp>
      <p:sp>
        <p:nvSpPr>
          <p:cNvPr id="5" name="Fußzeilenplatzhalter 4">
            <a:extLst>
              <a:ext uri="{FF2B5EF4-FFF2-40B4-BE49-F238E27FC236}">
                <a16:creationId xmlns:a16="http://schemas.microsoft.com/office/drawing/2014/main" id="{3107AFFE-ECD5-5B46-3558-F14386848F89}"/>
              </a:ext>
            </a:extLst>
          </p:cNvPr>
          <p:cNvSpPr>
            <a:spLocks noGrp="1"/>
          </p:cNvSpPr>
          <p:nvPr>
            <p:ph type="ftr" sz="quarter" idx="3"/>
          </p:nvPr>
        </p:nvSpPr>
        <p:spPr/>
        <p:txBody>
          <a:bodyPr/>
          <a:lstStyle/>
          <a:p>
            <a:endParaRPr lang="de-DE"/>
          </a:p>
        </p:txBody>
      </p:sp>
      <p:sp>
        <p:nvSpPr>
          <p:cNvPr id="6" name="Foliennummernplatzhalter 5">
            <a:extLst>
              <a:ext uri="{FF2B5EF4-FFF2-40B4-BE49-F238E27FC236}">
                <a16:creationId xmlns:a16="http://schemas.microsoft.com/office/drawing/2014/main" id="{81156FBB-962D-3496-B5B1-8631E4670A5D}"/>
              </a:ext>
            </a:extLst>
          </p:cNvPr>
          <p:cNvSpPr>
            <a:spLocks noGrp="1"/>
          </p:cNvSpPr>
          <p:nvPr>
            <p:ph type="sldNum" sz="quarter" idx="4"/>
          </p:nvPr>
        </p:nvSpPr>
        <p:spPr/>
        <p:txBody>
          <a:bodyPr/>
          <a:lstStyle/>
          <a:p>
            <a:fld id="{CE5776EE-2D96-4B0B-AEC2-633829776588}" type="slidenum">
              <a:rPr lang="en-US" smtClean="0"/>
              <a:pPr/>
              <a:t>61</a:t>
            </a:fld>
            <a:endParaRPr lang="en-US"/>
          </a:p>
        </p:txBody>
      </p:sp>
      <p:graphicFrame>
        <p:nvGraphicFramePr>
          <p:cNvPr id="7" name="Inhaltsplatzhalter 6">
            <a:extLst>
              <a:ext uri="{FF2B5EF4-FFF2-40B4-BE49-F238E27FC236}">
                <a16:creationId xmlns:a16="http://schemas.microsoft.com/office/drawing/2014/main" id="{25BECDA3-2A63-1ACC-E832-4F7771A1C5E2}"/>
              </a:ext>
            </a:extLst>
          </p:cNvPr>
          <p:cNvGraphicFramePr>
            <a:graphicFrameLocks noGrp="1"/>
          </p:cNvGraphicFramePr>
          <p:nvPr>
            <p:ph idx="1"/>
            <p:extLst>
              <p:ext uri="{D42A27DB-BD31-4B8C-83A1-F6EECF244321}">
                <p14:modId xmlns:p14="http://schemas.microsoft.com/office/powerpoint/2010/main" val="2390381007"/>
              </p:ext>
            </p:extLst>
          </p:nvPr>
        </p:nvGraphicFramePr>
        <p:xfrm>
          <a:off x="431800" y="2117558"/>
          <a:ext cx="6931025" cy="3687930"/>
        </p:xfrm>
        <a:graphic>
          <a:graphicData uri="http://schemas.openxmlformats.org/drawingml/2006/chart">
            <c:chart xmlns:c="http://schemas.openxmlformats.org/drawingml/2006/chart" xmlns:r="http://schemas.openxmlformats.org/officeDocument/2006/relationships" r:id="rId3"/>
          </a:graphicData>
        </a:graphic>
      </p:graphicFrame>
      <p:pic>
        <p:nvPicPr>
          <p:cNvPr id="9" name="Grafik 8">
            <a:extLst>
              <a:ext uri="{FF2B5EF4-FFF2-40B4-BE49-F238E27FC236}">
                <a16:creationId xmlns:a16="http://schemas.microsoft.com/office/drawing/2014/main" id="{1D96F160-A547-302F-E0E4-0A5C65FFEAC3}"/>
              </a:ext>
            </a:extLst>
          </p:cNvPr>
          <p:cNvPicPr>
            <a:picLocks noChangeAspect="1"/>
          </p:cNvPicPr>
          <p:nvPr/>
        </p:nvPicPr>
        <p:blipFill>
          <a:blip r:embed="rId4"/>
          <a:stretch>
            <a:fillRect/>
          </a:stretch>
        </p:blipFill>
        <p:spPr>
          <a:xfrm>
            <a:off x="7467295" y="4176486"/>
            <a:ext cx="4363059" cy="1629002"/>
          </a:xfrm>
          <a:prstGeom prst="rect">
            <a:avLst/>
          </a:prstGeom>
        </p:spPr>
      </p:pic>
      <p:sp>
        <p:nvSpPr>
          <p:cNvPr id="3" name="Rechteck 2">
            <a:extLst>
              <a:ext uri="{FF2B5EF4-FFF2-40B4-BE49-F238E27FC236}">
                <a16:creationId xmlns:a16="http://schemas.microsoft.com/office/drawing/2014/main" id="{7656AD5B-FF18-B475-C281-5CB40C299531}"/>
              </a:ext>
            </a:extLst>
          </p:cNvPr>
          <p:cNvSpPr/>
          <p:nvPr/>
        </p:nvSpPr>
        <p:spPr>
          <a:xfrm>
            <a:off x="159026" y="143123"/>
            <a:ext cx="11871297" cy="715729"/>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39024083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D29A91-425F-9C8F-DC92-AAFCC7566EB1}"/>
              </a:ext>
            </a:extLst>
          </p:cNvPr>
          <p:cNvSpPr>
            <a:spLocks noGrp="1"/>
          </p:cNvSpPr>
          <p:nvPr>
            <p:ph type="title"/>
          </p:nvPr>
        </p:nvSpPr>
        <p:spPr/>
        <p:txBody>
          <a:bodyPr/>
          <a:lstStyle/>
          <a:p>
            <a:r>
              <a:rPr lang="de-DE"/>
              <a:t>Kunsthandwerk und bildende Kunst</a:t>
            </a:r>
          </a:p>
        </p:txBody>
      </p:sp>
      <p:sp>
        <p:nvSpPr>
          <p:cNvPr id="4" name="Datumsplatzhalter 3">
            <a:extLst>
              <a:ext uri="{FF2B5EF4-FFF2-40B4-BE49-F238E27FC236}">
                <a16:creationId xmlns:a16="http://schemas.microsoft.com/office/drawing/2014/main" id="{7297775C-FFA3-169F-6B12-A2D1869FAB8F}"/>
              </a:ext>
            </a:extLst>
          </p:cNvPr>
          <p:cNvSpPr>
            <a:spLocks noGrp="1"/>
          </p:cNvSpPr>
          <p:nvPr>
            <p:ph type="dt" sz="half" idx="2"/>
          </p:nvPr>
        </p:nvSpPr>
        <p:spPr/>
        <p:txBody>
          <a:bodyPr/>
          <a:lstStyle/>
          <a:p>
            <a:fld id="{21CE6C11-0E51-469C-B2A4-125EEB5780A5}" type="datetime1">
              <a:rPr lang="de-DE" smtClean="0"/>
              <a:pPr/>
              <a:t>25.11.2025</a:t>
            </a:fld>
            <a:endParaRPr lang="en-US"/>
          </a:p>
        </p:txBody>
      </p:sp>
      <p:sp>
        <p:nvSpPr>
          <p:cNvPr id="5" name="Fußzeilenplatzhalter 4">
            <a:extLst>
              <a:ext uri="{FF2B5EF4-FFF2-40B4-BE49-F238E27FC236}">
                <a16:creationId xmlns:a16="http://schemas.microsoft.com/office/drawing/2014/main" id="{9B0284B8-E47C-AC12-4603-4859761F3CB2}"/>
              </a:ext>
            </a:extLst>
          </p:cNvPr>
          <p:cNvSpPr>
            <a:spLocks noGrp="1"/>
          </p:cNvSpPr>
          <p:nvPr>
            <p:ph type="ftr" sz="quarter" idx="3"/>
          </p:nvPr>
        </p:nvSpPr>
        <p:spPr/>
        <p:txBody>
          <a:bodyPr/>
          <a:lstStyle/>
          <a:p>
            <a:endParaRPr lang="de-DE"/>
          </a:p>
        </p:txBody>
      </p:sp>
      <p:sp>
        <p:nvSpPr>
          <p:cNvPr id="6" name="Foliennummernplatzhalter 5">
            <a:extLst>
              <a:ext uri="{FF2B5EF4-FFF2-40B4-BE49-F238E27FC236}">
                <a16:creationId xmlns:a16="http://schemas.microsoft.com/office/drawing/2014/main" id="{AA09A7A7-945D-E778-2A55-2AAF9B2C4197}"/>
              </a:ext>
            </a:extLst>
          </p:cNvPr>
          <p:cNvSpPr>
            <a:spLocks noGrp="1"/>
          </p:cNvSpPr>
          <p:nvPr>
            <p:ph type="sldNum" sz="quarter" idx="4"/>
          </p:nvPr>
        </p:nvSpPr>
        <p:spPr/>
        <p:txBody>
          <a:bodyPr/>
          <a:lstStyle/>
          <a:p>
            <a:fld id="{CE5776EE-2D96-4B0B-AEC2-633829776588}" type="slidenum">
              <a:rPr lang="en-US" smtClean="0"/>
              <a:pPr/>
              <a:t>62</a:t>
            </a:fld>
            <a:endParaRPr lang="en-US"/>
          </a:p>
        </p:txBody>
      </p:sp>
      <p:graphicFrame>
        <p:nvGraphicFramePr>
          <p:cNvPr id="7" name="Inhaltsplatzhalter 6">
            <a:extLst>
              <a:ext uri="{FF2B5EF4-FFF2-40B4-BE49-F238E27FC236}">
                <a16:creationId xmlns:a16="http://schemas.microsoft.com/office/drawing/2014/main" id="{D4176466-08BB-E7C5-3850-4BE083003648}"/>
              </a:ext>
            </a:extLst>
          </p:cNvPr>
          <p:cNvGraphicFramePr>
            <a:graphicFrameLocks noGrp="1"/>
          </p:cNvGraphicFramePr>
          <p:nvPr>
            <p:ph idx="1"/>
            <p:extLst>
              <p:ext uri="{D42A27DB-BD31-4B8C-83A1-F6EECF244321}">
                <p14:modId xmlns:p14="http://schemas.microsoft.com/office/powerpoint/2010/main" val="2300355719"/>
              </p:ext>
            </p:extLst>
          </p:nvPr>
        </p:nvGraphicFramePr>
        <p:xfrm>
          <a:off x="431800" y="2293938"/>
          <a:ext cx="6931025" cy="3511550"/>
        </p:xfrm>
        <a:graphic>
          <a:graphicData uri="http://schemas.openxmlformats.org/drawingml/2006/chart">
            <c:chart xmlns:c="http://schemas.openxmlformats.org/drawingml/2006/chart" xmlns:r="http://schemas.openxmlformats.org/officeDocument/2006/relationships" r:id="rId3"/>
          </a:graphicData>
        </a:graphic>
      </p:graphicFrame>
      <p:pic>
        <p:nvPicPr>
          <p:cNvPr id="9" name="Grafik 8">
            <a:extLst>
              <a:ext uri="{FF2B5EF4-FFF2-40B4-BE49-F238E27FC236}">
                <a16:creationId xmlns:a16="http://schemas.microsoft.com/office/drawing/2014/main" id="{1724F2EF-42EC-8A0F-01CE-D01F13718480}"/>
              </a:ext>
            </a:extLst>
          </p:cNvPr>
          <p:cNvPicPr>
            <a:picLocks noChangeAspect="1"/>
          </p:cNvPicPr>
          <p:nvPr/>
        </p:nvPicPr>
        <p:blipFill>
          <a:blip r:embed="rId4"/>
          <a:stretch>
            <a:fillRect/>
          </a:stretch>
        </p:blipFill>
        <p:spPr>
          <a:xfrm>
            <a:off x="7581595" y="4176486"/>
            <a:ext cx="4363059" cy="1629002"/>
          </a:xfrm>
          <a:prstGeom prst="rect">
            <a:avLst/>
          </a:prstGeom>
        </p:spPr>
      </p:pic>
      <p:sp>
        <p:nvSpPr>
          <p:cNvPr id="3" name="Rechteck 2">
            <a:extLst>
              <a:ext uri="{FF2B5EF4-FFF2-40B4-BE49-F238E27FC236}">
                <a16:creationId xmlns:a16="http://schemas.microsoft.com/office/drawing/2014/main" id="{9E944BBB-F672-B9B2-5703-F01B5560AE4B}"/>
              </a:ext>
            </a:extLst>
          </p:cNvPr>
          <p:cNvSpPr/>
          <p:nvPr/>
        </p:nvSpPr>
        <p:spPr>
          <a:xfrm>
            <a:off x="159026" y="143123"/>
            <a:ext cx="11871297" cy="715729"/>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6707897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EE527A-93E2-388F-916A-1E9A2647621A}"/>
              </a:ext>
            </a:extLst>
          </p:cNvPr>
          <p:cNvSpPr>
            <a:spLocks noGrp="1"/>
          </p:cNvSpPr>
          <p:nvPr>
            <p:ph type="title"/>
          </p:nvPr>
        </p:nvSpPr>
        <p:spPr/>
        <p:txBody>
          <a:bodyPr/>
          <a:lstStyle/>
          <a:p>
            <a:r>
              <a:rPr lang="de-DE"/>
              <a:t>Berufe in den darstellenden Künsten und Musik</a:t>
            </a:r>
          </a:p>
        </p:txBody>
      </p:sp>
      <p:sp>
        <p:nvSpPr>
          <p:cNvPr id="4" name="Datumsplatzhalter 3">
            <a:extLst>
              <a:ext uri="{FF2B5EF4-FFF2-40B4-BE49-F238E27FC236}">
                <a16:creationId xmlns:a16="http://schemas.microsoft.com/office/drawing/2014/main" id="{C2F8AC6B-8166-EBA9-23DA-7C49FDFD966C}"/>
              </a:ext>
            </a:extLst>
          </p:cNvPr>
          <p:cNvSpPr>
            <a:spLocks noGrp="1"/>
          </p:cNvSpPr>
          <p:nvPr>
            <p:ph type="dt" sz="half" idx="2"/>
          </p:nvPr>
        </p:nvSpPr>
        <p:spPr/>
        <p:txBody>
          <a:bodyPr/>
          <a:lstStyle/>
          <a:p>
            <a:fld id="{21CE6C11-0E51-469C-B2A4-125EEB5780A5}" type="datetime1">
              <a:rPr lang="de-DE" smtClean="0"/>
              <a:pPr/>
              <a:t>25.11.2025</a:t>
            </a:fld>
            <a:endParaRPr lang="en-US"/>
          </a:p>
        </p:txBody>
      </p:sp>
      <p:sp>
        <p:nvSpPr>
          <p:cNvPr id="5" name="Fußzeilenplatzhalter 4">
            <a:extLst>
              <a:ext uri="{FF2B5EF4-FFF2-40B4-BE49-F238E27FC236}">
                <a16:creationId xmlns:a16="http://schemas.microsoft.com/office/drawing/2014/main" id="{C08EA283-72A7-1A3D-9EBD-6F42A504BAF1}"/>
              </a:ext>
            </a:extLst>
          </p:cNvPr>
          <p:cNvSpPr>
            <a:spLocks noGrp="1"/>
          </p:cNvSpPr>
          <p:nvPr>
            <p:ph type="ftr" sz="quarter" idx="3"/>
          </p:nvPr>
        </p:nvSpPr>
        <p:spPr/>
        <p:txBody>
          <a:bodyPr/>
          <a:lstStyle/>
          <a:p>
            <a:endParaRPr lang="de-DE"/>
          </a:p>
        </p:txBody>
      </p:sp>
      <p:sp>
        <p:nvSpPr>
          <p:cNvPr id="6" name="Foliennummernplatzhalter 5">
            <a:extLst>
              <a:ext uri="{FF2B5EF4-FFF2-40B4-BE49-F238E27FC236}">
                <a16:creationId xmlns:a16="http://schemas.microsoft.com/office/drawing/2014/main" id="{033D22D0-C609-60AB-2450-A3CB885DA4A1}"/>
              </a:ext>
            </a:extLst>
          </p:cNvPr>
          <p:cNvSpPr>
            <a:spLocks noGrp="1"/>
          </p:cNvSpPr>
          <p:nvPr>
            <p:ph type="sldNum" sz="quarter" idx="4"/>
          </p:nvPr>
        </p:nvSpPr>
        <p:spPr/>
        <p:txBody>
          <a:bodyPr/>
          <a:lstStyle/>
          <a:p>
            <a:fld id="{CE5776EE-2D96-4B0B-AEC2-633829776588}" type="slidenum">
              <a:rPr lang="en-US" smtClean="0"/>
              <a:pPr/>
              <a:t>63</a:t>
            </a:fld>
            <a:endParaRPr lang="en-US"/>
          </a:p>
        </p:txBody>
      </p:sp>
      <p:graphicFrame>
        <p:nvGraphicFramePr>
          <p:cNvPr id="7" name="Inhaltsplatzhalter 6">
            <a:extLst>
              <a:ext uri="{FF2B5EF4-FFF2-40B4-BE49-F238E27FC236}">
                <a16:creationId xmlns:a16="http://schemas.microsoft.com/office/drawing/2014/main" id="{A505B740-7B18-C78B-8F4B-C54A15F1B8F0}"/>
              </a:ext>
            </a:extLst>
          </p:cNvPr>
          <p:cNvGraphicFramePr>
            <a:graphicFrameLocks noGrp="1"/>
          </p:cNvGraphicFramePr>
          <p:nvPr>
            <p:ph idx="1"/>
            <p:extLst>
              <p:ext uri="{D42A27DB-BD31-4B8C-83A1-F6EECF244321}">
                <p14:modId xmlns:p14="http://schemas.microsoft.com/office/powerpoint/2010/main" val="973027301"/>
              </p:ext>
            </p:extLst>
          </p:nvPr>
        </p:nvGraphicFramePr>
        <p:xfrm>
          <a:off x="543944" y="2293938"/>
          <a:ext cx="6950075" cy="3511550"/>
        </p:xfrm>
        <a:graphic>
          <a:graphicData uri="http://schemas.openxmlformats.org/drawingml/2006/chart">
            <c:chart xmlns:c="http://schemas.openxmlformats.org/drawingml/2006/chart" xmlns:r="http://schemas.openxmlformats.org/officeDocument/2006/relationships" r:id="rId3"/>
          </a:graphicData>
        </a:graphic>
      </p:graphicFrame>
      <p:pic>
        <p:nvPicPr>
          <p:cNvPr id="9" name="Grafik 8">
            <a:extLst>
              <a:ext uri="{FF2B5EF4-FFF2-40B4-BE49-F238E27FC236}">
                <a16:creationId xmlns:a16="http://schemas.microsoft.com/office/drawing/2014/main" id="{54599CF7-5A5D-99E4-94B1-CE424ACDA10F}"/>
              </a:ext>
            </a:extLst>
          </p:cNvPr>
          <p:cNvPicPr>
            <a:picLocks noChangeAspect="1"/>
          </p:cNvPicPr>
          <p:nvPr/>
        </p:nvPicPr>
        <p:blipFill>
          <a:blip r:embed="rId4"/>
          <a:stretch>
            <a:fillRect/>
          </a:stretch>
        </p:blipFill>
        <p:spPr>
          <a:xfrm>
            <a:off x="7610170" y="4176486"/>
            <a:ext cx="4363059" cy="1629002"/>
          </a:xfrm>
          <a:prstGeom prst="rect">
            <a:avLst/>
          </a:prstGeom>
        </p:spPr>
      </p:pic>
      <p:sp>
        <p:nvSpPr>
          <p:cNvPr id="3" name="Rechteck 2">
            <a:extLst>
              <a:ext uri="{FF2B5EF4-FFF2-40B4-BE49-F238E27FC236}">
                <a16:creationId xmlns:a16="http://schemas.microsoft.com/office/drawing/2014/main" id="{DE17F1F1-588E-6ECC-0E96-1F316214E2EF}"/>
              </a:ext>
            </a:extLst>
          </p:cNvPr>
          <p:cNvSpPr/>
          <p:nvPr/>
        </p:nvSpPr>
        <p:spPr>
          <a:xfrm>
            <a:off x="159026" y="143123"/>
            <a:ext cx="11871297" cy="715729"/>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69928854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E0F433-81E7-84DE-C0DA-87981DD47820}"/>
              </a:ext>
            </a:extLst>
          </p:cNvPr>
          <p:cNvSpPr>
            <a:spLocks noGrp="1"/>
          </p:cNvSpPr>
          <p:nvPr>
            <p:ph type="title"/>
          </p:nvPr>
        </p:nvSpPr>
        <p:spPr/>
        <p:txBody>
          <a:bodyPr/>
          <a:lstStyle/>
          <a:p>
            <a:r>
              <a:rPr lang="de-DE"/>
              <a:t>Technische und handwerkliche Berufe in den darstellenden Künsten</a:t>
            </a:r>
          </a:p>
        </p:txBody>
      </p:sp>
      <p:sp>
        <p:nvSpPr>
          <p:cNvPr id="4" name="Datumsplatzhalter 3">
            <a:extLst>
              <a:ext uri="{FF2B5EF4-FFF2-40B4-BE49-F238E27FC236}">
                <a16:creationId xmlns:a16="http://schemas.microsoft.com/office/drawing/2014/main" id="{DBA21260-2D67-852D-CF09-DD065331C752}"/>
              </a:ext>
            </a:extLst>
          </p:cNvPr>
          <p:cNvSpPr>
            <a:spLocks noGrp="1"/>
          </p:cNvSpPr>
          <p:nvPr>
            <p:ph type="dt" sz="half" idx="2"/>
          </p:nvPr>
        </p:nvSpPr>
        <p:spPr/>
        <p:txBody>
          <a:bodyPr/>
          <a:lstStyle/>
          <a:p>
            <a:fld id="{21CE6C11-0E51-469C-B2A4-125EEB5780A5}" type="datetime1">
              <a:rPr lang="de-DE" smtClean="0"/>
              <a:pPr/>
              <a:t>25.11.2025</a:t>
            </a:fld>
            <a:endParaRPr lang="en-US"/>
          </a:p>
        </p:txBody>
      </p:sp>
      <p:sp>
        <p:nvSpPr>
          <p:cNvPr id="5" name="Fußzeilenplatzhalter 4">
            <a:extLst>
              <a:ext uri="{FF2B5EF4-FFF2-40B4-BE49-F238E27FC236}">
                <a16:creationId xmlns:a16="http://schemas.microsoft.com/office/drawing/2014/main" id="{269EC57D-F3C7-0AB9-6995-44EB7C2DB66F}"/>
              </a:ext>
            </a:extLst>
          </p:cNvPr>
          <p:cNvSpPr>
            <a:spLocks noGrp="1"/>
          </p:cNvSpPr>
          <p:nvPr>
            <p:ph type="ftr" sz="quarter" idx="3"/>
          </p:nvPr>
        </p:nvSpPr>
        <p:spPr/>
        <p:txBody>
          <a:bodyPr/>
          <a:lstStyle/>
          <a:p>
            <a:endParaRPr lang="de-DE"/>
          </a:p>
        </p:txBody>
      </p:sp>
      <p:sp>
        <p:nvSpPr>
          <p:cNvPr id="6" name="Foliennummernplatzhalter 5">
            <a:extLst>
              <a:ext uri="{FF2B5EF4-FFF2-40B4-BE49-F238E27FC236}">
                <a16:creationId xmlns:a16="http://schemas.microsoft.com/office/drawing/2014/main" id="{8B7DDB5E-2504-153E-A0A1-78B9F6CBE4C8}"/>
              </a:ext>
            </a:extLst>
          </p:cNvPr>
          <p:cNvSpPr>
            <a:spLocks noGrp="1"/>
          </p:cNvSpPr>
          <p:nvPr>
            <p:ph type="sldNum" sz="quarter" idx="4"/>
          </p:nvPr>
        </p:nvSpPr>
        <p:spPr/>
        <p:txBody>
          <a:bodyPr/>
          <a:lstStyle/>
          <a:p>
            <a:fld id="{CE5776EE-2D96-4B0B-AEC2-633829776588}" type="slidenum">
              <a:rPr lang="en-US" smtClean="0"/>
              <a:pPr/>
              <a:t>64</a:t>
            </a:fld>
            <a:endParaRPr lang="en-US"/>
          </a:p>
        </p:txBody>
      </p:sp>
      <p:graphicFrame>
        <p:nvGraphicFramePr>
          <p:cNvPr id="7" name="Inhaltsplatzhalter 6">
            <a:extLst>
              <a:ext uri="{FF2B5EF4-FFF2-40B4-BE49-F238E27FC236}">
                <a16:creationId xmlns:a16="http://schemas.microsoft.com/office/drawing/2014/main" id="{79228678-50C5-C34B-A189-52C1A61C1CAF}"/>
              </a:ext>
            </a:extLst>
          </p:cNvPr>
          <p:cNvGraphicFramePr>
            <a:graphicFrameLocks noGrp="1"/>
          </p:cNvGraphicFramePr>
          <p:nvPr>
            <p:ph idx="1"/>
            <p:extLst>
              <p:ext uri="{D42A27DB-BD31-4B8C-83A1-F6EECF244321}">
                <p14:modId xmlns:p14="http://schemas.microsoft.com/office/powerpoint/2010/main" val="3310135314"/>
              </p:ext>
            </p:extLst>
          </p:nvPr>
        </p:nvGraphicFramePr>
        <p:xfrm>
          <a:off x="431800" y="2293938"/>
          <a:ext cx="6845300" cy="3511550"/>
        </p:xfrm>
        <a:graphic>
          <a:graphicData uri="http://schemas.openxmlformats.org/drawingml/2006/chart">
            <c:chart xmlns:c="http://schemas.openxmlformats.org/drawingml/2006/chart" xmlns:r="http://schemas.openxmlformats.org/officeDocument/2006/relationships" r:id="rId3"/>
          </a:graphicData>
        </a:graphic>
      </p:graphicFrame>
      <p:pic>
        <p:nvPicPr>
          <p:cNvPr id="9" name="Grafik 8">
            <a:extLst>
              <a:ext uri="{FF2B5EF4-FFF2-40B4-BE49-F238E27FC236}">
                <a16:creationId xmlns:a16="http://schemas.microsoft.com/office/drawing/2014/main" id="{A149F958-4925-185A-5195-C433A11A161D}"/>
              </a:ext>
            </a:extLst>
          </p:cNvPr>
          <p:cNvPicPr>
            <a:picLocks noChangeAspect="1"/>
          </p:cNvPicPr>
          <p:nvPr/>
        </p:nvPicPr>
        <p:blipFill>
          <a:blip r:embed="rId4"/>
          <a:stretch>
            <a:fillRect/>
          </a:stretch>
        </p:blipFill>
        <p:spPr>
          <a:xfrm>
            <a:off x="7472642" y="4176486"/>
            <a:ext cx="4363059" cy="1629002"/>
          </a:xfrm>
          <a:prstGeom prst="rect">
            <a:avLst/>
          </a:prstGeom>
        </p:spPr>
      </p:pic>
      <p:sp>
        <p:nvSpPr>
          <p:cNvPr id="3" name="Rechteck 2">
            <a:extLst>
              <a:ext uri="{FF2B5EF4-FFF2-40B4-BE49-F238E27FC236}">
                <a16:creationId xmlns:a16="http://schemas.microsoft.com/office/drawing/2014/main" id="{020204AC-D733-33C2-EF07-8269BE62D646}"/>
              </a:ext>
            </a:extLst>
          </p:cNvPr>
          <p:cNvSpPr/>
          <p:nvPr/>
        </p:nvSpPr>
        <p:spPr>
          <a:xfrm>
            <a:off x="159026" y="143123"/>
            <a:ext cx="11871297" cy="715729"/>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26967381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292F12-DAB7-541C-C920-76D1C7C1264A}"/>
              </a:ext>
            </a:extLst>
          </p:cNvPr>
          <p:cNvSpPr>
            <a:spLocks noGrp="1"/>
          </p:cNvSpPr>
          <p:nvPr>
            <p:ph type="title"/>
          </p:nvPr>
        </p:nvSpPr>
        <p:spPr/>
        <p:txBody>
          <a:bodyPr/>
          <a:lstStyle/>
          <a:p>
            <a:r>
              <a:rPr lang="de-DE"/>
              <a:t>Weitere Arbeitsbedingungsfaktoren</a:t>
            </a:r>
          </a:p>
        </p:txBody>
      </p:sp>
      <p:sp>
        <p:nvSpPr>
          <p:cNvPr id="3" name="Textplatzhalter 2">
            <a:extLst>
              <a:ext uri="{FF2B5EF4-FFF2-40B4-BE49-F238E27FC236}">
                <a16:creationId xmlns:a16="http://schemas.microsoft.com/office/drawing/2014/main" id="{55BAEFA5-4D81-CDBC-A255-11B06242DC85}"/>
              </a:ext>
            </a:extLst>
          </p:cNvPr>
          <p:cNvSpPr>
            <a:spLocks noGrp="1"/>
          </p:cNvSpPr>
          <p:nvPr>
            <p:ph type="body" sz="quarter" idx="11"/>
          </p:nvPr>
        </p:nvSpPr>
        <p:spPr/>
        <p:txBody>
          <a:bodyPr/>
          <a:lstStyle/>
          <a:p>
            <a:r>
              <a:rPr lang="de-DE"/>
              <a:t>Keine Zuordnung zu Kriterien</a:t>
            </a:r>
          </a:p>
        </p:txBody>
      </p:sp>
      <p:sp>
        <p:nvSpPr>
          <p:cNvPr id="4" name="Datumsplatzhalter 3">
            <a:extLst>
              <a:ext uri="{FF2B5EF4-FFF2-40B4-BE49-F238E27FC236}">
                <a16:creationId xmlns:a16="http://schemas.microsoft.com/office/drawing/2014/main" id="{134196FB-8DB5-06A8-363B-8B75C98A18FF}"/>
              </a:ext>
            </a:extLst>
          </p:cNvPr>
          <p:cNvSpPr>
            <a:spLocks noGrp="1"/>
          </p:cNvSpPr>
          <p:nvPr>
            <p:ph type="dt" sz="half" idx="12"/>
          </p:nvPr>
        </p:nvSpPr>
        <p:spPr/>
        <p:txBody>
          <a:bodyPr/>
          <a:lstStyle/>
          <a:p>
            <a:fld id="{71176000-713B-4489-A2AE-A6B651E5F780}" type="datetime1">
              <a:rPr lang="de-DE" smtClean="0"/>
              <a:pPr/>
              <a:t>25.11.2025</a:t>
            </a:fld>
            <a:endParaRPr lang="en-US"/>
          </a:p>
        </p:txBody>
      </p:sp>
      <p:sp>
        <p:nvSpPr>
          <p:cNvPr id="5" name="Foliennummernplatzhalter 4">
            <a:extLst>
              <a:ext uri="{FF2B5EF4-FFF2-40B4-BE49-F238E27FC236}">
                <a16:creationId xmlns:a16="http://schemas.microsoft.com/office/drawing/2014/main" id="{547F4201-0ACA-5DCA-F92B-8DE216173B56}"/>
              </a:ext>
            </a:extLst>
          </p:cNvPr>
          <p:cNvSpPr>
            <a:spLocks noGrp="1"/>
          </p:cNvSpPr>
          <p:nvPr>
            <p:ph type="sldNum" sz="quarter" idx="14"/>
          </p:nvPr>
        </p:nvSpPr>
        <p:spPr/>
        <p:txBody>
          <a:bodyPr/>
          <a:lstStyle/>
          <a:p>
            <a:fld id="{CE5776EE-2D96-4B0B-AEC2-633829776588}" type="slidenum">
              <a:rPr lang="en-US" smtClean="0"/>
              <a:pPr/>
              <a:t>65</a:t>
            </a:fld>
            <a:endParaRPr lang="en-US"/>
          </a:p>
        </p:txBody>
      </p:sp>
      <p:sp>
        <p:nvSpPr>
          <p:cNvPr id="6" name="Rechteck 5">
            <a:extLst>
              <a:ext uri="{FF2B5EF4-FFF2-40B4-BE49-F238E27FC236}">
                <a16:creationId xmlns:a16="http://schemas.microsoft.com/office/drawing/2014/main" id="{43136F1B-724E-E496-C9BF-4ADDC41D9C10}"/>
              </a:ext>
            </a:extLst>
          </p:cNvPr>
          <p:cNvSpPr/>
          <p:nvPr/>
        </p:nvSpPr>
        <p:spPr>
          <a:xfrm>
            <a:off x="159026" y="143123"/>
            <a:ext cx="11871297" cy="715729"/>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5060554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0E4164-C28B-E377-B991-05C447DDAAC3}"/>
              </a:ext>
            </a:extLst>
          </p:cNvPr>
          <p:cNvSpPr>
            <a:spLocks noGrp="1"/>
          </p:cNvSpPr>
          <p:nvPr>
            <p:ph type="title"/>
          </p:nvPr>
        </p:nvSpPr>
        <p:spPr/>
        <p:txBody>
          <a:bodyPr/>
          <a:lstStyle/>
          <a:p>
            <a:r>
              <a:rPr lang="de-DE"/>
              <a:t>Abwechslungsreichtum und Erfolgserlebnisse</a:t>
            </a:r>
          </a:p>
        </p:txBody>
      </p:sp>
      <p:sp>
        <p:nvSpPr>
          <p:cNvPr id="4" name="Datumsplatzhalter 3">
            <a:extLst>
              <a:ext uri="{FF2B5EF4-FFF2-40B4-BE49-F238E27FC236}">
                <a16:creationId xmlns:a16="http://schemas.microsoft.com/office/drawing/2014/main" id="{A5C807BF-7344-4FE9-6DFF-92D100980DD6}"/>
              </a:ext>
            </a:extLst>
          </p:cNvPr>
          <p:cNvSpPr>
            <a:spLocks noGrp="1"/>
          </p:cNvSpPr>
          <p:nvPr>
            <p:ph type="dt" sz="half" idx="2"/>
          </p:nvPr>
        </p:nvSpPr>
        <p:spPr/>
        <p:txBody>
          <a:bodyPr/>
          <a:lstStyle/>
          <a:p>
            <a:fld id="{21CE6C11-0E51-469C-B2A4-125EEB5780A5}" type="datetime1">
              <a:rPr lang="de-DE" smtClean="0"/>
              <a:pPr/>
              <a:t>25.11.2025</a:t>
            </a:fld>
            <a:endParaRPr lang="en-US"/>
          </a:p>
        </p:txBody>
      </p:sp>
      <p:sp>
        <p:nvSpPr>
          <p:cNvPr id="5" name="Foliennummernplatzhalter 4">
            <a:extLst>
              <a:ext uri="{FF2B5EF4-FFF2-40B4-BE49-F238E27FC236}">
                <a16:creationId xmlns:a16="http://schemas.microsoft.com/office/drawing/2014/main" id="{BC6F283C-1B2C-86DC-C23E-A71ED844B0C2}"/>
              </a:ext>
            </a:extLst>
          </p:cNvPr>
          <p:cNvSpPr>
            <a:spLocks noGrp="1"/>
          </p:cNvSpPr>
          <p:nvPr>
            <p:ph type="sldNum" sz="quarter" idx="4"/>
          </p:nvPr>
        </p:nvSpPr>
        <p:spPr/>
        <p:txBody>
          <a:bodyPr/>
          <a:lstStyle/>
          <a:p>
            <a:fld id="{CE5776EE-2D96-4B0B-AEC2-633829776588}" type="slidenum">
              <a:rPr lang="en-US" smtClean="0"/>
              <a:pPr/>
              <a:t>66</a:t>
            </a:fld>
            <a:endParaRPr lang="en-US"/>
          </a:p>
        </p:txBody>
      </p:sp>
      <p:graphicFrame>
        <p:nvGraphicFramePr>
          <p:cNvPr id="6" name="Diagramm 5">
            <a:extLst>
              <a:ext uri="{FF2B5EF4-FFF2-40B4-BE49-F238E27FC236}">
                <a16:creationId xmlns:a16="http://schemas.microsoft.com/office/drawing/2014/main" id="{C759CDEF-B09C-6EAE-9AD2-CA8254170233}"/>
              </a:ext>
            </a:extLst>
          </p:cNvPr>
          <p:cNvGraphicFramePr>
            <a:graphicFrameLocks/>
          </p:cNvGraphicFramePr>
          <p:nvPr>
            <p:extLst>
              <p:ext uri="{D42A27DB-BD31-4B8C-83A1-F6EECF244321}">
                <p14:modId xmlns:p14="http://schemas.microsoft.com/office/powerpoint/2010/main" val="1095928881"/>
              </p:ext>
            </p:extLst>
          </p:nvPr>
        </p:nvGraphicFramePr>
        <p:xfrm>
          <a:off x="570748" y="2534938"/>
          <a:ext cx="5698046" cy="2321439"/>
        </p:xfrm>
        <a:graphic>
          <a:graphicData uri="http://schemas.openxmlformats.org/drawingml/2006/chart">
            <c:chart xmlns:c="http://schemas.openxmlformats.org/drawingml/2006/chart" xmlns:r="http://schemas.openxmlformats.org/officeDocument/2006/relationships" r:id="rId3"/>
          </a:graphicData>
        </a:graphic>
      </p:graphicFrame>
      <p:cxnSp>
        <p:nvCxnSpPr>
          <p:cNvPr id="7" name="Gerade Verbindung mit Pfeil 6">
            <a:extLst>
              <a:ext uri="{FF2B5EF4-FFF2-40B4-BE49-F238E27FC236}">
                <a16:creationId xmlns:a16="http://schemas.microsoft.com/office/drawing/2014/main" id="{317592FC-6948-669A-5154-FCB628FA27B8}"/>
              </a:ext>
            </a:extLst>
          </p:cNvPr>
          <p:cNvCxnSpPr>
            <a:cxnSpLocks/>
          </p:cNvCxnSpPr>
          <p:nvPr/>
        </p:nvCxnSpPr>
        <p:spPr>
          <a:xfrm>
            <a:off x="6579553" y="2974023"/>
            <a:ext cx="48952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8" name="Tabelle 7">
            <a:extLst>
              <a:ext uri="{FF2B5EF4-FFF2-40B4-BE49-F238E27FC236}">
                <a16:creationId xmlns:a16="http://schemas.microsoft.com/office/drawing/2014/main" id="{DF463096-1132-2F1A-EA80-E57FC818D1C1}"/>
              </a:ext>
            </a:extLst>
          </p:cNvPr>
          <p:cNvGraphicFramePr>
            <a:graphicFrameLocks noGrp="1"/>
          </p:cNvGraphicFramePr>
          <p:nvPr>
            <p:extLst>
              <p:ext uri="{D42A27DB-BD31-4B8C-83A1-F6EECF244321}">
                <p14:modId xmlns:p14="http://schemas.microsoft.com/office/powerpoint/2010/main" val="1726521237"/>
              </p:ext>
            </p:extLst>
          </p:nvPr>
        </p:nvGraphicFramePr>
        <p:xfrm>
          <a:off x="7811656" y="2178039"/>
          <a:ext cx="3948544" cy="426720"/>
        </p:xfrm>
        <a:graphic>
          <a:graphicData uri="http://schemas.openxmlformats.org/drawingml/2006/table">
            <a:tbl>
              <a:tblPr firstRow="1" bandRow="1">
                <a:tableStyleId>{9D7B26C5-4107-4FEC-AEDC-1716B250A1EF}</a:tableStyleId>
              </a:tblPr>
              <a:tblGrid>
                <a:gridCol w="987136">
                  <a:extLst>
                    <a:ext uri="{9D8B030D-6E8A-4147-A177-3AD203B41FA5}">
                      <a16:colId xmlns:a16="http://schemas.microsoft.com/office/drawing/2014/main" val="2182195660"/>
                    </a:ext>
                  </a:extLst>
                </a:gridCol>
                <a:gridCol w="987136">
                  <a:extLst>
                    <a:ext uri="{9D8B030D-6E8A-4147-A177-3AD203B41FA5}">
                      <a16:colId xmlns:a16="http://schemas.microsoft.com/office/drawing/2014/main" val="3299982146"/>
                    </a:ext>
                  </a:extLst>
                </a:gridCol>
                <a:gridCol w="987136">
                  <a:extLst>
                    <a:ext uri="{9D8B030D-6E8A-4147-A177-3AD203B41FA5}">
                      <a16:colId xmlns:a16="http://schemas.microsoft.com/office/drawing/2014/main" val="1857665870"/>
                    </a:ext>
                  </a:extLst>
                </a:gridCol>
                <a:gridCol w="987136">
                  <a:extLst>
                    <a:ext uri="{9D8B030D-6E8A-4147-A177-3AD203B41FA5}">
                      <a16:colId xmlns:a16="http://schemas.microsoft.com/office/drawing/2014/main" val="1839738250"/>
                    </a:ext>
                  </a:extLst>
                </a:gridCol>
              </a:tblGrid>
              <a:tr h="370840">
                <a:tc>
                  <a:txBody>
                    <a:bodyPr/>
                    <a:lstStyle/>
                    <a:p>
                      <a:r>
                        <a:rPr lang="de-DE" sz="1100" b="0"/>
                        <a:t>stark</a:t>
                      </a:r>
                      <a:endParaRPr lang="de-DE" sz="1100" b="0" i="1"/>
                    </a:p>
                  </a:txBody>
                  <a:tcPr/>
                </a:tc>
                <a:tc>
                  <a:txBody>
                    <a:bodyPr/>
                    <a:lstStyle/>
                    <a:p>
                      <a:r>
                        <a:rPr lang="de-DE" sz="1100" b="0"/>
                        <a:t>eher stark</a:t>
                      </a:r>
                      <a:endParaRPr lang="de-DE" sz="1100" b="0" i="1"/>
                    </a:p>
                  </a:txBody>
                  <a:tcPr/>
                </a:tc>
                <a:tc>
                  <a:txBody>
                    <a:bodyPr/>
                    <a:lstStyle/>
                    <a:p>
                      <a:r>
                        <a:rPr lang="de-DE" sz="1100" b="0"/>
                        <a:t>eher wenig</a:t>
                      </a:r>
                      <a:endParaRPr lang="de-DE" sz="1100" b="0" i="1"/>
                    </a:p>
                  </a:txBody>
                  <a:tcPr/>
                </a:tc>
                <a:tc>
                  <a:txBody>
                    <a:bodyPr/>
                    <a:lstStyle/>
                    <a:p>
                      <a:r>
                        <a:rPr lang="de-DE" sz="1100" b="0"/>
                        <a:t>überhaupt nicht</a:t>
                      </a:r>
                      <a:endParaRPr lang="de-DE" sz="1100" b="0" i="1"/>
                    </a:p>
                  </a:txBody>
                  <a:tcPr/>
                </a:tc>
                <a:extLst>
                  <a:ext uri="{0D108BD9-81ED-4DB2-BD59-A6C34878D82A}">
                    <a16:rowId xmlns:a16="http://schemas.microsoft.com/office/drawing/2014/main" val="688710864"/>
                  </a:ext>
                </a:extLst>
              </a:tr>
            </a:tbl>
          </a:graphicData>
        </a:graphic>
      </p:graphicFrame>
      <p:graphicFrame>
        <p:nvGraphicFramePr>
          <p:cNvPr id="9" name="Tabelle 8">
            <a:extLst>
              <a:ext uri="{FF2B5EF4-FFF2-40B4-BE49-F238E27FC236}">
                <a16:creationId xmlns:a16="http://schemas.microsoft.com/office/drawing/2014/main" id="{03A7BFE9-E78D-0B71-868D-ABA42D5CA62F}"/>
              </a:ext>
            </a:extLst>
          </p:cNvPr>
          <p:cNvGraphicFramePr>
            <a:graphicFrameLocks noGrp="1"/>
          </p:cNvGraphicFramePr>
          <p:nvPr>
            <p:extLst>
              <p:ext uri="{D42A27DB-BD31-4B8C-83A1-F6EECF244321}">
                <p14:modId xmlns:p14="http://schemas.microsoft.com/office/powerpoint/2010/main" val="531884710"/>
              </p:ext>
            </p:extLst>
          </p:nvPr>
        </p:nvGraphicFramePr>
        <p:xfrm>
          <a:off x="7811656" y="2846059"/>
          <a:ext cx="3948544" cy="370840"/>
        </p:xfrm>
        <a:graphic>
          <a:graphicData uri="http://schemas.openxmlformats.org/drawingml/2006/table">
            <a:tbl>
              <a:tblPr firstRow="1" bandRow="1">
                <a:tableStyleId>{9D7B26C5-4107-4FEC-AEDC-1716B250A1EF}</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22,0%</a:t>
                      </a:r>
                    </a:p>
                  </a:txBody>
                  <a:tcPr/>
                </a:tc>
                <a:tc>
                  <a:txBody>
                    <a:bodyPr/>
                    <a:lstStyle/>
                    <a:p>
                      <a:r>
                        <a:rPr lang="de-DE" sz="1100" b="0"/>
                        <a:t>47,2%</a:t>
                      </a:r>
                    </a:p>
                  </a:txBody>
                  <a:tcPr/>
                </a:tc>
                <a:tc>
                  <a:txBody>
                    <a:bodyPr/>
                    <a:lstStyle/>
                    <a:p>
                      <a:r>
                        <a:rPr lang="de-DE" sz="1100" b="0"/>
                        <a:t>26,8%</a:t>
                      </a:r>
                    </a:p>
                  </a:txBody>
                  <a:tcPr/>
                </a:tc>
                <a:tc>
                  <a:txBody>
                    <a:bodyPr/>
                    <a:lstStyle/>
                    <a:p>
                      <a:r>
                        <a:rPr lang="de-DE" sz="1100" b="0"/>
                        <a:t>3,9%</a:t>
                      </a:r>
                    </a:p>
                  </a:txBody>
                  <a:tcPr/>
                </a:tc>
                <a:extLst>
                  <a:ext uri="{0D108BD9-81ED-4DB2-BD59-A6C34878D82A}">
                    <a16:rowId xmlns:a16="http://schemas.microsoft.com/office/drawing/2014/main" val="4065139306"/>
                  </a:ext>
                </a:extLst>
              </a:tr>
            </a:tbl>
          </a:graphicData>
        </a:graphic>
      </p:graphicFrame>
      <p:cxnSp>
        <p:nvCxnSpPr>
          <p:cNvPr id="10" name="Gerade Verbindung mit Pfeil 9">
            <a:extLst>
              <a:ext uri="{FF2B5EF4-FFF2-40B4-BE49-F238E27FC236}">
                <a16:creationId xmlns:a16="http://schemas.microsoft.com/office/drawing/2014/main" id="{5FDE3944-2FAE-3A82-41D2-F9A18FC4606E}"/>
              </a:ext>
            </a:extLst>
          </p:cNvPr>
          <p:cNvCxnSpPr>
            <a:cxnSpLocks/>
          </p:cNvCxnSpPr>
          <p:nvPr/>
        </p:nvCxnSpPr>
        <p:spPr>
          <a:xfrm>
            <a:off x="6644887" y="3851405"/>
            <a:ext cx="48952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11" name="Tabelle 10">
            <a:extLst>
              <a:ext uri="{FF2B5EF4-FFF2-40B4-BE49-F238E27FC236}">
                <a16:creationId xmlns:a16="http://schemas.microsoft.com/office/drawing/2014/main" id="{A853FE18-E0B2-9CBB-619D-4265A15469D2}"/>
              </a:ext>
            </a:extLst>
          </p:cNvPr>
          <p:cNvGraphicFramePr>
            <a:graphicFrameLocks noGrp="1"/>
          </p:cNvGraphicFramePr>
          <p:nvPr>
            <p:extLst>
              <p:ext uri="{D42A27DB-BD31-4B8C-83A1-F6EECF244321}">
                <p14:modId xmlns:p14="http://schemas.microsoft.com/office/powerpoint/2010/main" val="1780120319"/>
              </p:ext>
            </p:extLst>
          </p:nvPr>
        </p:nvGraphicFramePr>
        <p:xfrm>
          <a:off x="7811656" y="3634614"/>
          <a:ext cx="3948544" cy="370840"/>
        </p:xfrm>
        <a:graphic>
          <a:graphicData uri="http://schemas.openxmlformats.org/drawingml/2006/table">
            <a:tbl>
              <a:tblPr firstRow="1" bandRow="1">
                <a:tableStyleId>{9D7B26C5-4107-4FEC-AEDC-1716B250A1EF}</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12,1%</a:t>
                      </a:r>
                    </a:p>
                  </a:txBody>
                  <a:tcPr/>
                </a:tc>
                <a:tc>
                  <a:txBody>
                    <a:bodyPr/>
                    <a:lstStyle/>
                    <a:p>
                      <a:r>
                        <a:rPr lang="de-DE" sz="1100" b="0"/>
                        <a:t>34,1%</a:t>
                      </a:r>
                    </a:p>
                  </a:txBody>
                  <a:tcPr/>
                </a:tc>
                <a:tc>
                  <a:txBody>
                    <a:bodyPr/>
                    <a:lstStyle/>
                    <a:p>
                      <a:r>
                        <a:rPr lang="de-DE" sz="1100" b="0"/>
                        <a:t>47,0%</a:t>
                      </a:r>
                    </a:p>
                  </a:txBody>
                  <a:tcPr/>
                </a:tc>
                <a:tc>
                  <a:txBody>
                    <a:bodyPr/>
                    <a:lstStyle/>
                    <a:p>
                      <a:r>
                        <a:rPr lang="de-DE" sz="1100" b="0"/>
                        <a:t>6,8%</a:t>
                      </a:r>
                    </a:p>
                  </a:txBody>
                  <a:tcPr/>
                </a:tc>
                <a:extLst>
                  <a:ext uri="{0D108BD9-81ED-4DB2-BD59-A6C34878D82A}">
                    <a16:rowId xmlns:a16="http://schemas.microsoft.com/office/drawing/2014/main" val="4065139306"/>
                  </a:ext>
                </a:extLst>
              </a:tr>
            </a:tbl>
          </a:graphicData>
        </a:graphic>
      </p:graphicFrame>
      <p:sp>
        <p:nvSpPr>
          <p:cNvPr id="3" name="Rechteck 2">
            <a:extLst>
              <a:ext uri="{FF2B5EF4-FFF2-40B4-BE49-F238E27FC236}">
                <a16:creationId xmlns:a16="http://schemas.microsoft.com/office/drawing/2014/main" id="{A6018753-66D4-30DF-C45A-B0E73BA115B7}"/>
              </a:ext>
            </a:extLst>
          </p:cNvPr>
          <p:cNvSpPr/>
          <p:nvPr/>
        </p:nvSpPr>
        <p:spPr>
          <a:xfrm>
            <a:off x="159026" y="143123"/>
            <a:ext cx="11871297" cy="715729"/>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Rechteck: abgerundete Ecken 4">
            <a:extLst>
              <a:ext uri="{FF2B5EF4-FFF2-40B4-BE49-F238E27FC236}">
                <a16:creationId xmlns:a16="http://schemas.microsoft.com/office/drawing/2014/main" id="{962EAD1A-3929-9C65-9AEF-F1FDAA54E864}"/>
              </a:ext>
            </a:extLst>
          </p:cNvPr>
          <p:cNvSpPr txBox="1"/>
          <p:nvPr/>
        </p:nvSpPr>
        <p:spPr>
          <a:xfrm>
            <a:off x="7811656" y="1863894"/>
            <a:ext cx="3902928" cy="27545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de-DE" sz="1100"/>
              <a:t>Wie stark belastet Sie das?</a:t>
            </a:r>
            <a:r>
              <a:rPr lang="de-DE" sz="1100" kern="1200"/>
              <a:t> </a:t>
            </a:r>
          </a:p>
        </p:txBody>
      </p:sp>
    </p:spTree>
    <p:extLst>
      <p:ext uri="{BB962C8B-B14F-4D97-AF65-F5344CB8AC3E}">
        <p14:creationId xmlns:p14="http://schemas.microsoft.com/office/powerpoint/2010/main" val="209859171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E2A939-F0AE-E46C-172A-D74FC727E118}"/>
              </a:ext>
            </a:extLst>
          </p:cNvPr>
          <p:cNvSpPr>
            <a:spLocks noGrp="1"/>
          </p:cNvSpPr>
          <p:nvPr>
            <p:ph type="title"/>
          </p:nvPr>
        </p:nvSpPr>
        <p:spPr/>
        <p:txBody>
          <a:bodyPr/>
          <a:lstStyle/>
          <a:p>
            <a:r>
              <a:rPr lang="de-DE"/>
              <a:t>Überforderung und Verantwortung</a:t>
            </a:r>
          </a:p>
        </p:txBody>
      </p:sp>
      <p:sp>
        <p:nvSpPr>
          <p:cNvPr id="4" name="Datumsplatzhalter 3">
            <a:extLst>
              <a:ext uri="{FF2B5EF4-FFF2-40B4-BE49-F238E27FC236}">
                <a16:creationId xmlns:a16="http://schemas.microsoft.com/office/drawing/2014/main" id="{0BAC5413-2F7C-AAFA-F3DA-EA8CBF1224F1}"/>
              </a:ext>
            </a:extLst>
          </p:cNvPr>
          <p:cNvSpPr>
            <a:spLocks noGrp="1"/>
          </p:cNvSpPr>
          <p:nvPr>
            <p:ph type="dt" sz="half" idx="2"/>
          </p:nvPr>
        </p:nvSpPr>
        <p:spPr/>
        <p:txBody>
          <a:bodyPr/>
          <a:lstStyle/>
          <a:p>
            <a:fld id="{21CE6C11-0E51-469C-B2A4-125EEB5780A5}" type="datetime1">
              <a:rPr lang="de-DE" smtClean="0"/>
              <a:pPr/>
              <a:t>25.11.2025</a:t>
            </a:fld>
            <a:endParaRPr lang="en-US"/>
          </a:p>
        </p:txBody>
      </p:sp>
      <p:sp>
        <p:nvSpPr>
          <p:cNvPr id="5" name="Foliennummernplatzhalter 4">
            <a:extLst>
              <a:ext uri="{FF2B5EF4-FFF2-40B4-BE49-F238E27FC236}">
                <a16:creationId xmlns:a16="http://schemas.microsoft.com/office/drawing/2014/main" id="{DBA02474-DC0C-3B77-B66D-FD132E9C1036}"/>
              </a:ext>
            </a:extLst>
          </p:cNvPr>
          <p:cNvSpPr>
            <a:spLocks noGrp="1"/>
          </p:cNvSpPr>
          <p:nvPr>
            <p:ph type="sldNum" sz="quarter" idx="4"/>
          </p:nvPr>
        </p:nvSpPr>
        <p:spPr/>
        <p:txBody>
          <a:bodyPr/>
          <a:lstStyle/>
          <a:p>
            <a:fld id="{CE5776EE-2D96-4B0B-AEC2-633829776588}" type="slidenum">
              <a:rPr lang="en-US" smtClean="0"/>
              <a:pPr/>
              <a:t>67</a:t>
            </a:fld>
            <a:endParaRPr lang="en-US"/>
          </a:p>
        </p:txBody>
      </p:sp>
      <p:graphicFrame>
        <p:nvGraphicFramePr>
          <p:cNvPr id="6" name="Diagramm 5">
            <a:extLst>
              <a:ext uri="{FF2B5EF4-FFF2-40B4-BE49-F238E27FC236}">
                <a16:creationId xmlns:a16="http://schemas.microsoft.com/office/drawing/2014/main" id="{5E098669-2D29-075D-D343-9716EC091952}"/>
              </a:ext>
            </a:extLst>
          </p:cNvPr>
          <p:cNvGraphicFramePr>
            <a:graphicFrameLocks/>
          </p:cNvGraphicFramePr>
          <p:nvPr>
            <p:extLst>
              <p:ext uri="{D42A27DB-BD31-4B8C-83A1-F6EECF244321}">
                <p14:modId xmlns:p14="http://schemas.microsoft.com/office/powerpoint/2010/main" val="190420965"/>
              </p:ext>
            </p:extLst>
          </p:nvPr>
        </p:nvGraphicFramePr>
        <p:xfrm>
          <a:off x="637032" y="2140008"/>
          <a:ext cx="5882640" cy="2955336"/>
        </p:xfrm>
        <a:graphic>
          <a:graphicData uri="http://schemas.openxmlformats.org/drawingml/2006/chart">
            <c:chart xmlns:c="http://schemas.openxmlformats.org/drawingml/2006/chart" xmlns:r="http://schemas.openxmlformats.org/officeDocument/2006/relationships" r:id="rId3"/>
          </a:graphicData>
        </a:graphic>
      </p:graphicFrame>
      <p:cxnSp>
        <p:nvCxnSpPr>
          <p:cNvPr id="7" name="Gerade Verbindung mit Pfeil 6">
            <a:extLst>
              <a:ext uri="{FF2B5EF4-FFF2-40B4-BE49-F238E27FC236}">
                <a16:creationId xmlns:a16="http://schemas.microsoft.com/office/drawing/2014/main" id="{F4F67CA2-6E38-62BF-A08B-D926B3B0121C}"/>
              </a:ext>
            </a:extLst>
          </p:cNvPr>
          <p:cNvCxnSpPr>
            <a:cxnSpLocks/>
          </p:cNvCxnSpPr>
          <p:nvPr/>
        </p:nvCxnSpPr>
        <p:spPr>
          <a:xfrm>
            <a:off x="6616857" y="2833800"/>
            <a:ext cx="48952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8" name="Tabelle 7">
            <a:extLst>
              <a:ext uri="{FF2B5EF4-FFF2-40B4-BE49-F238E27FC236}">
                <a16:creationId xmlns:a16="http://schemas.microsoft.com/office/drawing/2014/main" id="{2030F83F-99E3-0F3D-5E3B-8E22B1A83F7C}"/>
              </a:ext>
            </a:extLst>
          </p:cNvPr>
          <p:cNvGraphicFramePr>
            <a:graphicFrameLocks noGrp="1"/>
          </p:cNvGraphicFramePr>
          <p:nvPr>
            <p:extLst>
              <p:ext uri="{D42A27DB-BD31-4B8C-83A1-F6EECF244321}">
                <p14:modId xmlns:p14="http://schemas.microsoft.com/office/powerpoint/2010/main" val="2651981594"/>
              </p:ext>
            </p:extLst>
          </p:nvPr>
        </p:nvGraphicFramePr>
        <p:xfrm>
          <a:off x="7834464" y="2068088"/>
          <a:ext cx="3948544" cy="426720"/>
        </p:xfrm>
        <a:graphic>
          <a:graphicData uri="http://schemas.openxmlformats.org/drawingml/2006/table">
            <a:tbl>
              <a:tblPr firstRow="1" bandRow="1">
                <a:tableStyleId>{9D7B26C5-4107-4FEC-AEDC-1716B250A1EF}</a:tableStyleId>
              </a:tblPr>
              <a:tblGrid>
                <a:gridCol w="987136">
                  <a:extLst>
                    <a:ext uri="{9D8B030D-6E8A-4147-A177-3AD203B41FA5}">
                      <a16:colId xmlns:a16="http://schemas.microsoft.com/office/drawing/2014/main" val="2182195660"/>
                    </a:ext>
                  </a:extLst>
                </a:gridCol>
                <a:gridCol w="987136">
                  <a:extLst>
                    <a:ext uri="{9D8B030D-6E8A-4147-A177-3AD203B41FA5}">
                      <a16:colId xmlns:a16="http://schemas.microsoft.com/office/drawing/2014/main" val="3299982146"/>
                    </a:ext>
                  </a:extLst>
                </a:gridCol>
                <a:gridCol w="987136">
                  <a:extLst>
                    <a:ext uri="{9D8B030D-6E8A-4147-A177-3AD203B41FA5}">
                      <a16:colId xmlns:a16="http://schemas.microsoft.com/office/drawing/2014/main" val="1857665870"/>
                    </a:ext>
                  </a:extLst>
                </a:gridCol>
                <a:gridCol w="987136">
                  <a:extLst>
                    <a:ext uri="{9D8B030D-6E8A-4147-A177-3AD203B41FA5}">
                      <a16:colId xmlns:a16="http://schemas.microsoft.com/office/drawing/2014/main" val="1839738250"/>
                    </a:ext>
                  </a:extLst>
                </a:gridCol>
              </a:tblGrid>
              <a:tr h="370840">
                <a:tc>
                  <a:txBody>
                    <a:bodyPr/>
                    <a:lstStyle/>
                    <a:p>
                      <a:r>
                        <a:rPr lang="de-DE" sz="1100" b="0"/>
                        <a:t>stark</a:t>
                      </a:r>
                      <a:endParaRPr lang="de-DE" sz="1100" b="0" i="1"/>
                    </a:p>
                  </a:txBody>
                  <a:tcPr/>
                </a:tc>
                <a:tc>
                  <a:txBody>
                    <a:bodyPr/>
                    <a:lstStyle/>
                    <a:p>
                      <a:r>
                        <a:rPr lang="de-DE" sz="1100" b="0"/>
                        <a:t>eher stark</a:t>
                      </a:r>
                      <a:endParaRPr lang="de-DE" sz="1100" b="0" i="1"/>
                    </a:p>
                  </a:txBody>
                  <a:tcPr/>
                </a:tc>
                <a:tc>
                  <a:txBody>
                    <a:bodyPr/>
                    <a:lstStyle/>
                    <a:p>
                      <a:r>
                        <a:rPr lang="de-DE" sz="1100" b="0"/>
                        <a:t>eher wenig</a:t>
                      </a:r>
                      <a:endParaRPr lang="de-DE" sz="1100" b="0" i="1"/>
                    </a:p>
                  </a:txBody>
                  <a:tcPr/>
                </a:tc>
                <a:tc>
                  <a:txBody>
                    <a:bodyPr/>
                    <a:lstStyle/>
                    <a:p>
                      <a:r>
                        <a:rPr lang="de-DE" sz="1100" b="0"/>
                        <a:t>überhaupt nicht</a:t>
                      </a:r>
                      <a:endParaRPr lang="de-DE" sz="1100" b="0" i="1"/>
                    </a:p>
                  </a:txBody>
                  <a:tcPr/>
                </a:tc>
                <a:extLst>
                  <a:ext uri="{0D108BD9-81ED-4DB2-BD59-A6C34878D82A}">
                    <a16:rowId xmlns:a16="http://schemas.microsoft.com/office/drawing/2014/main" val="688710864"/>
                  </a:ext>
                </a:extLst>
              </a:tr>
            </a:tbl>
          </a:graphicData>
        </a:graphic>
      </p:graphicFrame>
      <p:graphicFrame>
        <p:nvGraphicFramePr>
          <p:cNvPr id="9" name="Tabelle 8">
            <a:extLst>
              <a:ext uri="{FF2B5EF4-FFF2-40B4-BE49-F238E27FC236}">
                <a16:creationId xmlns:a16="http://schemas.microsoft.com/office/drawing/2014/main" id="{E4CA0142-BF72-BFB0-1C2C-A37B6E707E16}"/>
              </a:ext>
            </a:extLst>
          </p:cNvPr>
          <p:cNvGraphicFramePr>
            <a:graphicFrameLocks noGrp="1"/>
          </p:cNvGraphicFramePr>
          <p:nvPr>
            <p:extLst>
              <p:ext uri="{D42A27DB-BD31-4B8C-83A1-F6EECF244321}">
                <p14:modId xmlns:p14="http://schemas.microsoft.com/office/powerpoint/2010/main" val="3976379933"/>
              </p:ext>
            </p:extLst>
          </p:nvPr>
        </p:nvGraphicFramePr>
        <p:xfrm>
          <a:off x="7811656" y="2656109"/>
          <a:ext cx="3948544" cy="370840"/>
        </p:xfrm>
        <a:graphic>
          <a:graphicData uri="http://schemas.openxmlformats.org/drawingml/2006/table">
            <a:tbl>
              <a:tblPr firstRow="1" bandRow="1">
                <a:tableStyleId>{9D7B26C5-4107-4FEC-AEDC-1716B250A1EF}</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8,3%</a:t>
                      </a:r>
                    </a:p>
                  </a:txBody>
                  <a:tcPr/>
                </a:tc>
                <a:tc>
                  <a:txBody>
                    <a:bodyPr/>
                    <a:lstStyle/>
                    <a:p>
                      <a:r>
                        <a:rPr lang="de-DE" sz="1100" b="0"/>
                        <a:t>24,5%</a:t>
                      </a:r>
                    </a:p>
                  </a:txBody>
                  <a:tcPr/>
                </a:tc>
                <a:tc>
                  <a:txBody>
                    <a:bodyPr/>
                    <a:lstStyle/>
                    <a:p>
                      <a:r>
                        <a:rPr lang="de-DE" sz="1100" b="0"/>
                        <a:t>58,2%</a:t>
                      </a:r>
                    </a:p>
                  </a:txBody>
                  <a:tcPr/>
                </a:tc>
                <a:tc>
                  <a:txBody>
                    <a:bodyPr/>
                    <a:lstStyle/>
                    <a:p>
                      <a:r>
                        <a:rPr lang="de-DE" sz="1100" b="0"/>
                        <a:t>8,9%</a:t>
                      </a:r>
                    </a:p>
                  </a:txBody>
                  <a:tcPr/>
                </a:tc>
                <a:extLst>
                  <a:ext uri="{0D108BD9-81ED-4DB2-BD59-A6C34878D82A}">
                    <a16:rowId xmlns:a16="http://schemas.microsoft.com/office/drawing/2014/main" val="4065139306"/>
                  </a:ext>
                </a:extLst>
              </a:tr>
            </a:tbl>
          </a:graphicData>
        </a:graphic>
      </p:graphicFrame>
      <p:cxnSp>
        <p:nvCxnSpPr>
          <p:cNvPr id="10" name="Gerade Verbindung mit Pfeil 9">
            <a:extLst>
              <a:ext uri="{FF2B5EF4-FFF2-40B4-BE49-F238E27FC236}">
                <a16:creationId xmlns:a16="http://schemas.microsoft.com/office/drawing/2014/main" id="{6D7BEBD1-7567-B6BD-AACD-38970003B7D7}"/>
              </a:ext>
            </a:extLst>
          </p:cNvPr>
          <p:cNvCxnSpPr>
            <a:cxnSpLocks/>
          </p:cNvCxnSpPr>
          <p:nvPr/>
        </p:nvCxnSpPr>
        <p:spPr>
          <a:xfrm>
            <a:off x="6616857" y="3769866"/>
            <a:ext cx="48952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11" name="Tabelle 10">
            <a:extLst>
              <a:ext uri="{FF2B5EF4-FFF2-40B4-BE49-F238E27FC236}">
                <a16:creationId xmlns:a16="http://schemas.microsoft.com/office/drawing/2014/main" id="{590809C9-D228-0FBF-931D-69FF7BDB103E}"/>
              </a:ext>
            </a:extLst>
          </p:cNvPr>
          <p:cNvGraphicFramePr>
            <a:graphicFrameLocks noGrp="1"/>
          </p:cNvGraphicFramePr>
          <p:nvPr>
            <p:extLst>
              <p:ext uri="{D42A27DB-BD31-4B8C-83A1-F6EECF244321}">
                <p14:modId xmlns:p14="http://schemas.microsoft.com/office/powerpoint/2010/main" val="1588442968"/>
              </p:ext>
            </p:extLst>
          </p:nvPr>
        </p:nvGraphicFramePr>
        <p:xfrm>
          <a:off x="7811656" y="3605950"/>
          <a:ext cx="3948544" cy="370840"/>
        </p:xfrm>
        <a:graphic>
          <a:graphicData uri="http://schemas.openxmlformats.org/drawingml/2006/table">
            <a:tbl>
              <a:tblPr firstRow="1" bandRow="1">
                <a:tableStyleId>{9D7B26C5-4107-4FEC-AEDC-1716B250A1EF}</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6,8%</a:t>
                      </a:r>
                    </a:p>
                  </a:txBody>
                  <a:tcPr/>
                </a:tc>
                <a:tc>
                  <a:txBody>
                    <a:bodyPr/>
                    <a:lstStyle/>
                    <a:p>
                      <a:r>
                        <a:rPr lang="de-DE" sz="1100" b="0"/>
                        <a:t>21,1%</a:t>
                      </a:r>
                    </a:p>
                  </a:txBody>
                  <a:tcPr/>
                </a:tc>
                <a:tc>
                  <a:txBody>
                    <a:bodyPr/>
                    <a:lstStyle/>
                    <a:p>
                      <a:r>
                        <a:rPr lang="de-DE" sz="1100" b="0"/>
                        <a:t>53,6%</a:t>
                      </a:r>
                    </a:p>
                  </a:txBody>
                  <a:tcPr/>
                </a:tc>
                <a:tc>
                  <a:txBody>
                    <a:bodyPr/>
                    <a:lstStyle/>
                    <a:p>
                      <a:r>
                        <a:rPr lang="de-DE" sz="1100" b="0"/>
                        <a:t>18,5%</a:t>
                      </a:r>
                    </a:p>
                  </a:txBody>
                  <a:tcPr/>
                </a:tc>
                <a:extLst>
                  <a:ext uri="{0D108BD9-81ED-4DB2-BD59-A6C34878D82A}">
                    <a16:rowId xmlns:a16="http://schemas.microsoft.com/office/drawing/2014/main" val="4065139306"/>
                  </a:ext>
                </a:extLst>
              </a:tr>
            </a:tbl>
          </a:graphicData>
        </a:graphic>
      </p:graphicFrame>
      <p:sp>
        <p:nvSpPr>
          <p:cNvPr id="3" name="Rechteck 2">
            <a:extLst>
              <a:ext uri="{FF2B5EF4-FFF2-40B4-BE49-F238E27FC236}">
                <a16:creationId xmlns:a16="http://schemas.microsoft.com/office/drawing/2014/main" id="{7AA0AEB5-11BD-2DAD-0376-A2BA2A335E3D}"/>
              </a:ext>
            </a:extLst>
          </p:cNvPr>
          <p:cNvSpPr/>
          <p:nvPr/>
        </p:nvSpPr>
        <p:spPr>
          <a:xfrm>
            <a:off x="159026" y="143123"/>
            <a:ext cx="11871297" cy="715729"/>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Rechteck: abgerundete Ecken 4">
            <a:extLst>
              <a:ext uri="{FF2B5EF4-FFF2-40B4-BE49-F238E27FC236}">
                <a16:creationId xmlns:a16="http://schemas.microsoft.com/office/drawing/2014/main" id="{1D7FBAD8-7697-3355-6043-0AF47747B3B0}"/>
              </a:ext>
            </a:extLst>
          </p:cNvPr>
          <p:cNvSpPr txBox="1"/>
          <p:nvPr/>
        </p:nvSpPr>
        <p:spPr>
          <a:xfrm>
            <a:off x="7834464" y="1769057"/>
            <a:ext cx="3902928" cy="27545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de-DE" sz="1100"/>
              <a:t>Wie stark belastet Sie das?</a:t>
            </a:r>
            <a:r>
              <a:rPr lang="de-DE" sz="1100" kern="1200"/>
              <a:t> </a:t>
            </a:r>
          </a:p>
        </p:txBody>
      </p:sp>
    </p:spTree>
    <p:extLst>
      <p:ext uri="{BB962C8B-B14F-4D97-AF65-F5344CB8AC3E}">
        <p14:creationId xmlns:p14="http://schemas.microsoft.com/office/powerpoint/2010/main" val="419570714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AD739C-D6D8-D6A4-B759-843D3C0A836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771554F-CC69-7C2F-468C-2F3AD7AC295D}"/>
              </a:ext>
            </a:extLst>
          </p:cNvPr>
          <p:cNvSpPr>
            <a:spLocks noGrp="1"/>
          </p:cNvSpPr>
          <p:nvPr>
            <p:ph type="title"/>
          </p:nvPr>
        </p:nvSpPr>
        <p:spPr/>
        <p:txBody>
          <a:bodyPr/>
          <a:lstStyle/>
          <a:p>
            <a:r>
              <a:rPr lang="de-DE"/>
              <a:t>Verhandlungsspielraum</a:t>
            </a:r>
          </a:p>
        </p:txBody>
      </p:sp>
      <p:sp>
        <p:nvSpPr>
          <p:cNvPr id="4" name="Datumsplatzhalter 3">
            <a:extLst>
              <a:ext uri="{FF2B5EF4-FFF2-40B4-BE49-F238E27FC236}">
                <a16:creationId xmlns:a16="http://schemas.microsoft.com/office/drawing/2014/main" id="{8ACCB34D-B559-8EB4-0BCB-20CD761E5DF1}"/>
              </a:ext>
            </a:extLst>
          </p:cNvPr>
          <p:cNvSpPr>
            <a:spLocks noGrp="1"/>
          </p:cNvSpPr>
          <p:nvPr>
            <p:ph type="dt" sz="half" idx="2"/>
          </p:nvPr>
        </p:nvSpPr>
        <p:spPr/>
        <p:txBody>
          <a:bodyPr/>
          <a:lstStyle/>
          <a:p>
            <a:fld id="{21CE6C11-0E51-469C-B2A4-125EEB5780A5}" type="datetime1">
              <a:rPr lang="de-DE" smtClean="0"/>
              <a:pPr/>
              <a:t>25.11.2025</a:t>
            </a:fld>
            <a:endParaRPr lang="en-US"/>
          </a:p>
        </p:txBody>
      </p:sp>
      <p:sp>
        <p:nvSpPr>
          <p:cNvPr id="5" name="Foliennummernplatzhalter 4">
            <a:extLst>
              <a:ext uri="{FF2B5EF4-FFF2-40B4-BE49-F238E27FC236}">
                <a16:creationId xmlns:a16="http://schemas.microsoft.com/office/drawing/2014/main" id="{4EF9BE63-C075-E727-769E-169177328F36}"/>
              </a:ext>
            </a:extLst>
          </p:cNvPr>
          <p:cNvSpPr>
            <a:spLocks noGrp="1"/>
          </p:cNvSpPr>
          <p:nvPr>
            <p:ph type="sldNum" sz="quarter" idx="4"/>
          </p:nvPr>
        </p:nvSpPr>
        <p:spPr/>
        <p:txBody>
          <a:bodyPr/>
          <a:lstStyle/>
          <a:p>
            <a:fld id="{CE5776EE-2D96-4B0B-AEC2-633829776588}" type="slidenum">
              <a:rPr lang="en-US" smtClean="0"/>
              <a:pPr/>
              <a:t>68</a:t>
            </a:fld>
            <a:endParaRPr lang="en-US"/>
          </a:p>
        </p:txBody>
      </p:sp>
      <p:graphicFrame>
        <p:nvGraphicFramePr>
          <p:cNvPr id="6" name="Diagramm 5">
            <a:extLst>
              <a:ext uri="{FF2B5EF4-FFF2-40B4-BE49-F238E27FC236}">
                <a16:creationId xmlns:a16="http://schemas.microsoft.com/office/drawing/2014/main" id="{945DB771-D615-7D6D-3D75-45C0EB5DE190}"/>
              </a:ext>
            </a:extLst>
          </p:cNvPr>
          <p:cNvGraphicFramePr>
            <a:graphicFrameLocks/>
          </p:cNvGraphicFramePr>
          <p:nvPr>
            <p:extLst>
              <p:ext uri="{D42A27DB-BD31-4B8C-83A1-F6EECF244321}">
                <p14:modId xmlns:p14="http://schemas.microsoft.com/office/powerpoint/2010/main" val="1662738876"/>
              </p:ext>
            </p:extLst>
          </p:nvPr>
        </p:nvGraphicFramePr>
        <p:xfrm>
          <a:off x="790338" y="2801827"/>
          <a:ext cx="5983224" cy="1778794"/>
        </p:xfrm>
        <a:graphic>
          <a:graphicData uri="http://schemas.openxmlformats.org/drawingml/2006/chart">
            <c:chart xmlns:c="http://schemas.openxmlformats.org/drawingml/2006/chart" xmlns:r="http://schemas.openxmlformats.org/officeDocument/2006/relationships" r:id="rId3"/>
          </a:graphicData>
        </a:graphic>
      </p:graphicFrame>
      <p:cxnSp>
        <p:nvCxnSpPr>
          <p:cNvPr id="8" name="Gerade Verbindung mit Pfeil 7">
            <a:extLst>
              <a:ext uri="{FF2B5EF4-FFF2-40B4-BE49-F238E27FC236}">
                <a16:creationId xmlns:a16="http://schemas.microsoft.com/office/drawing/2014/main" id="{8D89B121-F483-05DE-8070-5D12033B5B80}"/>
              </a:ext>
            </a:extLst>
          </p:cNvPr>
          <p:cNvCxnSpPr>
            <a:cxnSpLocks/>
          </p:cNvCxnSpPr>
          <p:nvPr/>
        </p:nvCxnSpPr>
        <p:spPr>
          <a:xfrm>
            <a:off x="7021468" y="3429000"/>
            <a:ext cx="48952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9" name="Tabelle 8">
            <a:extLst>
              <a:ext uri="{FF2B5EF4-FFF2-40B4-BE49-F238E27FC236}">
                <a16:creationId xmlns:a16="http://schemas.microsoft.com/office/drawing/2014/main" id="{6B6BB178-AB22-D3E1-99CF-F8E5F215ED0F}"/>
              </a:ext>
            </a:extLst>
          </p:cNvPr>
          <p:cNvGraphicFramePr>
            <a:graphicFrameLocks noGrp="1"/>
          </p:cNvGraphicFramePr>
          <p:nvPr>
            <p:extLst>
              <p:ext uri="{D42A27DB-BD31-4B8C-83A1-F6EECF244321}">
                <p14:modId xmlns:p14="http://schemas.microsoft.com/office/powerpoint/2010/main" val="2764835086"/>
              </p:ext>
            </p:extLst>
          </p:nvPr>
        </p:nvGraphicFramePr>
        <p:xfrm>
          <a:off x="7811656" y="2588467"/>
          <a:ext cx="3948544" cy="426720"/>
        </p:xfrm>
        <a:graphic>
          <a:graphicData uri="http://schemas.openxmlformats.org/drawingml/2006/table">
            <a:tbl>
              <a:tblPr firstRow="1" bandRow="1">
                <a:tableStyleId>{9D7B26C5-4107-4FEC-AEDC-1716B250A1EF}</a:tableStyleId>
              </a:tblPr>
              <a:tblGrid>
                <a:gridCol w="987136">
                  <a:extLst>
                    <a:ext uri="{9D8B030D-6E8A-4147-A177-3AD203B41FA5}">
                      <a16:colId xmlns:a16="http://schemas.microsoft.com/office/drawing/2014/main" val="2182195660"/>
                    </a:ext>
                  </a:extLst>
                </a:gridCol>
                <a:gridCol w="987136">
                  <a:extLst>
                    <a:ext uri="{9D8B030D-6E8A-4147-A177-3AD203B41FA5}">
                      <a16:colId xmlns:a16="http://schemas.microsoft.com/office/drawing/2014/main" val="3299982146"/>
                    </a:ext>
                  </a:extLst>
                </a:gridCol>
                <a:gridCol w="987136">
                  <a:extLst>
                    <a:ext uri="{9D8B030D-6E8A-4147-A177-3AD203B41FA5}">
                      <a16:colId xmlns:a16="http://schemas.microsoft.com/office/drawing/2014/main" val="1857665870"/>
                    </a:ext>
                  </a:extLst>
                </a:gridCol>
                <a:gridCol w="987136">
                  <a:extLst>
                    <a:ext uri="{9D8B030D-6E8A-4147-A177-3AD203B41FA5}">
                      <a16:colId xmlns:a16="http://schemas.microsoft.com/office/drawing/2014/main" val="1839738250"/>
                    </a:ext>
                  </a:extLst>
                </a:gridCol>
              </a:tblGrid>
              <a:tr h="370840">
                <a:tc>
                  <a:txBody>
                    <a:bodyPr/>
                    <a:lstStyle/>
                    <a:p>
                      <a:r>
                        <a:rPr lang="de-DE" sz="1100" b="0"/>
                        <a:t>stark</a:t>
                      </a:r>
                      <a:endParaRPr lang="de-DE" sz="1100" b="0" i="1"/>
                    </a:p>
                  </a:txBody>
                  <a:tcPr/>
                </a:tc>
                <a:tc>
                  <a:txBody>
                    <a:bodyPr/>
                    <a:lstStyle/>
                    <a:p>
                      <a:r>
                        <a:rPr lang="de-DE" sz="1100" b="0"/>
                        <a:t>eher stark</a:t>
                      </a:r>
                      <a:endParaRPr lang="de-DE" sz="1100" b="0" i="1"/>
                    </a:p>
                  </a:txBody>
                  <a:tcPr/>
                </a:tc>
                <a:tc>
                  <a:txBody>
                    <a:bodyPr/>
                    <a:lstStyle/>
                    <a:p>
                      <a:r>
                        <a:rPr lang="de-DE" sz="1100" b="0"/>
                        <a:t>eher wenig</a:t>
                      </a:r>
                      <a:endParaRPr lang="de-DE" sz="1100" b="0" i="1"/>
                    </a:p>
                  </a:txBody>
                  <a:tcPr/>
                </a:tc>
                <a:tc>
                  <a:txBody>
                    <a:bodyPr/>
                    <a:lstStyle/>
                    <a:p>
                      <a:r>
                        <a:rPr lang="de-DE" sz="1100" b="0"/>
                        <a:t>überhaupt nicht</a:t>
                      </a:r>
                      <a:endParaRPr lang="de-DE" sz="1100" b="0" i="1"/>
                    </a:p>
                  </a:txBody>
                  <a:tcPr/>
                </a:tc>
                <a:extLst>
                  <a:ext uri="{0D108BD9-81ED-4DB2-BD59-A6C34878D82A}">
                    <a16:rowId xmlns:a16="http://schemas.microsoft.com/office/drawing/2014/main" val="688710864"/>
                  </a:ext>
                </a:extLst>
              </a:tr>
            </a:tbl>
          </a:graphicData>
        </a:graphic>
      </p:graphicFrame>
      <p:graphicFrame>
        <p:nvGraphicFramePr>
          <p:cNvPr id="10" name="Tabelle 9">
            <a:extLst>
              <a:ext uri="{FF2B5EF4-FFF2-40B4-BE49-F238E27FC236}">
                <a16:creationId xmlns:a16="http://schemas.microsoft.com/office/drawing/2014/main" id="{0F897EE9-44FB-5EBA-1B7D-82C3B9A7DAC2}"/>
              </a:ext>
            </a:extLst>
          </p:cNvPr>
          <p:cNvGraphicFramePr>
            <a:graphicFrameLocks noGrp="1"/>
          </p:cNvGraphicFramePr>
          <p:nvPr>
            <p:extLst>
              <p:ext uri="{D42A27DB-BD31-4B8C-83A1-F6EECF244321}">
                <p14:modId xmlns:p14="http://schemas.microsoft.com/office/powerpoint/2010/main" val="682656874"/>
              </p:ext>
            </p:extLst>
          </p:nvPr>
        </p:nvGraphicFramePr>
        <p:xfrm>
          <a:off x="7811656" y="3243580"/>
          <a:ext cx="3948544" cy="370840"/>
        </p:xfrm>
        <a:graphic>
          <a:graphicData uri="http://schemas.openxmlformats.org/drawingml/2006/table">
            <a:tbl>
              <a:tblPr firstRow="1" bandRow="1">
                <a:tableStyleId>{9D7B26C5-4107-4FEC-AEDC-1716B250A1EF}</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35,3%</a:t>
                      </a:r>
                    </a:p>
                  </a:txBody>
                  <a:tcPr/>
                </a:tc>
                <a:tc>
                  <a:txBody>
                    <a:bodyPr/>
                    <a:lstStyle/>
                    <a:p>
                      <a:r>
                        <a:rPr lang="de-DE" sz="1100" b="0"/>
                        <a:t>43,1%</a:t>
                      </a:r>
                    </a:p>
                  </a:txBody>
                  <a:tcPr/>
                </a:tc>
                <a:tc>
                  <a:txBody>
                    <a:bodyPr/>
                    <a:lstStyle/>
                    <a:p>
                      <a:r>
                        <a:rPr lang="de-DE" sz="1100" b="0"/>
                        <a:t>19,5%</a:t>
                      </a:r>
                    </a:p>
                  </a:txBody>
                  <a:tcPr/>
                </a:tc>
                <a:tc>
                  <a:txBody>
                    <a:bodyPr/>
                    <a:lstStyle/>
                    <a:p>
                      <a:r>
                        <a:rPr lang="de-DE" sz="1100" b="0"/>
                        <a:t>2,1%</a:t>
                      </a:r>
                    </a:p>
                  </a:txBody>
                  <a:tcPr/>
                </a:tc>
                <a:extLst>
                  <a:ext uri="{0D108BD9-81ED-4DB2-BD59-A6C34878D82A}">
                    <a16:rowId xmlns:a16="http://schemas.microsoft.com/office/drawing/2014/main" val="4065139306"/>
                  </a:ext>
                </a:extLst>
              </a:tr>
            </a:tbl>
          </a:graphicData>
        </a:graphic>
      </p:graphicFrame>
      <p:sp>
        <p:nvSpPr>
          <p:cNvPr id="3" name="Rechteck: abgerundete Ecken 4">
            <a:extLst>
              <a:ext uri="{FF2B5EF4-FFF2-40B4-BE49-F238E27FC236}">
                <a16:creationId xmlns:a16="http://schemas.microsoft.com/office/drawing/2014/main" id="{2D810232-0DC7-86D1-E539-356D9450E106}"/>
              </a:ext>
            </a:extLst>
          </p:cNvPr>
          <p:cNvSpPr txBox="1"/>
          <p:nvPr/>
        </p:nvSpPr>
        <p:spPr>
          <a:xfrm>
            <a:off x="7811656" y="2230017"/>
            <a:ext cx="3902928" cy="27545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de-DE" sz="1100"/>
              <a:t>Wie stark belastet Sie das?</a:t>
            </a:r>
            <a:r>
              <a:rPr lang="de-DE" sz="1100" kern="1200"/>
              <a:t> </a:t>
            </a:r>
          </a:p>
        </p:txBody>
      </p:sp>
      <p:sp>
        <p:nvSpPr>
          <p:cNvPr id="7" name="Textfeld 1">
            <a:extLst>
              <a:ext uri="{FF2B5EF4-FFF2-40B4-BE49-F238E27FC236}">
                <a16:creationId xmlns:a16="http://schemas.microsoft.com/office/drawing/2014/main" id="{550F3F10-79B3-34D4-DEB3-B9EC457483C4}"/>
              </a:ext>
            </a:extLst>
          </p:cNvPr>
          <p:cNvSpPr txBox="1"/>
          <p:nvPr/>
        </p:nvSpPr>
        <p:spPr>
          <a:xfrm>
            <a:off x="1061615" y="4429831"/>
            <a:ext cx="4741798" cy="301579"/>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de-DE" sz="900" baseline="0"/>
              <a:t>Befragung „Gute Arbeit für Solo-Selbstständige“ 2024, INPUT Consulting</a:t>
            </a:r>
            <a:r>
              <a:rPr lang="de-DE" sz="900"/>
              <a:t>, Haus der Selbstständigen</a:t>
            </a:r>
          </a:p>
        </p:txBody>
      </p:sp>
    </p:spTree>
    <p:extLst>
      <p:ext uri="{BB962C8B-B14F-4D97-AF65-F5344CB8AC3E}">
        <p14:creationId xmlns:p14="http://schemas.microsoft.com/office/powerpoint/2010/main" val="33856275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914A34-D481-769E-CBD3-31BD9C56C4C0}"/>
              </a:ext>
            </a:extLst>
          </p:cNvPr>
          <p:cNvSpPr>
            <a:spLocks noGrp="1"/>
          </p:cNvSpPr>
          <p:nvPr>
            <p:ph type="title"/>
          </p:nvPr>
        </p:nvSpPr>
        <p:spPr/>
        <p:txBody>
          <a:bodyPr/>
          <a:lstStyle/>
          <a:p>
            <a:r>
              <a:rPr lang="de-DE"/>
              <a:t>unbezahlte Mehrarbeit</a:t>
            </a:r>
          </a:p>
        </p:txBody>
      </p:sp>
      <p:sp>
        <p:nvSpPr>
          <p:cNvPr id="4" name="Datumsplatzhalter 3">
            <a:extLst>
              <a:ext uri="{FF2B5EF4-FFF2-40B4-BE49-F238E27FC236}">
                <a16:creationId xmlns:a16="http://schemas.microsoft.com/office/drawing/2014/main" id="{B6F3AFED-79C4-36A3-1B8D-BC879C0E61B3}"/>
              </a:ext>
            </a:extLst>
          </p:cNvPr>
          <p:cNvSpPr>
            <a:spLocks noGrp="1"/>
          </p:cNvSpPr>
          <p:nvPr>
            <p:ph type="dt" sz="half" idx="2"/>
          </p:nvPr>
        </p:nvSpPr>
        <p:spPr/>
        <p:txBody>
          <a:bodyPr/>
          <a:lstStyle/>
          <a:p>
            <a:fld id="{21CE6C11-0E51-469C-B2A4-125EEB5780A5}" type="datetime1">
              <a:rPr lang="de-DE" smtClean="0"/>
              <a:pPr/>
              <a:t>25.11.2025</a:t>
            </a:fld>
            <a:endParaRPr lang="en-US"/>
          </a:p>
        </p:txBody>
      </p:sp>
      <p:sp>
        <p:nvSpPr>
          <p:cNvPr id="5" name="Foliennummernplatzhalter 4">
            <a:extLst>
              <a:ext uri="{FF2B5EF4-FFF2-40B4-BE49-F238E27FC236}">
                <a16:creationId xmlns:a16="http://schemas.microsoft.com/office/drawing/2014/main" id="{601005FA-AF21-9EA0-E22E-9A1897352D23}"/>
              </a:ext>
            </a:extLst>
          </p:cNvPr>
          <p:cNvSpPr>
            <a:spLocks noGrp="1"/>
          </p:cNvSpPr>
          <p:nvPr>
            <p:ph type="sldNum" sz="quarter" idx="4"/>
          </p:nvPr>
        </p:nvSpPr>
        <p:spPr/>
        <p:txBody>
          <a:bodyPr/>
          <a:lstStyle/>
          <a:p>
            <a:fld id="{CE5776EE-2D96-4B0B-AEC2-633829776588}" type="slidenum">
              <a:rPr lang="en-US" smtClean="0"/>
              <a:pPr/>
              <a:t>69</a:t>
            </a:fld>
            <a:endParaRPr lang="en-US"/>
          </a:p>
        </p:txBody>
      </p:sp>
      <p:graphicFrame>
        <p:nvGraphicFramePr>
          <p:cNvPr id="7" name="Diagramm 6">
            <a:extLst>
              <a:ext uri="{FF2B5EF4-FFF2-40B4-BE49-F238E27FC236}">
                <a16:creationId xmlns:a16="http://schemas.microsoft.com/office/drawing/2014/main" id="{4462EBF4-FD3D-D9FC-3004-CC3F184BA064}"/>
              </a:ext>
            </a:extLst>
          </p:cNvPr>
          <p:cNvGraphicFramePr>
            <a:graphicFrameLocks/>
          </p:cNvGraphicFramePr>
          <p:nvPr>
            <p:extLst>
              <p:ext uri="{D42A27DB-BD31-4B8C-83A1-F6EECF244321}">
                <p14:modId xmlns:p14="http://schemas.microsoft.com/office/powerpoint/2010/main" val="1619002548"/>
              </p:ext>
            </p:extLst>
          </p:nvPr>
        </p:nvGraphicFramePr>
        <p:xfrm>
          <a:off x="944889" y="2745826"/>
          <a:ext cx="5983224" cy="191928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Tabelle 8">
            <a:extLst>
              <a:ext uri="{FF2B5EF4-FFF2-40B4-BE49-F238E27FC236}">
                <a16:creationId xmlns:a16="http://schemas.microsoft.com/office/drawing/2014/main" id="{B5FE02E7-6A25-10AF-23E5-DD59200946A8}"/>
              </a:ext>
            </a:extLst>
          </p:cNvPr>
          <p:cNvGraphicFramePr>
            <a:graphicFrameLocks noGrp="1"/>
          </p:cNvGraphicFramePr>
          <p:nvPr>
            <p:extLst>
              <p:ext uri="{D42A27DB-BD31-4B8C-83A1-F6EECF244321}">
                <p14:modId xmlns:p14="http://schemas.microsoft.com/office/powerpoint/2010/main" val="2271038503"/>
              </p:ext>
            </p:extLst>
          </p:nvPr>
        </p:nvGraphicFramePr>
        <p:xfrm>
          <a:off x="7811656" y="2532466"/>
          <a:ext cx="3948544" cy="426720"/>
        </p:xfrm>
        <a:graphic>
          <a:graphicData uri="http://schemas.openxmlformats.org/drawingml/2006/table">
            <a:tbl>
              <a:tblPr firstRow="1" bandRow="1">
                <a:tableStyleId>{9D7B26C5-4107-4FEC-AEDC-1716B250A1EF}</a:tableStyleId>
              </a:tblPr>
              <a:tblGrid>
                <a:gridCol w="987136">
                  <a:extLst>
                    <a:ext uri="{9D8B030D-6E8A-4147-A177-3AD203B41FA5}">
                      <a16:colId xmlns:a16="http://schemas.microsoft.com/office/drawing/2014/main" val="2182195660"/>
                    </a:ext>
                  </a:extLst>
                </a:gridCol>
                <a:gridCol w="987136">
                  <a:extLst>
                    <a:ext uri="{9D8B030D-6E8A-4147-A177-3AD203B41FA5}">
                      <a16:colId xmlns:a16="http://schemas.microsoft.com/office/drawing/2014/main" val="3299982146"/>
                    </a:ext>
                  </a:extLst>
                </a:gridCol>
                <a:gridCol w="987136">
                  <a:extLst>
                    <a:ext uri="{9D8B030D-6E8A-4147-A177-3AD203B41FA5}">
                      <a16:colId xmlns:a16="http://schemas.microsoft.com/office/drawing/2014/main" val="1857665870"/>
                    </a:ext>
                  </a:extLst>
                </a:gridCol>
                <a:gridCol w="987136">
                  <a:extLst>
                    <a:ext uri="{9D8B030D-6E8A-4147-A177-3AD203B41FA5}">
                      <a16:colId xmlns:a16="http://schemas.microsoft.com/office/drawing/2014/main" val="1839738250"/>
                    </a:ext>
                  </a:extLst>
                </a:gridCol>
              </a:tblGrid>
              <a:tr h="370840">
                <a:tc>
                  <a:txBody>
                    <a:bodyPr/>
                    <a:lstStyle/>
                    <a:p>
                      <a:r>
                        <a:rPr lang="de-DE" sz="1100" b="0"/>
                        <a:t>stark</a:t>
                      </a:r>
                      <a:endParaRPr lang="de-DE" sz="1100" b="0" i="1"/>
                    </a:p>
                  </a:txBody>
                  <a:tcPr/>
                </a:tc>
                <a:tc>
                  <a:txBody>
                    <a:bodyPr/>
                    <a:lstStyle/>
                    <a:p>
                      <a:r>
                        <a:rPr lang="de-DE" sz="1100" b="0"/>
                        <a:t>eher stark</a:t>
                      </a:r>
                      <a:endParaRPr lang="de-DE" sz="1100" b="0" i="1"/>
                    </a:p>
                  </a:txBody>
                  <a:tcPr/>
                </a:tc>
                <a:tc>
                  <a:txBody>
                    <a:bodyPr/>
                    <a:lstStyle/>
                    <a:p>
                      <a:r>
                        <a:rPr lang="de-DE" sz="1100" b="0"/>
                        <a:t>eher wenig</a:t>
                      </a:r>
                      <a:endParaRPr lang="de-DE" sz="1100" b="0" i="1"/>
                    </a:p>
                  </a:txBody>
                  <a:tcPr/>
                </a:tc>
                <a:tc>
                  <a:txBody>
                    <a:bodyPr/>
                    <a:lstStyle/>
                    <a:p>
                      <a:r>
                        <a:rPr lang="de-DE" sz="1100" b="0"/>
                        <a:t>überhaupt nicht</a:t>
                      </a:r>
                      <a:endParaRPr lang="de-DE" sz="1100" b="0" i="1"/>
                    </a:p>
                  </a:txBody>
                  <a:tcPr/>
                </a:tc>
                <a:extLst>
                  <a:ext uri="{0D108BD9-81ED-4DB2-BD59-A6C34878D82A}">
                    <a16:rowId xmlns:a16="http://schemas.microsoft.com/office/drawing/2014/main" val="688710864"/>
                  </a:ext>
                </a:extLst>
              </a:tr>
            </a:tbl>
          </a:graphicData>
        </a:graphic>
      </p:graphicFrame>
      <p:cxnSp>
        <p:nvCxnSpPr>
          <p:cNvPr id="11" name="Gerade Verbindung mit Pfeil 10">
            <a:extLst>
              <a:ext uri="{FF2B5EF4-FFF2-40B4-BE49-F238E27FC236}">
                <a16:creationId xmlns:a16="http://schemas.microsoft.com/office/drawing/2014/main" id="{88165DE5-1B39-6BB7-4095-25A269C45DF1}"/>
              </a:ext>
            </a:extLst>
          </p:cNvPr>
          <p:cNvCxnSpPr>
            <a:cxnSpLocks/>
          </p:cNvCxnSpPr>
          <p:nvPr/>
        </p:nvCxnSpPr>
        <p:spPr>
          <a:xfrm>
            <a:off x="7069650" y="3429000"/>
            <a:ext cx="48952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12" name="Tabelle 11">
            <a:extLst>
              <a:ext uri="{FF2B5EF4-FFF2-40B4-BE49-F238E27FC236}">
                <a16:creationId xmlns:a16="http://schemas.microsoft.com/office/drawing/2014/main" id="{AC00622B-2E8B-E4FB-2361-540575F483E6}"/>
              </a:ext>
            </a:extLst>
          </p:cNvPr>
          <p:cNvGraphicFramePr>
            <a:graphicFrameLocks noGrp="1"/>
          </p:cNvGraphicFramePr>
          <p:nvPr>
            <p:extLst>
              <p:ext uri="{D42A27DB-BD31-4B8C-83A1-F6EECF244321}">
                <p14:modId xmlns:p14="http://schemas.microsoft.com/office/powerpoint/2010/main" val="3560486898"/>
              </p:ext>
            </p:extLst>
          </p:nvPr>
        </p:nvGraphicFramePr>
        <p:xfrm>
          <a:off x="7811656" y="3243580"/>
          <a:ext cx="3948544" cy="370840"/>
        </p:xfrm>
        <a:graphic>
          <a:graphicData uri="http://schemas.openxmlformats.org/drawingml/2006/table">
            <a:tbl>
              <a:tblPr firstRow="1" bandRow="1">
                <a:tableStyleId>{9D7B26C5-4107-4FEC-AEDC-1716B250A1EF}</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20,5%</a:t>
                      </a:r>
                    </a:p>
                  </a:txBody>
                  <a:tcPr/>
                </a:tc>
                <a:tc>
                  <a:txBody>
                    <a:bodyPr/>
                    <a:lstStyle/>
                    <a:p>
                      <a:r>
                        <a:rPr lang="de-DE" sz="1100" b="0"/>
                        <a:t>34,5%</a:t>
                      </a:r>
                    </a:p>
                  </a:txBody>
                  <a:tcPr/>
                </a:tc>
                <a:tc>
                  <a:txBody>
                    <a:bodyPr/>
                    <a:lstStyle/>
                    <a:p>
                      <a:r>
                        <a:rPr lang="de-DE" sz="1100" b="0"/>
                        <a:t>41,2%</a:t>
                      </a:r>
                    </a:p>
                  </a:txBody>
                  <a:tcPr/>
                </a:tc>
                <a:tc>
                  <a:txBody>
                    <a:bodyPr/>
                    <a:lstStyle/>
                    <a:p>
                      <a:r>
                        <a:rPr lang="de-DE" sz="1100" b="0"/>
                        <a:t>3,8%</a:t>
                      </a:r>
                    </a:p>
                  </a:txBody>
                  <a:tcPr/>
                </a:tc>
                <a:extLst>
                  <a:ext uri="{0D108BD9-81ED-4DB2-BD59-A6C34878D82A}">
                    <a16:rowId xmlns:a16="http://schemas.microsoft.com/office/drawing/2014/main" val="4065139306"/>
                  </a:ext>
                </a:extLst>
              </a:tr>
            </a:tbl>
          </a:graphicData>
        </a:graphic>
      </p:graphicFrame>
      <p:sp>
        <p:nvSpPr>
          <p:cNvPr id="3" name="Rechteck 2">
            <a:extLst>
              <a:ext uri="{FF2B5EF4-FFF2-40B4-BE49-F238E27FC236}">
                <a16:creationId xmlns:a16="http://schemas.microsoft.com/office/drawing/2014/main" id="{8508BEF1-6F07-CDEE-B396-615A0D0647CB}"/>
              </a:ext>
            </a:extLst>
          </p:cNvPr>
          <p:cNvSpPr/>
          <p:nvPr/>
        </p:nvSpPr>
        <p:spPr>
          <a:xfrm>
            <a:off x="159026" y="143123"/>
            <a:ext cx="11871297" cy="715729"/>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Rechteck: abgerundete Ecken 4">
            <a:extLst>
              <a:ext uri="{FF2B5EF4-FFF2-40B4-BE49-F238E27FC236}">
                <a16:creationId xmlns:a16="http://schemas.microsoft.com/office/drawing/2014/main" id="{D0BD7D19-383A-532C-1E7D-05695A91560A}"/>
              </a:ext>
            </a:extLst>
          </p:cNvPr>
          <p:cNvSpPr txBox="1"/>
          <p:nvPr/>
        </p:nvSpPr>
        <p:spPr>
          <a:xfrm>
            <a:off x="7834464" y="2182104"/>
            <a:ext cx="3902928" cy="27545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de-DE" sz="1100"/>
              <a:t>Wie stark belastet Sie das?</a:t>
            </a:r>
            <a:r>
              <a:rPr lang="de-DE" sz="1100" kern="1200"/>
              <a:t> </a:t>
            </a:r>
          </a:p>
        </p:txBody>
      </p:sp>
    </p:spTree>
    <p:extLst>
      <p:ext uri="{BB962C8B-B14F-4D97-AF65-F5344CB8AC3E}">
        <p14:creationId xmlns:p14="http://schemas.microsoft.com/office/powerpoint/2010/main" val="348324713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806E1-ECDF-78A8-1E11-93C20649A93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FA8C74D-4938-8733-D158-2989773D08EB}"/>
              </a:ext>
            </a:extLst>
          </p:cNvPr>
          <p:cNvSpPr>
            <a:spLocks noGrp="1"/>
          </p:cNvSpPr>
          <p:nvPr>
            <p:ph type="title"/>
          </p:nvPr>
        </p:nvSpPr>
        <p:spPr/>
        <p:txBody>
          <a:bodyPr/>
          <a:lstStyle/>
          <a:p>
            <a:r>
              <a:rPr lang="de-DE"/>
              <a:t>Markt- und Produktkontext</a:t>
            </a:r>
          </a:p>
        </p:txBody>
      </p:sp>
      <p:sp>
        <p:nvSpPr>
          <p:cNvPr id="4" name="Datumsplatzhalter 3">
            <a:extLst>
              <a:ext uri="{FF2B5EF4-FFF2-40B4-BE49-F238E27FC236}">
                <a16:creationId xmlns:a16="http://schemas.microsoft.com/office/drawing/2014/main" id="{1CD44791-59DC-C9FD-B63E-E0B05081017C}"/>
              </a:ext>
            </a:extLst>
          </p:cNvPr>
          <p:cNvSpPr>
            <a:spLocks noGrp="1"/>
          </p:cNvSpPr>
          <p:nvPr>
            <p:ph type="dt" sz="half" idx="2"/>
          </p:nvPr>
        </p:nvSpPr>
        <p:spPr/>
        <p:txBody>
          <a:bodyPr/>
          <a:lstStyle/>
          <a:p>
            <a:fld id="{21CE6C11-0E51-469C-B2A4-125EEB5780A5}" type="datetime1">
              <a:rPr lang="de-DE" smtClean="0"/>
              <a:pPr/>
              <a:t>25.11.2025</a:t>
            </a:fld>
            <a:endParaRPr lang="en-US"/>
          </a:p>
        </p:txBody>
      </p:sp>
      <p:sp>
        <p:nvSpPr>
          <p:cNvPr id="6" name="Foliennummernplatzhalter 5">
            <a:extLst>
              <a:ext uri="{FF2B5EF4-FFF2-40B4-BE49-F238E27FC236}">
                <a16:creationId xmlns:a16="http://schemas.microsoft.com/office/drawing/2014/main" id="{3FF0C64F-ED86-A822-8BE2-DBFF24249901}"/>
              </a:ext>
            </a:extLst>
          </p:cNvPr>
          <p:cNvSpPr>
            <a:spLocks noGrp="1"/>
          </p:cNvSpPr>
          <p:nvPr>
            <p:ph type="sldNum" sz="quarter" idx="4"/>
          </p:nvPr>
        </p:nvSpPr>
        <p:spPr/>
        <p:txBody>
          <a:bodyPr/>
          <a:lstStyle/>
          <a:p>
            <a:fld id="{CE5776EE-2D96-4B0B-AEC2-633829776588}" type="slidenum">
              <a:rPr lang="en-US" smtClean="0"/>
              <a:pPr/>
              <a:t>70</a:t>
            </a:fld>
            <a:endParaRPr lang="en-US"/>
          </a:p>
        </p:txBody>
      </p:sp>
      <p:graphicFrame>
        <p:nvGraphicFramePr>
          <p:cNvPr id="3" name="Diagramm 2">
            <a:extLst>
              <a:ext uri="{FF2B5EF4-FFF2-40B4-BE49-F238E27FC236}">
                <a16:creationId xmlns:a16="http://schemas.microsoft.com/office/drawing/2014/main" id="{7881DB2C-5ECB-0AB6-E951-90B83261E4B3}"/>
              </a:ext>
            </a:extLst>
          </p:cNvPr>
          <p:cNvGraphicFramePr>
            <a:graphicFrameLocks/>
          </p:cNvGraphicFramePr>
          <p:nvPr>
            <p:extLst>
              <p:ext uri="{D42A27DB-BD31-4B8C-83A1-F6EECF244321}">
                <p14:modId xmlns:p14="http://schemas.microsoft.com/office/powerpoint/2010/main" val="83228131"/>
              </p:ext>
            </p:extLst>
          </p:nvPr>
        </p:nvGraphicFramePr>
        <p:xfrm>
          <a:off x="623455" y="2257916"/>
          <a:ext cx="6091670" cy="2743200"/>
        </p:xfrm>
        <a:graphic>
          <a:graphicData uri="http://schemas.openxmlformats.org/drawingml/2006/chart">
            <c:chart xmlns:c="http://schemas.openxmlformats.org/drawingml/2006/chart" xmlns:r="http://schemas.openxmlformats.org/officeDocument/2006/relationships" r:id="rId3"/>
          </a:graphicData>
        </a:graphic>
      </p:graphicFrame>
      <p:cxnSp>
        <p:nvCxnSpPr>
          <p:cNvPr id="5" name="Gerade Verbindung mit Pfeil 4">
            <a:extLst>
              <a:ext uri="{FF2B5EF4-FFF2-40B4-BE49-F238E27FC236}">
                <a16:creationId xmlns:a16="http://schemas.microsoft.com/office/drawing/2014/main" id="{ECF4FAC0-53C6-0FF2-780A-BC9294DD9D61}"/>
              </a:ext>
            </a:extLst>
          </p:cNvPr>
          <p:cNvCxnSpPr>
            <a:cxnSpLocks/>
          </p:cNvCxnSpPr>
          <p:nvPr/>
        </p:nvCxnSpPr>
        <p:spPr>
          <a:xfrm>
            <a:off x="7050954" y="2792874"/>
            <a:ext cx="48952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7" name="Tabelle 6">
            <a:extLst>
              <a:ext uri="{FF2B5EF4-FFF2-40B4-BE49-F238E27FC236}">
                <a16:creationId xmlns:a16="http://schemas.microsoft.com/office/drawing/2014/main" id="{426A5FFB-F385-5845-9C5F-DFF507214F29}"/>
              </a:ext>
            </a:extLst>
          </p:cNvPr>
          <p:cNvGraphicFramePr>
            <a:graphicFrameLocks noGrp="1"/>
          </p:cNvGraphicFramePr>
          <p:nvPr>
            <p:extLst>
              <p:ext uri="{D42A27DB-BD31-4B8C-83A1-F6EECF244321}">
                <p14:modId xmlns:p14="http://schemas.microsoft.com/office/powerpoint/2010/main" val="3264853156"/>
              </p:ext>
            </p:extLst>
          </p:nvPr>
        </p:nvGraphicFramePr>
        <p:xfrm>
          <a:off x="7876311" y="2001624"/>
          <a:ext cx="3948544" cy="426720"/>
        </p:xfrm>
        <a:graphic>
          <a:graphicData uri="http://schemas.openxmlformats.org/drawingml/2006/table">
            <a:tbl>
              <a:tblPr firstRow="1" bandRow="1">
                <a:tableStyleId>{9D7B26C5-4107-4FEC-AEDC-1716B250A1EF}</a:tableStyleId>
              </a:tblPr>
              <a:tblGrid>
                <a:gridCol w="987136">
                  <a:extLst>
                    <a:ext uri="{9D8B030D-6E8A-4147-A177-3AD203B41FA5}">
                      <a16:colId xmlns:a16="http://schemas.microsoft.com/office/drawing/2014/main" val="2182195660"/>
                    </a:ext>
                  </a:extLst>
                </a:gridCol>
                <a:gridCol w="987136">
                  <a:extLst>
                    <a:ext uri="{9D8B030D-6E8A-4147-A177-3AD203B41FA5}">
                      <a16:colId xmlns:a16="http://schemas.microsoft.com/office/drawing/2014/main" val="3299982146"/>
                    </a:ext>
                  </a:extLst>
                </a:gridCol>
                <a:gridCol w="987136">
                  <a:extLst>
                    <a:ext uri="{9D8B030D-6E8A-4147-A177-3AD203B41FA5}">
                      <a16:colId xmlns:a16="http://schemas.microsoft.com/office/drawing/2014/main" val="1857665870"/>
                    </a:ext>
                  </a:extLst>
                </a:gridCol>
                <a:gridCol w="987136">
                  <a:extLst>
                    <a:ext uri="{9D8B030D-6E8A-4147-A177-3AD203B41FA5}">
                      <a16:colId xmlns:a16="http://schemas.microsoft.com/office/drawing/2014/main" val="1839738250"/>
                    </a:ext>
                  </a:extLst>
                </a:gridCol>
              </a:tblGrid>
              <a:tr h="370840">
                <a:tc>
                  <a:txBody>
                    <a:bodyPr/>
                    <a:lstStyle/>
                    <a:p>
                      <a:r>
                        <a:rPr lang="de-DE" sz="1100" b="0"/>
                        <a:t>stark</a:t>
                      </a:r>
                      <a:endParaRPr lang="de-DE" sz="1100" b="0" i="1"/>
                    </a:p>
                  </a:txBody>
                  <a:tcPr/>
                </a:tc>
                <a:tc>
                  <a:txBody>
                    <a:bodyPr/>
                    <a:lstStyle/>
                    <a:p>
                      <a:r>
                        <a:rPr lang="de-DE" sz="1100" b="0"/>
                        <a:t>eher stark</a:t>
                      </a:r>
                      <a:endParaRPr lang="de-DE" sz="1100" b="0" i="1"/>
                    </a:p>
                  </a:txBody>
                  <a:tcPr/>
                </a:tc>
                <a:tc>
                  <a:txBody>
                    <a:bodyPr/>
                    <a:lstStyle/>
                    <a:p>
                      <a:r>
                        <a:rPr lang="de-DE" sz="1100" b="0"/>
                        <a:t>eher wenig</a:t>
                      </a:r>
                      <a:endParaRPr lang="de-DE" sz="1100" b="0" i="1"/>
                    </a:p>
                  </a:txBody>
                  <a:tcPr/>
                </a:tc>
                <a:tc>
                  <a:txBody>
                    <a:bodyPr/>
                    <a:lstStyle/>
                    <a:p>
                      <a:r>
                        <a:rPr lang="de-DE" sz="1100" b="0"/>
                        <a:t>überhaupt nicht</a:t>
                      </a:r>
                      <a:endParaRPr lang="de-DE" sz="1100" b="0" i="1"/>
                    </a:p>
                  </a:txBody>
                  <a:tcPr/>
                </a:tc>
                <a:extLst>
                  <a:ext uri="{0D108BD9-81ED-4DB2-BD59-A6C34878D82A}">
                    <a16:rowId xmlns:a16="http://schemas.microsoft.com/office/drawing/2014/main" val="688710864"/>
                  </a:ext>
                </a:extLst>
              </a:tr>
            </a:tbl>
          </a:graphicData>
        </a:graphic>
      </p:graphicFrame>
      <p:graphicFrame>
        <p:nvGraphicFramePr>
          <p:cNvPr id="8" name="Tabelle 7">
            <a:extLst>
              <a:ext uri="{FF2B5EF4-FFF2-40B4-BE49-F238E27FC236}">
                <a16:creationId xmlns:a16="http://schemas.microsoft.com/office/drawing/2014/main" id="{5E26CE48-97B0-1402-539A-6E47D2FF2CB3}"/>
              </a:ext>
            </a:extLst>
          </p:cNvPr>
          <p:cNvGraphicFramePr>
            <a:graphicFrameLocks noGrp="1"/>
          </p:cNvGraphicFramePr>
          <p:nvPr>
            <p:extLst>
              <p:ext uri="{D42A27DB-BD31-4B8C-83A1-F6EECF244321}">
                <p14:modId xmlns:p14="http://schemas.microsoft.com/office/powerpoint/2010/main" val="109806800"/>
              </p:ext>
            </p:extLst>
          </p:nvPr>
        </p:nvGraphicFramePr>
        <p:xfrm>
          <a:off x="7876311" y="2647151"/>
          <a:ext cx="3948544" cy="370840"/>
        </p:xfrm>
        <a:graphic>
          <a:graphicData uri="http://schemas.openxmlformats.org/drawingml/2006/table">
            <a:tbl>
              <a:tblPr firstRow="1" bandRow="1">
                <a:tableStyleId>{9D7B26C5-4107-4FEC-AEDC-1716B250A1EF}</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15,7%</a:t>
                      </a:r>
                    </a:p>
                  </a:txBody>
                  <a:tcPr/>
                </a:tc>
                <a:tc>
                  <a:txBody>
                    <a:bodyPr/>
                    <a:lstStyle/>
                    <a:p>
                      <a:r>
                        <a:rPr lang="de-DE" sz="1100" b="0"/>
                        <a:t>29,1%</a:t>
                      </a:r>
                    </a:p>
                  </a:txBody>
                  <a:tcPr/>
                </a:tc>
                <a:tc>
                  <a:txBody>
                    <a:bodyPr/>
                    <a:lstStyle/>
                    <a:p>
                      <a:r>
                        <a:rPr lang="de-DE" sz="1100" b="0"/>
                        <a:t>44,0%</a:t>
                      </a:r>
                    </a:p>
                  </a:txBody>
                  <a:tcPr/>
                </a:tc>
                <a:tc>
                  <a:txBody>
                    <a:bodyPr/>
                    <a:lstStyle/>
                    <a:p>
                      <a:r>
                        <a:rPr lang="de-DE" sz="1100" b="0"/>
                        <a:t>11,1%</a:t>
                      </a:r>
                    </a:p>
                  </a:txBody>
                  <a:tcPr/>
                </a:tc>
                <a:extLst>
                  <a:ext uri="{0D108BD9-81ED-4DB2-BD59-A6C34878D82A}">
                    <a16:rowId xmlns:a16="http://schemas.microsoft.com/office/drawing/2014/main" val="4065139306"/>
                  </a:ext>
                </a:extLst>
              </a:tr>
            </a:tbl>
          </a:graphicData>
        </a:graphic>
      </p:graphicFrame>
      <p:cxnSp>
        <p:nvCxnSpPr>
          <p:cNvPr id="9" name="Gerade Verbindung mit Pfeil 8">
            <a:extLst>
              <a:ext uri="{FF2B5EF4-FFF2-40B4-BE49-F238E27FC236}">
                <a16:creationId xmlns:a16="http://schemas.microsoft.com/office/drawing/2014/main" id="{EE509E83-4056-E3A0-327A-E7B03FA19077}"/>
              </a:ext>
            </a:extLst>
          </p:cNvPr>
          <p:cNvCxnSpPr>
            <a:cxnSpLocks/>
          </p:cNvCxnSpPr>
          <p:nvPr/>
        </p:nvCxnSpPr>
        <p:spPr>
          <a:xfrm>
            <a:off x="7050954" y="3778425"/>
            <a:ext cx="48952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10" name="Tabelle 9">
            <a:extLst>
              <a:ext uri="{FF2B5EF4-FFF2-40B4-BE49-F238E27FC236}">
                <a16:creationId xmlns:a16="http://schemas.microsoft.com/office/drawing/2014/main" id="{0E0F0011-7C6A-0249-710A-E2286816FD53}"/>
              </a:ext>
            </a:extLst>
          </p:cNvPr>
          <p:cNvGraphicFramePr>
            <a:graphicFrameLocks noGrp="1"/>
          </p:cNvGraphicFramePr>
          <p:nvPr>
            <p:extLst>
              <p:ext uri="{D42A27DB-BD31-4B8C-83A1-F6EECF244321}">
                <p14:modId xmlns:p14="http://schemas.microsoft.com/office/powerpoint/2010/main" val="3030910919"/>
              </p:ext>
            </p:extLst>
          </p:nvPr>
        </p:nvGraphicFramePr>
        <p:xfrm>
          <a:off x="7876311" y="3622210"/>
          <a:ext cx="3948544" cy="370840"/>
        </p:xfrm>
        <a:graphic>
          <a:graphicData uri="http://schemas.openxmlformats.org/drawingml/2006/table">
            <a:tbl>
              <a:tblPr firstRow="1" bandRow="1">
                <a:tableStyleId>{9D7B26C5-4107-4FEC-AEDC-1716B250A1EF}</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22,3%</a:t>
                      </a:r>
                    </a:p>
                  </a:txBody>
                  <a:tcPr/>
                </a:tc>
                <a:tc>
                  <a:txBody>
                    <a:bodyPr/>
                    <a:lstStyle/>
                    <a:p>
                      <a:r>
                        <a:rPr lang="de-DE" sz="1100" b="0"/>
                        <a:t>30,7%</a:t>
                      </a:r>
                    </a:p>
                  </a:txBody>
                  <a:tcPr/>
                </a:tc>
                <a:tc>
                  <a:txBody>
                    <a:bodyPr/>
                    <a:lstStyle/>
                    <a:p>
                      <a:r>
                        <a:rPr lang="de-DE" sz="1100" b="0"/>
                        <a:t>41,3%</a:t>
                      </a:r>
                    </a:p>
                  </a:txBody>
                  <a:tcPr/>
                </a:tc>
                <a:tc>
                  <a:txBody>
                    <a:bodyPr/>
                    <a:lstStyle/>
                    <a:p>
                      <a:r>
                        <a:rPr lang="de-DE" sz="1100" b="0"/>
                        <a:t>5,7%</a:t>
                      </a:r>
                    </a:p>
                  </a:txBody>
                  <a:tcPr/>
                </a:tc>
                <a:extLst>
                  <a:ext uri="{0D108BD9-81ED-4DB2-BD59-A6C34878D82A}">
                    <a16:rowId xmlns:a16="http://schemas.microsoft.com/office/drawing/2014/main" val="4065139306"/>
                  </a:ext>
                </a:extLst>
              </a:tr>
            </a:tbl>
          </a:graphicData>
        </a:graphic>
      </p:graphicFrame>
      <p:sp>
        <p:nvSpPr>
          <p:cNvPr id="11" name="Rechteck 10">
            <a:extLst>
              <a:ext uri="{FF2B5EF4-FFF2-40B4-BE49-F238E27FC236}">
                <a16:creationId xmlns:a16="http://schemas.microsoft.com/office/drawing/2014/main" id="{528A724A-9B1E-A5B0-8F13-466BCE660505}"/>
              </a:ext>
            </a:extLst>
          </p:cNvPr>
          <p:cNvSpPr/>
          <p:nvPr/>
        </p:nvSpPr>
        <p:spPr>
          <a:xfrm>
            <a:off x="159026" y="143123"/>
            <a:ext cx="11871297" cy="715729"/>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Rechteck: abgerundete Ecken 4">
            <a:extLst>
              <a:ext uri="{FF2B5EF4-FFF2-40B4-BE49-F238E27FC236}">
                <a16:creationId xmlns:a16="http://schemas.microsoft.com/office/drawing/2014/main" id="{1D1684F7-54A2-6119-EA81-F430816D4248}"/>
              </a:ext>
            </a:extLst>
          </p:cNvPr>
          <p:cNvSpPr txBox="1"/>
          <p:nvPr/>
        </p:nvSpPr>
        <p:spPr>
          <a:xfrm>
            <a:off x="7899119" y="1645087"/>
            <a:ext cx="3902928" cy="27545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de-DE" sz="1100"/>
              <a:t>Wie stark belastet Sie das?</a:t>
            </a:r>
            <a:r>
              <a:rPr lang="de-DE" sz="1100" kern="1200"/>
              <a:t> </a:t>
            </a:r>
          </a:p>
        </p:txBody>
      </p:sp>
    </p:spTree>
    <p:extLst>
      <p:ext uri="{BB962C8B-B14F-4D97-AF65-F5344CB8AC3E}">
        <p14:creationId xmlns:p14="http://schemas.microsoft.com/office/powerpoint/2010/main" val="127779802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24E93A-13DD-7A86-EA7B-A626BADC0CF0}"/>
              </a:ext>
            </a:extLst>
          </p:cNvPr>
          <p:cNvSpPr>
            <a:spLocks noGrp="1"/>
          </p:cNvSpPr>
          <p:nvPr>
            <p:ph type="title"/>
          </p:nvPr>
        </p:nvSpPr>
        <p:spPr/>
        <p:txBody>
          <a:bodyPr/>
          <a:lstStyle/>
          <a:p>
            <a:r>
              <a:rPr lang="de-DE"/>
              <a:t>Absicherung für Zeiten von Schwangerschaft (Mutterschutz) und Elternzeit</a:t>
            </a:r>
          </a:p>
        </p:txBody>
      </p:sp>
      <p:sp>
        <p:nvSpPr>
          <p:cNvPr id="4" name="Datumsplatzhalter 3">
            <a:extLst>
              <a:ext uri="{FF2B5EF4-FFF2-40B4-BE49-F238E27FC236}">
                <a16:creationId xmlns:a16="http://schemas.microsoft.com/office/drawing/2014/main" id="{3C962D28-1DC0-7FD8-52D6-974500DB2F29}"/>
              </a:ext>
            </a:extLst>
          </p:cNvPr>
          <p:cNvSpPr>
            <a:spLocks noGrp="1"/>
          </p:cNvSpPr>
          <p:nvPr>
            <p:ph type="dt" sz="half" idx="2"/>
          </p:nvPr>
        </p:nvSpPr>
        <p:spPr/>
        <p:txBody>
          <a:bodyPr/>
          <a:lstStyle/>
          <a:p>
            <a:fld id="{21CE6C11-0E51-469C-B2A4-125EEB5780A5}" type="datetime1">
              <a:rPr lang="de-DE" smtClean="0"/>
              <a:pPr/>
              <a:t>25.11.2025</a:t>
            </a:fld>
            <a:endParaRPr lang="en-US"/>
          </a:p>
        </p:txBody>
      </p:sp>
      <p:sp>
        <p:nvSpPr>
          <p:cNvPr id="5" name="Fußzeilenplatzhalter 4">
            <a:extLst>
              <a:ext uri="{FF2B5EF4-FFF2-40B4-BE49-F238E27FC236}">
                <a16:creationId xmlns:a16="http://schemas.microsoft.com/office/drawing/2014/main" id="{73BDF0DD-63D0-769E-5CDA-1A71F7D912E8}"/>
              </a:ext>
            </a:extLst>
          </p:cNvPr>
          <p:cNvSpPr>
            <a:spLocks noGrp="1"/>
          </p:cNvSpPr>
          <p:nvPr>
            <p:ph type="ftr" sz="quarter" idx="3"/>
          </p:nvPr>
        </p:nvSpPr>
        <p:spPr/>
        <p:txBody>
          <a:bodyPr/>
          <a:lstStyle/>
          <a:p>
            <a:endParaRPr lang="de-DE"/>
          </a:p>
        </p:txBody>
      </p:sp>
      <p:sp>
        <p:nvSpPr>
          <p:cNvPr id="6" name="Foliennummernplatzhalter 5">
            <a:extLst>
              <a:ext uri="{FF2B5EF4-FFF2-40B4-BE49-F238E27FC236}">
                <a16:creationId xmlns:a16="http://schemas.microsoft.com/office/drawing/2014/main" id="{A837F46F-E045-F52E-B847-1193A28A79F3}"/>
              </a:ext>
            </a:extLst>
          </p:cNvPr>
          <p:cNvSpPr>
            <a:spLocks noGrp="1"/>
          </p:cNvSpPr>
          <p:nvPr>
            <p:ph type="sldNum" sz="quarter" idx="4"/>
          </p:nvPr>
        </p:nvSpPr>
        <p:spPr/>
        <p:txBody>
          <a:bodyPr/>
          <a:lstStyle/>
          <a:p>
            <a:fld id="{CE5776EE-2D96-4B0B-AEC2-633829776588}" type="slidenum">
              <a:rPr lang="en-US" smtClean="0"/>
              <a:pPr/>
              <a:t>71</a:t>
            </a:fld>
            <a:endParaRPr lang="en-US"/>
          </a:p>
        </p:txBody>
      </p:sp>
      <p:graphicFrame>
        <p:nvGraphicFramePr>
          <p:cNvPr id="7" name="Diagramm 6">
            <a:extLst>
              <a:ext uri="{FF2B5EF4-FFF2-40B4-BE49-F238E27FC236}">
                <a16:creationId xmlns:a16="http://schemas.microsoft.com/office/drawing/2014/main" id="{E5CD2B57-D52F-19FD-4864-0C4823068959}"/>
              </a:ext>
            </a:extLst>
          </p:cNvPr>
          <p:cNvGraphicFramePr/>
          <p:nvPr>
            <p:extLst>
              <p:ext uri="{D42A27DB-BD31-4B8C-83A1-F6EECF244321}">
                <p14:modId xmlns:p14="http://schemas.microsoft.com/office/powerpoint/2010/main" val="2126307477"/>
              </p:ext>
            </p:extLst>
          </p:nvPr>
        </p:nvGraphicFramePr>
        <p:xfrm>
          <a:off x="187362" y="2833663"/>
          <a:ext cx="6875418" cy="210021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Tabelle 7">
            <a:extLst>
              <a:ext uri="{FF2B5EF4-FFF2-40B4-BE49-F238E27FC236}">
                <a16:creationId xmlns:a16="http://schemas.microsoft.com/office/drawing/2014/main" id="{232B0598-710F-48E5-09FB-CF7627180F0D}"/>
              </a:ext>
            </a:extLst>
          </p:cNvPr>
          <p:cNvGraphicFramePr>
            <a:graphicFrameLocks noGrp="1"/>
          </p:cNvGraphicFramePr>
          <p:nvPr>
            <p:extLst>
              <p:ext uri="{D42A27DB-BD31-4B8C-83A1-F6EECF244321}">
                <p14:modId xmlns:p14="http://schemas.microsoft.com/office/powerpoint/2010/main" val="4216208499"/>
              </p:ext>
            </p:extLst>
          </p:nvPr>
        </p:nvGraphicFramePr>
        <p:xfrm>
          <a:off x="7732281" y="3008174"/>
          <a:ext cx="3948544" cy="457200"/>
        </p:xfrm>
        <a:graphic>
          <a:graphicData uri="http://schemas.openxmlformats.org/drawingml/2006/table">
            <a:tbl>
              <a:tblPr firstRow="1" bandRow="1">
                <a:tableStyleId>{9D7B26C5-4107-4FEC-AEDC-1716B250A1EF}</a:tableStyleId>
              </a:tblPr>
              <a:tblGrid>
                <a:gridCol w="987136">
                  <a:extLst>
                    <a:ext uri="{9D8B030D-6E8A-4147-A177-3AD203B41FA5}">
                      <a16:colId xmlns:a16="http://schemas.microsoft.com/office/drawing/2014/main" val="2182195660"/>
                    </a:ext>
                  </a:extLst>
                </a:gridCol>
                <a:gridCol w="987136">
                  <a:extLst>
                    <a:ext uri="{9D8B030D-6E8A-4147-A177-3AD203B41FA5}">
                      <a16:colId xmlns:a16="http://schemas.microsoft.com/office/drawing/2014/main" val="3299982146"/>
                    </a:ext>
                  </a:extLst>
                </a:gridCol>
                <a:gridCol w="987136">
                  <a:extLst>
                    <a:ext uri="{9D8B030D-6E8A-4147-A177-3AD203B41FA5}">
                      <a16:colId xmlns:a16="http://schemas.microsoft.com/office/drawing/2014/main" val="1857665870"/>
                    </a:ext>
                  </a:extLst>
                </a:gridCol>
                <a:gridCol w="987136">
                  <a:extLst>
                    <a:ext uri="{9D8B030D-6E8A-4147-A177-3AD203B41FA5}">
                      <a16:colId xmlns:a16="http://schemas.microsoft.com/office/drawing/2014/main" val="1839738250"/>
                    </a:ext>
                  </a:extLst>
                </a:gridCol>
              </a:tblGrid>
              <a:tr h="370840">
                <a:tc>
                  <a:txBody>
                    <a:bodyPr/>
                    <a:lstStyle/>
                    <a:p>
                      <a:r>
                        <a:rPr lang="de-DE" sz="1200" b="0"/>
                        <a:t>stark</a:t>
                      </a:r>
                      <a:endParaRPr lang="de-DE" sz="1200" b="0" i="1"/>
                    </a:p>
                  </a:txBody>
                  <a:tcPr anchor="ctr"/>
                </a:tc>
                <a:tc>
                  <a:txBody>
                    <a:bodyPr/>
                    <a:lstStyle/>
                    <a:p>
                      <a:r>
                        <a:rPr lang="de-DE" sz="1200" b="0"/>
                        <a:t>eher stark</a:t>
                      </a:r>
                      <a:endParaRPr lang="de-DE" sz="1200" b="0" i="1"/>
                    </a:p>
                  </a:txBody>
                  <a:tcPr anchor="ctr"/>
                </a:tc>
                <a:tc>
                  <a:txBody>
                    <a:bodyPr/>
                    <a:lstStyle/>
                    <a:p>
                      <a:r>
                        <a:rPr lang="de-DE" sz="1200" b="0"/>
                        <a:t>eher wenig</a:t>
                      </a:r>
                      <a:endParaRPr lang="de-DE" sz="1200" b="0" i="1"/>
                    </a:p>
                  </a:txBody>
                  <a:tcPr anchor="ctr"/>
                </a:tc>
                <a:tc>
                  <a:txBody>
                    <a:bodyPr/>
                    <a:lstStyle/>
                    <a:p>
                      <a:r>
                        <a:rPr lang="de-DE" sz="1200" b="0"/>
                        <a:t>überhaupt nicht</a:t>
                      </a:r>
                      <a:endParaRPr lang="de-DE" sz="1200" b="0" i="1"/>
                    </a:p>
                  </a:txBody>
                  <a:tcPr anchor="ctr"/>
                </a:tc>
                <a:extLst>
                  <a:ext uri="{0D108BD9-81ED-4DB2-BD59-A6C34878D82A}">
                    <a16:rowId xmlns:a16="http://schemas.microsoft.com/office/drawing/2014/main" val="688710864"/>
                  </a:ext>
                </a:extLst>
              </a:tr>
            </a:tbl>
          </a:graphicData>
        </a:graphic>
      </p:graphicFrame>
      <p:graphicFrame>
        <p:nvGraphicFramePr>
          <p:cNvPr id="9" name="Tabelle 8">
            <a:extLst>
              <a:ext uri="{FF2B5EF4-FFF2-40B4-BE49-F238E27FC236}">
                <a16:creationId xmlns:a16="http://schemas.microsoft.com/office/drawing/2014/main" id="{5C4057DC-8627-AE07-F033-7D93E5823F99}"/>
              </a:ext>
            </a:extLst>
          </p:cNvPr>
          <p:cNvGraphicFramePr>
            <a:graphicFrameLocks noGrp="1"/>
          </p:cNvGraphicFramePr>
          <p:nvPr>
            <p:extLst>
              <p:ext uri="{D42A27DB-BD31-4B8C-83A1-F6EECF244321}">
                <p14:modId xmlns:p14="http://schemas.microsoft.com/office/powerpoint/2010/main" val="2689407942"/>
              </p:ext>
            </p:extLst>
          </p:nvPr>
        </p:nvGraphicFramePr>
        <p:xfrm>
          <a:off x="7732281" y="3580891"/>
          <a:ext cx="3948544" cy="370840"/>
        </p:xfrm>
        <a:graphic>
          <a:graphicData uri="http://schemas.openxmlformats.org/drawingml/2006/table">
            <a:tbl>
              <a:tblPr firstRow="1" bandRow="1">
                <a:tableStyleId>{9D7B26C5-4107-4FEC-AEDC-1716B250A1EF}</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200" b="0"/>
                        <a:t>40%</a:t>
                      </a:r>
                    </a:p>
                  </a:txBody>
                  <a:tcPr/>
                </a:tc>
                <a:tc>
                  <a:txBody>
                    <a:bodyPr/>
                    <a:lstStyle/>
                    <a:p>
                      <a:r>
                        <a:rPr lang="de-DE" sz="1200" b="0"/>
                        <a:t>27,5%</a:t>
                      </a:r>
                    </a:p>
                  </a:txBody>
                  <a:tcPr/>
                </a:tc>
                <a:tc>
                  <a:txBody>
                    <a:bodyPr/>
                    <a:lstStyle/>
                    <a:p>
                      <a:r>
                        <a:rPr lang="de-DE" sz="1200" b="0"/>
                        <a:t>19,2%</a:t>
                      </a:r>
                    </a:p>
                  </a:txBody>
                  <a:tcPr/>
                </a:tc>
                <a:tc>
                  <a:txBody>
                    <a:bodyPr/>
                    <a:lstStyle/>
                    <a:p>
                      <a:r>
                        <a:rPr lang="de-DE" sz="1200" b="0"/>
                        <a:t>13,3%</a:t>
                      </a:r>
                    </a:p>
                  </a:txBody>
                  <a:tcPr/>
                </a:tc>
                <a:extLst>
                  <a:ext uri="{0D108BD9-81ED-4DB2-BD59-A6C34878D82A}">
                    <a16:rowId xmlns:a16="http://schemas.microsoft.com/office/drawing/2014/main" val="4065139306"/>
                  </a:ext>
                </a:extLst>
              </a:tr>
            </a:tbl>
          </a:graphicData>
        </a:graphic>
      </p:graphicFrame>
      <p:sp>
        <p:nvSpPr>
          <p:cNvPr id="10" name="Rechteck: abgerundete Ecken 4">
            <a:extLst>
              <a:ext uri="{FF2B5EF4-FFF2-40B4-BE49-F238E27FC236}">
                <a16:creationId xmlns:a16="http://schemas.microsoft.com/office/drawing/2014/main" id="{884241B7-8B68-EF22-D549-B82BC8801E86}"/>
              </a:ext>
            </a:extLst>
          </p:cNvPr>
          <p:cNvSpPr txBox="1"/>
          <p:nvPr/>
        </p:nvSpPr>
        <p:spPr>
          <a:xfrm>
            <a:off x="7755089" y="2648825"/>
            <a:ext cx="3902928" cy="27545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de-DE" sz="1200"/>
              <a:t>Wie stark belastet Sie das?</a:t>
            </a:r>
            <a:r>
              <a:rPr lang="de-DE" sz="1200" kern="1200"/>
              <a:t> </a:t>
            </a:r>
          </a:p>
        </p:txBody>
      </p:sp>
      <p:sp>
        <p:nvSpPr>
          <p:cNvPr id="11" name="Textfeld 10">
            <a:extLst>
              <a:ext uri="{FF2B5EF4-FFF2-40B4-BE49-F238E27FC236}">
                <a16:creationId xmlns:a16="http://schemas.microsoft.com/office/drawing/2014/main" id="{C1A0215D-7A02-8144-0DA8-52BDD31AD55D}"/>
              </a:ext>
            </a:extLst>
          </p:cNvPr>
          <p:cNvSpPr txBox="1"/>
          <p:nvPr/>
        </p:nvSpPr>
        <p:spPr>
          <a:xfrm>
            <a:off x="318982" y="2143939"/>
            <a:ext cx="7474688" cy="307777"/>
          </a:xfrm>
          <a:prstGeom prst="rect">
            <a:avLst/>
          </a:prstGeom>
          <a:noFill/>
        </p:spPr>
        <p:txBody>
          <a:bodyPr wrap="square" rtlCol="0">
            <a:spAutoFit/>
          </a:bodyPr>
          <a:lstStyle/>
          <a:p>
            <a:r>
              <a:rPr lang="de-DE" sz="1400"/>
              <a:t>„Wenn Sie an folgende Wechselfälle des Lebens denken, inwieweit fühlen Sie sich abgesichert?“</a:t>
            </a:r>
          </a:p>
        </p:txBody>
      </p:sp>
      <p:cxnSp>
        <p:nvCxnSpPr>
          <p:cNvPr id="3" name="Gerade Verbindung mit Pfeil 2">
            <a:extLst>
              <a:ext uri="{FF2B5EF4-FFF2-40B4-BE49-F238E27FC236}">
                <a16:creationId xmlns:a16="http://schemas.microsoft.com/office/drawing/2014/main" id="{99E1DF90-C683-9F07-8D7B-5CDA17D7B7EB}"/>
              </a:ext>
            </a:extLst>
          </p:cNvPr>
          <p:cNvCxnSpPr>
            <a:cxnSpLocks/>
          </p:cNvCxnSpPr>
          <p:nvPr/>
        </p:nvCxnSpPr>
        <p:spPr>
          <a:xfrm>
            <a:off x="7062780" y="3753308"/>
            <a:ext cx="48952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Textfeld 1">
            <a:extLst>
              <a:ext uri="{FF2B5EF4-FFF2-40B4-BE49-F238E27FC236}">
                <a16:creationId xmlns:a16="http://schemas.microsoft.com/office/drawing/2014/main" id="{E80A86A5-BEA8-2393-F827-753A9941CBE4}"/>
              </a:ext>
            </a:extLst>
          </p:cNvPr>
          <p:cNvSpPr txBox="1"/>
          <p:nvPr/>
        </p:nvSpPr>
        <p:spPr>
          <a:xfrm>
            <a:off x="493161" y="4914418"/>
            <a:ext cx="4741798" cy="301579"/>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de-DE" sz="900" baseline="0"/>
              <a:t>Befragung „Gute Arbeit für Solo-Selbstständige“ 2024, INPUT Consulting</a:t>
            </a:r>
            <a:r>
              <a:rPr lang="de-DE" sz="900"/>
              <a:t>, Haus der Selbstständigen</a:t>
            </a:r>
          </a:p>
        </p:txBody>
      </p:sp>
    </p:spTree>
    <p:extLst>
      <p:ext uri="{BB962C8B-B14F-4D97-AF65-F5344CB8AC3E}">
        <p14:creationId xmlns:p14="http://schemas.microsoft.com/office/powerpoint/2010/main" val="148337363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70C9E-07B1-78CD-FA34-7E7F7CCE193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A15B8C3-385C-85B2-CE5A-D97480EC6A8A}"/>
              </a:ext>
            </a:extLst>
          </p:cNvPr>
          <p:cNvSpPr>
            <a:spLocks noGrp="1"/>
          </p:cNvSpPr>
          <p:nvPr>
            <p:ph type="title"/>
          </p:nvPr>
        </p:nvSpPr>
        <p:spPr/>
        <p:txBody>
          <a:bodyPr/>
          <a:lstStyle/>
          <a:p>
            <a:r>
              <a:rPr lang="de-DE"/>
              <a:t>Lage der Arbeitszeit</a:t>
            </a:r>
          </a:p>
        </p:txBody>
      </p:sp>
      <p:sp>
        <p:nvSpPr>
          <p:cNvPr id="4" name="Datumsplatzhalter 3">
            <a:extLst>
              <a:ext uri="{FF2B5EF4-FFF2-40B4-BE49-F238E27FC236}">
                <a16:creationId xmlns:a16="http://schemas.microsoft.com/office/drawing/2014/main" id="{645BDD28-2817-3037-443B-3CFE83B46F1A}"/>
              </a:ext>
            </a:extLst>
          </p:cNvPr>
          <p:cNvSpPr>
            <a:spLocks noGrp="1"/>
          </p:cNvSpPr>
          <p:nvPr>
            <p:ph type="dt" sz="half" idx="2"/>
          </p:nvPr>
        </p:nvSpPr>
        <p:spPr/>
        <p:txBody>
          <a:bodyPr/>
          <a:lstStyle/>
          <a:p>
            <a:fld id="{21CE6C11-0E51-469C-B2A4-125EEB5780A5}" type="datetime1">
              <a:rPr lang="de-DE" smtClean="0"/>
              <a:pPr/>
              <a:t>25.11.2025</a:t>
            </a:fld>
            <a:endParaRPr lang="en-US"/>
          </a:p>
        </p:txBody>
      </p:sp>
      <p:sp>
        <p:nvSpPr>
          <p:cNvPr id="6" name="Foliennummernplatzhalter 5">
            <a:extLst>
              <a:ext uri="{FF2B5EF4-FFF2-40B4-BE49-F238E27FC236}">
                <a16:creationId xmlns:a16="http://schemas.microsoft.com/office/drawing/2014/main" id="{1712D875-117D-6CE5-BF4C-5CD3685858E5}"/>
              </a:ext>
            </a:extLst>
          </p:cNvPr>
          <p:cNvSpPr>
            <a:spLocks noGrp="1"/>
          </p:cNvSpPr>
          <p:nvPr>
            <p:ph type="sldNum" sz="quarter" idx="4"/>
          </p:nvPr>
        </p:nvSpPr>
        <p:spPr/>
        <p:txBody>
          <a:bodyPr/>
          <a:lstStyle/>
          <a:p>
            <a:fld id="{CE5776EE-2D96-4B0B-AEC2-633829776588}" type="slidenum">
              <a:rPr lang="en-US" smtClean="0"/>
              <a:pPr/>
              <a:t>72</a:t>
            </a:fld>
            <a:endParaRPr lang="en-US"/>
          </a:p>
        </p:txBody>
      </p:sp>
      <p:graphicFrame>
        <p:nvGraphicFramePr>
          <p:cNvPr id="8" name="Diagramm 7">
            <a:extLst>
              <a:ext uri="{FF2B5EF4-FFF2-40B4-BE49-F238E27FC236}">
                <a16:creationId xmlns:a16="http://schemas.microsoft.com/office/drawing/2014/main" id="{C9A293BF-765C-BB3D-3C64-9D9203E72068}"/>
              </a:ext>
            </a:extLst>
          </p:cNvPr>
          <p:cNvGraphicFramePr>
            <a:graphicFrameLocks/>
          </p:cNvGraphicFramePr>
          <p:nvPr>
            <p:extLst>
              <p:ext uri="{D42A27DB-BD31-4B8C-83A1-F6EECF244321}">
                <p14:modId xmlns:p14="http://schemas.microsoft.com/office/powerpoint/2010/main" val="2791144775"/>
              </p:ext>
            </p:extLst>
          </p:nvPr>
        </p:nvGraphicFramePr>
        <p:xfrm>
          <a:off x="765048" y="1954992"/>
          <a:ext cx="6010656" cy="3147360"/>
        </p:xfrm>
        <a:graphic>
          <a:graphicData uri="http://schemas.openxmlformats.org/drawingml/2006/chart">
            <c:chart xmlns:c="http://schemas.openxmlformats.org/drawingml/2006/chart" xmlns:r="http://schemas.openxmlformats.org/officeDocument/2006/relationships" r:id="rId3"/>
          </a:graphicData>
        </a:graphic>
      </p:graphicFrame>
      <p:cxnSp>
        <p:nvCxnSpPr>
          <p:cNvPr id="9" name="Gerade Verbindung mit Pfeil 8">
            <a:extLst>
              <a:ext uri="{FF2B5EF4-FFF2-40B4-BE49-F238E27FC236}">
                <a16:creationId xmlns:a16="http://schemas.microsoft.com/office/drawing/2014/main" id="{1ABDA9D1-059F-6B9C-10A3-DC9E8186FCDC}"/>
              </a:ext>
            </a:extLst>
          </p:cNvPr>
          <p:cNvCxnSpPr>
            <a:cxnSpLocks/>
          </p:cNvCxnSpPr>
          <p:nvPr/>
        </p:nvCxnSpPr>
        <p:spPr>
          <a:xfrm>
            <a:off x="6831867" y="2379728"/>
            <a:ext cx="48952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10" name="Tabelle 9">
            <a:extLst>
              <a:ext uri="{FF2B5EF4-FFF2-40B4-BE49-F238E27FC236}">
                <a16:creationId xmlns:a16="http://schemas.microsoft.com/office/drawing/2014/main" id="{5C29F4F6-BBA8-9C4E-5C05-B9E724A53D55}"/>
              </a:ext>
            </a:extLst>
          </p:cNvPr>
          <p:cNvGraphicFramePr>
            <a:graphicFrameLocks noGrp="1"/>
          </p:cNvGraphicFramePr>
          <p:nvPr>
            <p:extLst>
              <p:ext uri="{D42A27DB-BD31-4B8C-83A1-F6EECF244321}">
                <p14:modId xmlns:p14="http://schemas.microsoft.com/office/powerpoint/2010/main" val="1929059003"/>
              </p:ext>
            </p:extLst>
          </p:nvPr>
        </p:nvGraphicFramePr>
        <p:xfrm>
          <a:off x="7657224" y="1635464"/>
          <a:ext cx="3948544" cy="426720"/>
        </p:xfrm>
        <a:graphic>
          <a:graphicData uri="http://schemas.openxmlformats.org/drawingml/2006/table">
            <a:tbl>
              <a:tblPr firstRow="1" bandRow="1">
                <a:tableStyleId>{9D7B26C5-4107-4FEC-AEDC-1716B250A1EF}</a:tableStyleId>
              </a:tblPr>
              <a:tblGrid>
                <a:gridCol w="987136">
                  <a:extLst>
                    <a:ext uri="{9D8B030D-6E8A-4147-A177-3AD203B41FA5}">
                      <a16:colId xmlns:a16="http://schemas.microsoft.com/office/drawing/2014/main" val="2182195660"/>
                    </a:ext>
                  </a:extLst>
                </a:gridCol>
                <a:gridCol w="987136">
                  <a:extLst>
                    <a:ext uri="{9D8B030D-6E8A-4147-A177-3AD203B41FA5}">
                      <a16:colId xmlns:a16="http://schemas.microsoft.com/office/drawing/2014/main" val="3299982146"/>
                    </a:ext>
                  </a:extLst>
                </a:gridCol>
                <a:gridCol w="987136">
                  <a:extLst>
                    <a:ext uri="{9D8B030D-6E8A-4147-A177-3AD203B41FA5}">
                      <a16:colId xmlns:a16="http://schemas.microsoft.com/office/drawing/2014/main" val="1857665870"/>
                    </a:ext>
                  </a:extLst>
                </a:gridCol>
                <a:gridCol w="987136">
                  <a:extLst>
                    <a:ext uri="{9D8B030D-6E8A-4147-A177-3AD203B41FA5}">
                      <a16:colId xmlns:a16="http://schemas.microsoft.com/office/drawing/2014/main" val="1839738250"/>
                    </a:ext>
                  </a:extLst>
                </a:gridCol>
              </a:tblGrid>
              <a:tr h="397482">
                <a:tc>
                  <a:txBody>
                    <a:bodyPr/>
                    <a:lstStyle/>
                    <a:p>
                      <a:r>
                        <a:rPr lang="de-DE" sz="1100" b="0"/>
                        <a:t>stark</a:t>
                      </a:r>
                      <a:endParaRPr lang="de-DE" sz="1100" b="0" i="1"/>
                    </a:p>
                  </a:txBody>
                  <a:tcPr/>
                </a:tc>
                <a:tc>
                  <a:txBody>
                    <a:bodyPr/>
                    <a:lstStyle/>
                    <a:p>
                      <a:r>
                        <a:rPr lang="de-DE" sz="1100" b="0"/>
                        <a:t>eher stark</a:t>
                      </a:r>
                      <a:endParaRPr lang="de-DE" sz="1100" b="0" i="1"/>
                    </a:p>
                  </a:txBody>
                  <a:tcPr/>
                </a:tc>
                <a:tc>
                  <a:txBody>
                    <a:bodyPr/>
                    <a:lstStyle/>
                    <a:p>
                      <a:r>
                        <a:rPr lang="de-DE" sz="1100" b="0"/>
                        <a:t>eher wenig</a:t>
                      </a:r>
                      <a:endParaRPr lang="de-DE" sz="1100" b="0" i="1"/>
                    </a:p>
                  </a:txBody>
                  <a:tcPr/>
                </a:tc>
                <a:tc>
                  <a:txBody>
                    <a:bodyPr/>
                    <a:lstStyle/>
                    <a:p>
                      <a:r>
                        <a:rPr lang="de-DE" sz="1100" b="0"/>
                        <a:t>überhaupt nicht</a:t>
                      </a:r>
                      <a:endParaRPr lang="de-DE" sz="1100" b="0" i="1"/>
                    </a:p>
                  </a:txBody>
                  <a:tcPr/>
                </a:tc>
                <a:extLst>
                  <a:ext uri="{0D108BD9-81ED-4DB2-BD59-A6C34878D82A}">
                    <a16:rowId xmlns:a16="http://schemas.microsoft.com/office/drawing/2014/main" val="688710864"/>
                  </a:ext>
                </a:extLst>
              </a:tr>
            </a:tbl>
          </a:graphicData>
        </a:graphic>
      </p:graphicFrame>
      <p:graphicFrame>
        <p:nvGraphicFramePr>
          <p:cNvPr id="11" name="Tabelle 10">
            <a:extLst>
              <a:ext uri="{FF2B5EF4-FFF2-40B4-BE49-F238E27FC236}">
                <a16:creationId xmlns:a16="http://schemas.microsoft.com/office/drawing/2014/main" id="{B6405AA3-15E1-254A-CE20-70226B2C8935}"/>
              </a:ext>
            </a:extLst>
          </p:cNvPr>
          <p:cNvGraphicFramePr>
            <a:graphicFrameLocks noGrp="1"/>
          </p:cNvGraphicFramePr>
          <p:nvPr>
            <p:extLst>
              <p:ext uri="{D42A27DB-BD31-4B8C-83A1-F6EECF244321}">
                <p14:modId xmlns:p14="http://schemas.microsoft.com/office/powerpoint/2010/main" val="8197238"/>
              </p:ext>
            </p:extLst>
          </p:nvPr>
        </p:nvGraphicFramePr>
        <p:xfrm>
          <a:off x="7657224" y="2214266"/>
          <a:ext cx="3948544" cy="370840"/>
        </p:xfrm>
        <a:graphic>
          <a:graphicData uri="http://schemas.openxmlformats.org/drawingml/2006/table">
            <a:tbl>
              <a:tblPr firstRow="1" bandRow="1">
                <a:tableStyleId>{9D7B26C5-4107-4FEC-AEDC-1716B250A1EF}</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6,9%</a:t>
                      </a:r>
                    </a:p>
                  </a:txBody>
                  <a:tcPr/>
                </a:tc>
                <a:tc>
                  <a:txBody>
                    <a:bodyPr/>
                    <a:lstStyle/>
                    <a:p>
                      <a:r>
                        <a:rPr lang="de-DE" sz="1100" b="0"/>
                        <a:t>23,3%</a:t>
                      </a:r>
                    </a:p>
                  </a:txBody>
                  <a:tcPr/>
                </a:tc>
                <a:tc>
                  <a:txBody>
                    <a:bodyPr/>
                    <a:lstStyle/>
                    <a:p>
                      <a:r>
                        <a:rPr lang="de-DE" sz="1100" b="0"/>
                        <a:t>52,3%</a:t>
                      </a:r>
                    </a:p>
                  </a:txBody>
                  <a:tcPr/>
                </a:tc>
                <a:tc>
                  <a:txBody>
                    <a:bodyPr/>
                    <a:lstStyle/>
                    <a:p>
                      <a:r>
                        <a:rPr lang="de-DE" sz="1100" b="0"/>
                        <a:t>17,4%</a:t>
                      </a:r>
                    </a:p>
                  </a:txBody>
                  <a:tcPr/>
                </a:tc>
                <a:extLst>
                  <a:ext uri="{0D108BD9-81ED-4DB2-BD59-A6C34878D82A}">
                    <a16:rowId xmlns:a16="http://schemas.microsoft.com/office/drawing/2014/main" val="4065139306"/>
                  </a:ext>
                </a:extLst>
              </a:tr>
            </a:tbl>
          </a:graphicData>
        </a:graphic>
      </p:graphicFrame>
      <p:cxnSp>
        <p:nvCxnSpPr>
          <p:cNvPr id="12" name="Gerade Verbindung mit Pfeil 11">
            <a:extLst>
              <a:ext uri="{FF2B5EF4-FFF2-40B4-BE49-F238E27FC236}">
                <a16:creationId xmlns:a16="http://schemas.microsoft.com/office/drawing/2014/main" id="{ED18A36D-8F35-8238-F3DC-F20125F22993}"/>
              </a:ext>
            </a:extLst>
          </p:cNvPr>
          <p:cNvCxnSpPr>
            <a:cxnSpLocks/>
          </p:cNvCxnSpPr>
          <p:nvPr/>
        </p:nvCxnSpPr>
        <p:spPr>
          <a:xfrm>
            <a:off x="6831867" y="3170949"/>
            <a:ext cx="48952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13" name="Tabelle 12">
            <a:extLst>
              <a:ext uri="{FF2B5EF4-FFF2-40B4-BE49-F238E27FC236}">
                <a16:creationId xmlns:a16="http://schemas.microsoft.com/office/drawing/2014/main" id="{D52CA55A-B6FF-0C40-CF01-7744ADD88BF2}"/>
              </a:ext>
            </a:extLst>
          </p:cNvPr>
          <p:cNvGraphicFramePr>
            <a:graphicFrameLocks noGrp="1"/>
          </p:cNvGraphicFramePr>
          <p:nvPr>
            <p:extLst>
              <p:ext uri="{D42A27DB-BD31-4B8C-83A1-F6EECF244321}">
                <p14:modId xmlns:p14="http://schemas.microsoft.com/office/powerpoint/2010/main" val="1444746500"/>
              </p:ext>
            </p:extLst>
          </p:nvPr>
        </p:nvGraphicFramePr>
        <p:xfrm>
          <a:off x="7657224" y="3016659"/>
          <a:ext cx="3948544" cy="370840"/>
        </p:xfrm>
        <a:graphic>
          <a:graphicData uri="http://schemas.openxmlformats.org/drawingml/2006/table">
            <a:tbl>
              <a:tblPr firstRow="1" bandRow="1">
                <a:tableStyleId>{9D7B26C5-4107-4FEC-AEDC-1716B250A1EF}</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5,4%</a:t>
                      </a:r>
                    </a:p>
                  </a:txBody>
                  <a:tcPr/>
                </a:tc>
                <a:tc>
                  <a:txBody>
                    <a:bodyPr/>
                    <a:lstStyle/>
                    <a:p>
                      <a:r>
                        <a:rPr lang="de-DE" sz="1100" b="0"/>
                        <a:t>18,9%</a:t>
                      </a:r>
                    </a:p>
                  </a:txBody>
                  <a:tcPr/>
                </a:tc>
                <a:tc>
                  <a:txBody>
                    <a:bodyPr/>
                    <a:lstStyle/>
                    <a:p>
                      <a:r>
                        <a:rPr lang="de-DE" sz="1100" b="0"/>
                        <a:t>54,4%</a:t>
                      </a:r>
                    </a:p>
                  </a:txBody>
                  <a:tcPr/>
                </a:tc>
                <a:tc>
                  <a:txBody>
                    <a:bodyPr/>
                    <a:lstStyle/>
                    <a:p>
                      <a:r>
                        <a:rPr lang="de-DE" sz="1100" b="0"/>
                        <a:t>21,3%</a:t>
                      </a:r>
                    </a:p>
                  </a:txBody>
                  <a:tcPr/>
                </a:tc>
                <a:extLst>
                  <a:ext uri="{0D108BD9-81ED-4DB2-BD59-A6C34878D82A}">
                    <a16:rowId xmlns:a16="http://schemas.microsoft.com/office/drawing/2014/main" val="4065139306"/>
                  </a:ext>
                </a:extLst>
              </a:tr>
            </a:tbl>
          </a:graphicData>
        </a:graphic>
      </p:graphicFrame>
      <p:cxnSp>
        <p:nvCxnSpPr>
          <p:cNvPr id="14" name="Gerade Verbindung mit Pfeil 13">
            <a:extLst>
              <a:ext uri="{FF2B5EF4-FFF2-40B4-BE49-F238E27FC236}">
                <a16:creationId xmlns:a16="http://schemas.microsoft.com/office/drawing/2014/main" id="{8E700330-33B3-02E2-6568-0E5D25EFAAB1}"/>
              </a:ext>
            </a:extLst>
          </p:cNvPr>
          <p:cNvCxnSpPr>
            <a:cxnSpLocks/>
          </p:cNvCxnSpPr>
          <p:nvPr/>
        </p:nvCxnSpPr>
        <p:spPr>
          <a:xfrm>
            <a:off x="6831867" y="3979490"/>
            <a:ext cx="48952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15" name="Tabelle 14">
            <a:extLst>
              <a:ext uri="{FF2B5EF4-FFF2-40B4-BE49-F238E27FC236}">
                <a16:creationId xmlns:a16="http://schemas.microsoft.com/office/drawing/2014/main" id="{A65627F8-6F6E-F077-7E84-B776A73A68E7}"/>
              </a:ext>
            </a:extLst>
          </p:cNvPr>
          <p:cNvGraphicFramePr>
            <a:graphicFrameLocks noGrp="1"/>
          </p:cNvGraphicFramePr>
          <p:nvPr>
            <p:extLst>
              <p:ext uri="{D42A27DB-BD31-4B8C-83A1-F6EECF244321}">
                <p14:modId xmlns:p14="http://schemas.microsoft.com/office/powerpoint/2010/main" val="3417628294"/>
              </p:ext>
            </p:extLst>
          </p:nvPr>
        </p:nvGraphicFramePr>
        <p:xfrm>
          <a:off x="7657224" y="3829872"/>
          <a:ext cx="3948544" cy="370840"/>
        </p:xfrm>
        <a:graphic>
          <a:graphicData uri="http://schemas.openxmlformats.org/drawingml/2006/table">
            <a:tbl>
              <a:tblPr firstRow="1" bandRow="1">
                <a:tableStyleId>{9D7B26C5-4107-4FEC-AEDC-1716B250A1EF}</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13,2%</a:t>
                      </a:r>
                    </a:p>
                  </a:txBody>
                  <a:tcPr/>
                </a:tc>
                <a:tc>
                  <a:txBody>
                    <a:bodyPr/>
                    <a:lstStyle/>
                    <a:p>
                      <a:r>
                        <a:rPr lang="de-DE" sz="1100" b="0"/>
                        <a:t>24,4%</a:t>
                      </a:r>
                    </a:p>
                  </a:txBody>
                  <a:tcPr/>
                </a:tc>
                <a:tc>
                  <a:txBody>
                    <a:bodyPr/>
                    <a:lstStyle/>
                    <a:p>
                      <a:r>
                        <a:rPr lang="de-DE" sz="1100" b="0"/>
                        <a:t>46,3%</a:t>
                      </a:r>
                    </a:p>
                  </a:txBody>
                  <a:tcPr/>
                </a:tc>
                <a:tc>
                  <a:txBody>
                    <a:bodyPr/>
                    <a:lstStyle/>
                    <a:p>
                      <a:r>
                        <a:rPr lang="de-DE" sz="1100" b="0"/>
                        <a:t>16,1%</a:t>
                      </a:r>
                    </a:p>
                  </a:txBody>
                  <a:tcPr/>
                </a:tc>
                <a:extLst>
                  <a:ext uri="{0D108BD9-81ED-4DB2-BD59-A6C34878D82A}">
                    <a16:rowId xmlns:a16="http://schemas.microsoft.com/office/drawing/2014/main" val="4065139306"/>
                  </a:ext>
                </a:extLst>
              </a:tr>
            </a:tbl>
          </a:graphicData>
        </a:graphic>
      </p:graphicFrame>
      <p:sp>
        <p:nvSpPr>
          <p:cNvPr id="3" name="Rechteck: abgerundete Ecken 4">
            <a:extLst>
              <a:ext uri="{FF2B5EF4-FFF2-40B4-BE49-F238E27FC236}">
                <a16:creationId xmlns:a16="http://schemas.microsoft.com/office/drawing/2014/main" id="{86679844-319A-24C1-4B22-B5E66F1F6E23}"/>
              </a:ext>
            </a:extLst>
          </p:cNvPr>
          <p:cNvSpPr txBox="1"/>
          <p:nvPr/>
        </p:nvSpPr>
        <p:spPr>
          <a:xfrm>
            <a:off x="7657224" y="1235234"/>
            <a:ext cx="3902928" cy="27545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de-DE" sz="1200"/>
              <a:t>Wie stark belastet Sie das?</a:t>
            </a:r>
            <a:r>
              <a:rPr lang="de-DE" sz="1200" kern="1200"/>
              <a:t> </a:t>
            </a:r>
          </a:p>
        </p:txBody>
      </p:sp>
    </p:spTree>
    <p:extLst>
      <p:ext uri="{BB962C8B-B14F-4D97-AF65-F5344CB8AC3E}">
        <p14:creationId xmlns:p14="http://schemas.microsoft.com/office/powerpoint/2010/main" val="419743946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3D59A-0267-5262-5DD2-2EDDEB47030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593E14A-B4FF-AC9F-5C45-635C14DD7F39}"/>
              </a:ext>
            </a:extLst>
          </p:cNvPr>
          <p:cNvSpPr>
            <a:spLocks noGrp="1"/>
          </p:cNvSpPr>
          <p:nvPr>
            <p:ph type="title"/>
          </p:nvPr>
        </p:nvSpPr>
        <p:spPr/>
        <p:txBody>
          <a:bodyPr/>
          <a:lstStyle/>
          <a:p>
            <a:r>
              <a:rPr lang="de-DE"/>
              <a:t>Weitere Fragen</a:t>
            </a:r>
          </a:p>
        </p:txBody>
      </p:sp>
      <p:sp>
        <p:nvSpPr>
          <p:cNvPr id="3" name="Textplatzhalter 2">
            <a:extLst>
              <a:ext uri="{FF2B5EF4-FFF2-40B4-BE49-F238E27FC236}">
                <a16:creationId xmlns:a16="http://schemas.microsoft.com/office/drawing/2014/main" id="{4127A417-21D6-CC42-D4EB-BA8CC3107676}"/>
              </a:ext>
            </a:extLst>
          </p:cNvPr>
          <p:cNvSpPr>
            <a:spLocks noGrp="1"/>
          </p:cNvSpPr>
          <p:nvPr>
            <p:ph type="body" sz="quarter" idx="11"/>
          </p:nvPr>
        </p:nvSpPr>
        <p:spPr/>
        <p:txBody>
          <a:bodyPr/>
          <a:lstStyle/>
          <a:p>
            <a:endParaRPr lang="de-DE"/>
          </a:p>
        </p:txBody>
      </p:sp>
      <p:sp>
        <p:nvSpPr>
          <p:cNvPr id="4" name="Datumsplatzhalter 3">
            <a:extLst>
              <a:ext uri="{FF2B5EF4-FFF2-40B4-BE49-F238E27FC236}">
                <a16:creationId xmlns:a16="http://schemas.microsoft.com/office/drawing/2014/main" id="{85ABBA6D-74A8-49D4-E7DB-BD73C6121FF3}"/>
              </a:ext>
            </a:extLst>
          </p:cNvPr>
          <p:cNvSpPr>
            <a:spLocks noGrp="1"/>
          </p:cNvSpPr>
          <p:nvPr>
            <p:ph type="dt" sz="half" idx="12"/>
          </p:nvPr>
        </p:nvSpPr>
        <p:spPr/>
        <p:txBody>
          <a:bodyPr/>
          <a:lstStyle/>
          <a:p>
            <a:fld id="{71176000-713B-4489-A2AE-A6B651E5F780}" type="datetime1">
              <a:rPr lang="de-DE" smtClean="0"/>
              <a:pPr/>
              <a:t>25.11.2025</a:t>
            </a:fld>
            <a:endParaRPr lang="en-US"/>
          </a:p>
        </p:txBody>
      </p:sp>
      <p:sp>
        <p:nvSpPr>
          <p:cNvPr id="6" name="Foliennummernplatzhalter 5">
            <a:extLst>
              <a:ext uri="{FF2B5EF4-FFF2-40B4-BE49-F238E27FC236}">
                <a16:creationId xmlns:a16="http://schemas.microsoft.com/office/drawing/2014/main" id="{9ECFBBA7-D4DC-6529-E66A-0B321117418C}"/>
              </a:ext>
            </a:extLst>
          </p:cNvPr>
          <p:cNvSpPr>
            <a:spLocks noGrp="1"/>
          </p:cNvSpPr>
          <p:nvPr>
            <p:ph type="sldNum" sz="quarter" idx="14"/>
          </p:nvPr>
        </p:nvSpPr>
        <p:spPr/>
        <p:txBody>
          <a:bodyPr/>
          <a:lstStyle/>
          <a:p>
            <a:fld id="{CE5776EE-2D96-4B0B-AEC2-633829776588}" type="slidenum">
              <a:rPr lang="en-US" smtClean="0"/>
              <a:pPr/>
              <a:t>73</a:t>
            </a:fld>
            <a:endParaRPr lang="en-US"/>
          </a:p>
        </p:txBody>
      </p:sp>
      <p:sp>
        <p:nvSpPr>
          <p:cNvPr id="5" name="Rechteck 4">
            <a:extLst>
              <a:ext uri="{FF2B5EF4-FFF2-40B4-BE49-F238E27FC236}">
                <a16:creationId xmlns:a16="http://schemas.microsoft.com/office/drawing/2014/main" id="{E207C198-CBBF-1CF8-4980-C0B624E1B83D}"/>
              </a:ext>
            </a:extLst>
          </p:cNvPr>
          <p:cNvSpPr/>
          <p:nvPr/>
        </p:nvSpPr>
        <p:spPr>
          <a:xfrm>
            <a:off x="159026" y="143123"/>
            <a:ext cx="11871297" cy="715729"/>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43351715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F29B27-7FCA-4BC8-8FA5-316AB95DC723}"/>
              </a:ext>
            </a:extLst>
          </p:cNvPr>
          <p:cNvSpPr>
            <a:spLocks noGrp="1"/>
          </p:cNvSpPr>
          <p:nvPr>
            <p:ph type="title"/>
          </p:nvPr>
        </p:nvSpPr>
        <p:spPr/>
        <p:txBody>
          <a:bodyPr/>
          <a:lstStyle/>
          <a:p>
            <a:r>
              <a:rPr lang="de-DE"/>
              <a:t>Motivation</a:t>
            </a:r>
          </a:p>
        </p:txBody>
      </p:sp>
      <p:sp>
        <p:nvSpPr>
          <p:cNvPr id="4" name="Datumsplatzhalter 3">
            <a:extLst>
              <a:ext uri="{FF2B5EF4-FFF2-40B4-BE49-F238E27FC236}">
                <a16:creationId xmlns:a16="http://schemas.microsoft.com/office/drawing/2014/main" id="{B9EFA448-FA95-46ED-85F7-2795207F3D90}"/>
              </a:ext>
            </a:extLst>
          </p:cNvPr>
          <p:cNvSpPr>
            <a:spLocks noGrp="1"/>
          </p:cNvSpPr>
          <p:nvPr>
            <p:ph type="dt" sz="half" idx="2"/>
          </p:nvPr>
        </p:nvSpPr>
        <p:spPr/>
        <p:txBody>
          <a:bodyPr/>
          <a:lstStyle/>
          <a:p>
            <a:fld id="{21CE6C11-0E51-469C-B2A4-125EEB5780A5}" type="datetime1">
              <a:rPr lang="de-DE" smtClean="0"/>
              <a:pPr/>
              <a:t>25.11.2025</a:t>
            </a:fld>
            <a:endParaRPr lang="en-US"/>
          </a:p>
        </p:txBody>
      </p:sp>
      <p:sp>
        <p:nvSpPr>
          <p:cNvPr id="6" name="Foliennummernplatzhalter 5">
            <a:extLst>
              <a:ext uri="{FF2B5EF4-FFF2-40B4-BE49-F238E27FC236}">
                <a16:creationId xmlns:a16="http://schemas.microsoft.com/office/drawing/2014/main" id="{48EBFCFC-8CDA-4EF9-9DD9-B9AF1EDCD87C}"/>
              </a:ext>
            </a:extLst>
          </p:cNvPr>
          <p:cNvSpPr>
            <a:spLocks noGrp="1"/>
          </p:cNvSpPr>
          <p:nvPr>
            <p:ph type="sldNum" sz="quarter" idx="4"/>
          </p:nvPr>
        </p:nvSpPr>
        <p:spPr/>
        <p:txBody>
          <a:bodyPr/>
          <a:lstStyle/>
          <a:p>
            <a:fld id="{CE5776EE-2D96-4B0B-AEC2-633829776588}" type="slidenum">
              <a:rPr lang="en-US" smtClean="0"/>
              <a:pPr/>
              <a:t>74</a:t>
            </a:fld>
            <a:endParaRPr lang="en-US"/>
          </a:p>
        </p:txBody>
      </p:sp>
      <p:graphicFrame>
        <p:nvGraphicFramePr>
          <p:cNvPr id="21" name="Inhaltsplatzhalter 20">
            <a:extLst>
              <a:ext uri="{FF2B5EF4-FFF2-40B4-BE49-F238E27FC236}">
                <a16:creationId xmlns:a16="http://schemas.microsoft.com/office/drawing/2014/main" id="{ADEEDF06-2746-22DE-3ED5-F64778617C2F}"/>
              </a:ext>
            </a:extLst>
          </p:cNvPr>
          <p:cNvGraphicFramePr>
            <a:graphicFrameLocks noGrp="1"/>
          </p:cNvGraphicFramePr>
          <p:nvPr>
            <p:ph idx="1"/>
            <p:extLst>
              <p:ext uri="{D42A27DB-BD31-4B8C-83A1-F6EECF244321}">
                <p14:modId xmlns:p14="http://schemas.microsoft.com/office/powerpoint/2010/main" val="2657843855"/>
              </p:ext>
            </p:extLst>
          </p:nvPr>
        </p:nvGraphicFramePr>
        <p:xfrm>
          <a:off x="112318" y="1606969"/>
          <a:ext cx="12450618" cy="450728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2574160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418621-45C0-C0B3-D2DF-99E84553AAFF}"/>
            </a:ext>
          </a:extLst>
        </p:cNvPr>
        <p:cNvGrpSpPr/>
        <p:nvPr/>
      </p:nvGrpSpPr>
      <p:grpSpPr>
        <a:xfrm>
          <a:off x="0" y="0"/>
          <a:ext cx="0" cy="0"/>
          <a:chOff x="0" y="0"/>
          <a:chExt cx="0" cy="0"/>
        </a:xfrm>
      </p:grpSpPr>
      <p:sp>
        <p:nvSpPr>
          <p:cNvPr id="4" name="Datumsplatzhalter 3">
            <a:extLst>
              <a:ext uri="{FF2B5EF4-FFF2-40B4-BE49-F238E27FC236}">
                <a16:creationId xmlns:a16="http://schemas.microsoft.com/office/drawing/2014/main" id="{E417A414-4FAA-1C8B-E576-455E60BC5FEB}"/>
              </a:ext>
            </a:extLst>
          </p:cNvPr>
          <p:cNvSpPr>
            <a:spLocks noGrp="1"/>
          </p:cNvSpPr>
          <p:nvPr>
            <p:ph type="dt" sz="half" idx="2"/>
          </p:nvPr>
        </p:nvSpPr>
        <p:spPr/>
        <p:txBody>
          <a:bodyPr/>
          <a:lstStyle/>
          <a:p>
            <a:fld id="{21CE6C11-0E51-469C-B2A4-125EEB5780A5}" type="datetime1">
              <a:rPr lang="de-DE" smtClean="0"/>
              <a:pPr/>
              <a:t>25.11.2025</a:t>
            </a:fld>
            <a:endParaRPr lang="en-US"/>
          </a:p>
        </p:txBody>
      </p:sp>
      <p:sp>
        <p:nvSpPr>
          <p:cNvPr id="6" name="Foliennummernplatzhalter 5">
            <a:extLst>
              <a:ext uri="{FF2B5EF4-FFF2-40B4-BE49-F238E27FC236}">
                <a16:creationId xmlns:a16="http://schemas.microsoft.com/office/drawing/2014/main" id="{EFBD03BC-5B3E-21D4-F029-2151A7F48C07}"/>
              </a:ext>
            </a:extLst>
          </p:cNvPr>
          <p:cNvSpPr>
            <a:spLocks noGrp="1"/>
          </p:cNvSpPr>
          <p:nvPr>
            <p:ph type="sldNum" sz="quarter" idx="4"/>
          </p:nvPr>
        </p:nvSpPr>
        <p:spPr/>
        <p:txBody>
          <a:bodyPr/>
          <a:lstStyle/>
          <a:p>
            <a:fld id="{CE5776EE-2D96-4B0B-AEC2-633829776588}" type="slidenum">
              <a:rPr lang="en-US" smtClean="0"/>
              <a:pPr/>
              <a:t>75</a:t>
            </a:fld>
            <a:endParaRPr lang="en-US"/>
          </a:p>
        </p:txBody>
      </p:sp>
      <p:sp>
        <p:nvSpPr>
          <p:cNvPr id="16" name="Rechteck 15">
            <a:extLst>
              <a:ext uri="{FF2B5EF4-FFF2-40B4-BE49-F238E27FC236}">
                <a16:creationId xmlns:a16="http://schemas.microsoft.com/office/drawing/2014/main" id="{EBA8F33D-5827-3BD8-A4A9-E5F88517925F}"/>
              </a:ext>
            </a:extLst>
          </p:cNvPr>
          <p:cNvSpPr/>
          <p:nvPr/>
        </p:nvSpPr>
        <p:spPr>
          <a:xfrm>
            <a:off x="92364" y="0"/>
            <a:ext cx="11951854" cy="803564"/>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Titel 4">
            <a:extLst>
              <a:ext uri="{FF2B5EF4-FFF2-40B4-BE49-F238E27FC236}">
                <a16:creationId xmlns:a16="http://schemas.microsoft.com/office/drawing/2014/main" id="{29624202-8EF8-D052-D5E8-052185026CF0}"/>
              </a:ext>
            </a:extLst>
          </p:cNvPr>
          <p:cNvSpPr>
            <a:spLocks noGrp="1"/>
          </p:cNvSpPr>
          <p:nvPr>
            <p:ph type="title"/>
          </p:nvPr>
        </p:nvSpPr>
        <p:spPr>
          <a:xfrm>
            <a:off x="431800" y="994593"/>
            <a:ext cx="11328400" cy="789310"/>
          </a:xfrm>
        </p:spPr>
        <p:txBody>
          <a:bodyPr/>
          <a:lstStyle/>
          <a:p>
            <a:r>
              <a:rPr lang="de-DE"/>
              <a:t>Diskriminierungserfahrungen</a:t>
            </a:r>
          </a:p>
        </p:txBody>
      </p:sp>
      <p:sp>
        <p:nvSpPr>
          <p:cNvPr id="14" name="Textfeld 13">
            <a:extLst>
              <a:ext uri="{FF2B5EF4-FFF2-40B4-BE49-F238E27FC236}">
                <a16:creationId xmlns:a16="http://schemas.microsoft.com/office/drawing/2014/main" id="{4D5FA0FD-9D7F-0CB3-D631-780120B0EA97}"/>
              </a:ext>
            </a:extLst>
          </p:cNvPr>
          <p:cNvSpPr txBox="1"/>
          <p:nvPr/>
        </p:nvSpPr>
        <p:spPr>
          <a:xfrm>
            <a:off x="8092140" y="5744430"/>
            <a:ext cx="3668059" cy="461665"/>
          </a:xfrm>
          <a:prstGeom prst="rect">
            <a:avLst/>
          </a:prstGeom>
          <a:noFill/>
        </p:spPr>
        <p:txBody>
          <a:bodyPr wrap="square" rtlCol="0">
            <a:spAutoFit/>
          </a:bodyPr>
          <a:lstStyle/>
          <a:p>
            <a:r>
              <a:rPr lang="de-DE" sz="800"/>
              <a:t>*Die Zahl der Personen mit diverser Geschlechtsidentität und der Alterskohorte 15-24 ist im Sample leider so klein, das eine sinnvolle statistische Auswertung nicht möglich ist. Darum finden sich dazu hier keine Angaben.</a:t>
            </a:r>
          </a:p>
        </p:txBody>
      </p:sp>
      <p:pic>
        <p:nvPicPr>
          <p:cNvPr id="9" name="Grafik 8">
            <a:extLst>
              <a:ext uri="{FF2B5EF4-FFF2-40B4-BE49-F238E27FC236}">
                <a16:creationId xmlns:a16="http://schemas.microsoft.com/office/drawing/2014/main" id="{1AFE2A9B-6250-AA71-976A-8B00E7073E25}"/>
              </a:ext>
            </a:extLst>
          </p:cNvPr>
          <p:cNvPicPr>
            <a:picLocks noChangeAspect="1"/>
          </p:cNvPicPr>
          <p:nvPr/>
        </p:nvPicPr>
        <p:blipFill>
          <a:blip r:embed="rId3"/>
          <a:stretch>
            <a:fillRect/>
          </a:stretch>
        </p:blipFill>
        <p:spPr>
          <a:xfrm>
            <a:off x="365924" y="1620040"/>
            <a:ext cx="8455885" cy="4968671"/>
          </a:xfrm>
          <a:prstGeom prst="rect">
            <a:avLst/>
          </a:prstGeom>
        </p:spPr>
      </p:pic>
      <p:pic>
        <p:nvPicPr>
          <p:cNvPr id="20" name="Grafik 19">
            <a:extLst>
              <a:ext uri="{FF2B5EF4-FFF2-40B4-BE49-F238E27FC236}">
                <a16:creationId xmlns:a16="http://schemas.microsoft.com/office/drawing/2014/main" id="{80B1D2BB-C4DE-7657-1B79-89047E4D1551}"/>
              </a:ext>
            </a:extLst>
          </p:cNvPr>
          <p:cNvPicPr>
            <a:picLocks noChangeAspect="1"/>
          </p:cNvPicPr>
          <p:nvPr/>
        </p:nvPicPr>
        <p:blipFill>
          <a:blip r:embed="rId4"/>
          <a:stretch>
            <a:fillRect/>
          </a:stretch>
        </p:blipFill>
        <p:spPr>
          <a:xfrm>
            <a:off x="7955965" y="3248507"/>
            <a:ext cx="3804234" cy="2499577"/>
          </a:xfrm>
          <a:prstGeom prst="rect">
            <a:avLst/>
          </a:prstGeom>
        </p:spPr>
      </p:pic>
      <p:pic>
        <p:nvPicPr>
          <p:cNvPr id="23" name="Grafik 22">
            <a:extLst>
              <a:ext uri="{FF2B5EF4-FFF2-40B4-BE49-F238E27FC236}">
                <a16:creationId xmlns:a16="http://schemas.microsoft.com/office/drawing/2014/main" id="{8BBFF1A2-7A09-9BBF-D2CC-62720999F184}"/>
              </a:ext>
            </a:extLst>
          </p:cNvPr>
          <p:cNvPicPr>
            <a:picLocks noChangeAspect="1"/>
          </p:cNvPicPr>
          <p:nvPr/>
        </p:nvPicPr>
        <p:blipFill>
          <a:blip r:embed="rId5"/>
          <a:stretch>
            <a:fillRect/>
          </a:stretch>
        </p:blipFill>
        <p:spPr>
          <a:xfrm>
            <a:off x="7944288" y="687888"/>
            <a:ext cx="3804234" cy="2499577"/>
          </a:xfrm>
          <a:prstGeom prst="rect">
            <a:avLst/>
          </a:prstGeom>
        </p:spPr>
      </p:pic>
    </p:spTree>
    <p:extLst>
      <p:ext uri="{BB962C8B-B14F-4D97-AF65-F5344CB8AC3E}">
        <p14:creationId xmlns:p14="http://schemas.microsoft.com/office/powerpoint/2010/main" val="366185616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F3A5C1-1492-C03A-98F8-FC78F567D45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106F357-92CD-6CDA-A249-661101A84243}"/>
              </a:ext>
            </a:extLst>
          </p:cNvPr>
          <p:cNvSpPr>
            <a:spLocks noGrp="1"/>
          </p:cNvSpPr>
          <p:nvPr>
            <p:ph type="title"/>
          </p:nvPr>
        </p:nvSpPr>
        <p:spPr/>
        <p:txBody>
          <a:bodyPr/>
          <a:lstStyle/>
          <a:p>
            <a:r>
              <a:rPr lang="de-DE"/>
              <a:t>Zufriedenheit, Befinden und Erholung</a:t>
            </a:r>
          </a:p>
        </p:txBody>
      </p:sp>
      <p:sp>
        <p:nvSpPr>
          <p:cNvPr id="4" name="Datumsplatzhalter 3">
            <a:extLst>
              <a:ext uri="{FF2B5EF4-FFF2-40B4-BE49-F238E27FC236}">
                <a16:creationId xmlns:a16="http://schemas.microsoft.com/office/drawing/2014/main" id="{3C7C30FA-7C59-1354-7824-8B9B972A97C0}"/>
              </a:ext>
            </a:extLst>
          </p:cNvPr>
          <p:cNvSpPr>
            <a:spLocks noGrp="1"/>
          </p:cNvSpPr>
          <p:nvPr>
            <p:ph type="dt" sz="half" idx="12"/>
          </p:nvPr>
        </p:nvSpPr>
        <p:spPr/>
        <p:txBody>
          <a:bodyPr/>
          <a:lstStyle/>
          <a:p>
            <a:fld id="{71176000-713B-4489-A2AE-A6B651E5F780}" type="datetime1">
              <a:rPr lang="de-DE" smtClean="0"/>
              <a:pPr/>
              <a:t>25.11.2025</a:t>
            </a:fld>
            <a:endParaRPr lang="en-US"/>
          </a:p>
        </p:txBody>
      </p:sp>
      <p:sp>
        <p:nvSpPr>
          <p:cNvPr id="6" name="Foliennummernplatzhalter 5">
            <a:extLst>
              <a:ext uri="{FF2B5EF4-FFF2-40B4-BE49-F238E27FC236}">
                <a16:creationId xmlns:a16="http://schemas.microsoft.com/office/drawing/2014/main" id="{84887DD6-B5A1-5ABC-4AF1-BD6A00BE5816}"/>
              </a:ext>
            </a:extLst>
          </p:cNvPr>
          <p:cNvSpPr>
            <a:spLocks noGrp="1"/>
          </p:cNvSpPr>
          <p:nvPr>
            <p:ph type="sldNum" sz="quarter" idx="14"/>
          </p:nvPr>
        </p:nvSpPr>
        <p:spPr/>
        <p:txBody>
          <a:bodyPr/>
          <a:lstStyle/>
          <a:p>
            <a:fld id="{CE5776EE-2D96-4B0B-AEC2-633829776588}" type="slidenum">
              <a:rPr lang="en-US" smtClean="0"/>
              <a:pPr/>
              <a:t>76</a:t>
            </a:fld>
            <a:endParaRPr lang="en-US"/>
          </a:p>
        </p:txBody>
      </p:sp>
      <p:sp>
        <p:nvSpPr>
          <p:cNvPr id="5" name="Rechteck 4">
            <a:extLst>
              <a:ext uri="{FF2B5EF4-FFF2-40B4-BE49-F238E27FC236}">
                <a16:creationId xmlns:a16="http://schemas.microsoft.com/office/drawing/2014/main" id="{663EF838-77B8-D02C-B403-038A0ACB442B}"/>
              </a:ext>
            </a:extLst>
          </p:cNvPr>
          <p:cNvSpPr/>
          <p:nvPr/>
        </p:nvSpPr>
        <p:spPr>
          <a:xfrm>
            <a:off x="159026" y="143123"/>
            <a:ext cx="11871297" cy="715729"/>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47934880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A4B116-07F8-FCA6-5239-A9049708450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6A08C15-A968-8462-64D6-7CD4D628F16C}"/>
              </a:ext>
            </a:extLst>
          </p:cNvPr>
          <p:cNvSpPr>
            <a:spLocks noGrp="1"/>
          </p:cNvSpPr>
          <p:nvPr>
            <p:ph type="title"/>
          </p:nvPr>
        </p:nvSpPr>
        <p:spPr/>
        <p:txBody>
          <a:bodyPr/>
          <a:lstStyle/>
          <a:p>
            <a:r>
              <a:rPr lang="de-DE"/>
              <a:t>Zufriedenheit mit Solo-Selbstständigkeit</a:t>
            </a:r>
          </a:p>
        </p:txBody>
      </p:sp>
      <p:sp>
        <p:nvSpPr>
          <p:cNvPr id="4" name="Datumsplatzhalter 3">
            <a:extLst>
              <a:ext uri="{FF2B5EF4-FFF2-40B4-BE49-F238E27FC236}">
                <a16:creationId xmlns:a16="http://schemas.microsoft.com/office/drawing/2014/main" id="{5556AEBE-217F-D6F3-E572-DB6E236A1229}"/>
              </a:ext>
            </a:extLst>
          </p:cNvPr>
          <p:cNvSpPr>
            <a:spLocks noGrp="1"/>
          </p:cNvSpPr>
          <p:nvPr>
            <p:ph type="dt" sz="half" idx="2"/>
          </p:nvPr>
        </p:nvSpPr>
        <p:spPr/>
        <p:txBody>
          <a:bodyPr/>
          <a:lstStyle/>
          <a:p>
            <a:fld id="{21CE6C11-0E51-469C-B2A4-125EEB5780A5}" type="datetime1">
              <a:rPr lang="de-DE" smtClean="0"/>
              <a:pPr/>
              <a:t>25.11.2025</a:t>
            </a:fld>
            <a:endParaRPr lang="en-US"/>
          </a:p>
        </p:txBody>
      </p:sp>
      <p:sp>
        <p:nvSpPr>
          <p:cNvPr id="6" name="Foliennummernplatzhalter 5">
            <a:extLst>
              <a:ext uri="{FF2B5EF4-FFF2-40B4-BE49-F238E27FC236}">
                <a16:creationId xmlns:a16="http://schemas.microsoft.com/office/drawing/2014/main" id="{3C5D3A5C-AB63-B466-53CF-4834EF5DB1D1}"/>
              </a:ext>
            </a:extLst>
          </p:cNvPr>
          <p:cNvSpPr>
            <a:spLocks noGrp="1"/>
          </p:cNvSpPr>
          <p:nvPr>
            <p:ph type="sldNum" sz="quarter" idx="4"/>
          </p:nvPr>
        </p:nvSpPr>
        <p:spPr/>
        <p:txBody>
          <a:bodyPr/>
          <a:lstStyle/>
          <a:p>
            <a:fld id="{CE5776EE-2D96-4B0B-AEC2-633829776588}" type="slidenum">
              <a:rPr lang="en-US" smtClean="0"/>
              <a:pPr/>
              <a:t>77</a:t>
            </a:fld>
            <a:endParaRPr lang="en-US"/>
          </a:p>
        </p:txBody>
      </p:sp>
      <p:graphicFrame>
        <p:nvGraphicFramePr>
          <p:cNvPr id="15" name="Diagramm 14">
            <a:extLst>
              <a:ext uri="{FF2B5EF4-FFF2-40B4-BE49-F238E27FC236}">
                <a16:creationId xmlns:a16="http://schemas.microsoft.com/office/drawing/2014/main" id="{D5536A16-624B-B89D-A6A8-8C5686F8ED5C}"/>
              </a:ext>
            </a:extLst>
          </p:cNvPr>
          <p:cNvGraphicFramePr>
            <a:graphicFrameLocks/>
          </p:cNvGraphicFramePr>
          <p:nvPr>
            <p:extLst>
              <p:ext uri="{D42A27DB-BD31-4B8C-83A1-F6EECF244321}">
                <p14:modId xmlns:p14="http://schemas.microsoft.com/office/powerpoint/2010/main" val="1075848318"/>
              </p:ext>
            </p:extLst>
          </p:nvPr>
        </p:nvGraphicFramePr>
        <p:xfrm>
          <a:off x="3283527" y="1828642"/>
          <a:ext cx="5624946" cy="4481009"/>
        </p:xfrm>
        <a:graphic>
          <a:graphicData uri="http://schemas.openxmlformats.org/drawingml/2006/chart">
            <c:chart xmlns:c="http://schemas.openxmlformats.org/drawingml/2006/chart" xmlns:r="http://schemas.openxmlformats.org/officeDocument/2006/relationships" r:id="rId3"/>
          </a:graphicData>
        </a:graphic>
      </p:graphicFrame>
      <p:sp>
        <p:nvSpPr>
          <p:cNvPr id="3" name="Rechteck 2">
            <a:extLst>
              <a:ext uri="{FF2B5EF4-FFF2-40B4-BE49-F238E27FC236}">
                <a16:creationId xmlns:a16="http://schemas.microsoft.com/office/drawing/2014/main" id="{8D6BC9FC-0928-DBA1-5492-0987F8D0F7F2}"/>
              </a:ext>
            </a:extLst>
          </p:cNvPr>
          <p:cNvSpPr/>
          <p:nvPr/>
        </p:nvSpPr>
        <p:spPr>
          <a:xfrm>
            <a:off x="159026" y="143123"/>
            <a:ext cx="11871297" cy="804044"/>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67372754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0C5710-CB0D-FBCB-1808-FF6D2E81B51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8FCDAE1-66A7-27E9-8CD7-6B3492C8F848}"/>
              </a:ext>
            </a:extLst>
          </p:cNvPr>
          <p:cNvSpPr>
            <a:spLocks noGrp="1"/>
          </p:cNvSpPr>
          <p:nvPr>
            <p:ph type="title"/>
          </p:nvPr>
        </p:nvSpPr>
        <p:spPr/>
        <p:txBody>
          <a:bodyPr/>
          <a:lstStyle/>
          <a:p>
            <a:r>
              <a:rPr lang="de-DE"/>
              <a:t>Befinden</a:t>
            </a:r>
          </a:p>
        </p:txBody>
      </p:sp>
      <p:sp>
        <p:nvSpPr>
          <p:cNvPr id="4" name="Datumsplatzhalter 3">
            <a:extLst>
              <a:ext uri="{FF2B5EF4-FFF2-40B4-BE49-F238E27FC236}">
                <a16:creationId xmlns:a16="http://schemas.microsoft.com/office/drawing/2014/main" id="{A6981F86-9A91-E564-F713-3CB831C216B9}"/>
              </a:ext>
            </a:extLst>
          </p:cNvPr>
          <p:cNvSpPr>
            <a:spLocks noGrp="1"/>
          </p:cNvSpPr>
          <p:nvPr>
            <p:ph type="dt" sz="half" idx="2"/>
          </p:nvPr>
        </p:nvSpPr>
        <p:spPr/>
        <p:txBody>
          <a:bodyPr/>
          <a:lstStyle/>
          <a:p>
            <a:fld id="{21CE6C11-0E51-469C-B2A4-125EEB5780A5}" type="datetime1">
              <a:rPr lang="de-DE" smtClean="0"/>
              <a:pPr/>
              <a:t>25.11.2025</a:t>
            </a:fld>
            <a:endParaRPr lang="en-US"/>
          </a:p>
        </p:txBody>
      </p:sp>
      <p:sp>
        <p:nvSpPr>
          <p:cNvPr id="6" name="Foliennummernplatzhalter 5">
            <a:extLst>
              <a:ext uri="{FF2B5EF4-FFF2-40B4-BE49-F238E27FC236}">
                <a16:creationId xmlns:a16="http://schemas.microsoft.com/office/drawing/2014/main" id="{E4FF3E8A-41E4-287A-0A59-3B9F39DC87D4}"/>
              </a:ext>
            </a:extLst>
          </p:cNvPr>
          <p:cNvSpPr>
            <a:spLocks noGrp="1"/>
          </p:cNvSpPr>
          <p:nvPr>
            <p:ph type="sldNum" sz="quarter" idx="4"/>
          </p:nvPr>
        </p:nvSpPr>
        <p:spPr/>
        <p:txBody>
          <a:bodyPr/>
          <a:lstStyle/>
          <a:p>
            <a:fld id="{CE5776EE-2D96-4B0B-AEC2-633829776588}" type="slidenum">
              <a:rPr lang="en-US" smtClean="0"/>
              <a:pPr/>
              <a:t>78</a:t>
            </a:fld>
            <a:endParaRPr lang="en-US"/>
          </a:p>
        </p:txBody>
      </p:sp>
      <p:graphicFrame>
        <p:nvGraphicFramePr>
          <p:cNvPr id="5" name="Diagramm 4">
            <a:extLst>
              <a:ext uri="{FF2B5EF4-FFF2-40B4-BE49-F238E27FC236}">
                <a16:creationId xmlns:a16="http://schemas.microsoft.com/office/drawing/2014/main" id="{2ED0D89C-C974-BBD9-4039-45938BF09CB0}"/>
              </a:ext>
            </a:extLst>
          </p:cNvPr>
          <p:cNvGraphicFramePr>
            <a:graphicFrameLocks/>
          </p:cNvGraphicFramePr>
          <p:nvPr>
            <p:extLst>
              <p:ext uri="{D42A27DB-BD31-4B8C-83A1-F6EECF244321}">
                <p14:modId xmlns:p14="http://schemas.microsoft.com/office/powerpoint/2010/main" val="3652936754"/>
              </p:ext>
            </p:extLst>
          </p:nvPr>
        </p:nvGraphicFramePr>
        <p:xfrm>
          <a:off x="600796" y="1783701"/>
          <a:ext cx="5153025" cy="175736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Diagramm 6">
            <a:extLst>
              <a:ext uri="{FF2B5EF4-FFF2-40B4-BE49-F238E27FC236}">
                <a16:creationId xmlns:a16="http://schemas.microsoft.com/office/drawing/2014/main" id="{D41AC457-D4CE-F66D-B15C-71FFC1D6F79D}"/>
              </a:ext>
            </a:extLst>
          </p:cNvPr>
          <p:cNvGraphicFramePr>
            <a:graphicFrameLocks/>
          </p:cNvGraphicFramePr>
          <p:nvPr>
            <p:extLst>
              <p:ext uri="{D42A27DB-BD31-4B8C-83A1-F6EECF244321}">
                <p14:modId xmlns:p14="http://schemas.microsoft.com/office/powerpoint/2010/main" val="1068471899"/>
              </p:ext>
            </p:extLst>
          </p:nvPr>
        </p:nvGraphicFramePr>
        <p:xfrm>
          <a:off x="6605227" y="1635761"/>
          <a:ext cx="5438775" cy="3348038"/>
        </p:xfrm>
        <a:graphic>
          <a:graphicData uri="http://schemas.openxmlformats.org/drawingml/2006/chart">
            <c:chart xmlns:c="http://schemas.openxmlformats.org/drawingml/2006/chart" xmlns:r="http://schemas.openxmlformats.org/officeDocument/2006/relationships" r:id="rId4"/>
          </a:graphicData>
        </a:graphic>
      </p:graphicFrame>
      <p:sp>
        <p:nvSpPr>
          <p:cNvPr id="3" name="Rechteck 2">
            <a:extLst>
              <a:ext uri="{FF2B5EF4-FFF2-40B4-BE49-F238E27FC236}">
                <a16:creationId xmlns:a16="http://schemas.microsoft.com/office/drawing/2014/main" id="{C6E408B1-0B0F-77F8-31FE-A314E0182185}"/>
              </a:ext>
            </a:extLst>
          </p:cNvPr>
          <p:cNvSpPr/>
          <p:nvPr/>
        </p:nvSpPr>
        <p:spPr>
          <a:xfrm>
            <a:off x="159026" y="143123"/>
            <a:ext cx="11871297" cy="804044"/>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38467850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CCC2E4-D9EB-228D-C40C-1E3A2672948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91746AE-AC73-F8C9-8280-E0F4518F6B67}"/>
              </a:ext>
            </a:extLst>
          </p:cNvPr>
          <p:cNvSpPr>
            <a:spLocks noGrp="1"/>
          </p:cNvSpPr>
          <p:nvPr>
            <p:ph type="title"/>
          </p:nvPr>
        </p:nvSpPr>
        <p:spPr/>
        <p:txBody>
          <a:bodyPr/>
          <a:lstStyle/>
          <a:p>
            <a:r>
              <a:rPr lang="de-DE"/>
              <a:t>Erholung</a:t>
            </a:r>
          </a:p>
        </p:txBody>
      </p:sp>
      <p:sp>
        <p:nvSpPr>
          <p:cNvPr id="4" name="Datumsplatzhalter 3">
            <a:extLst>
              <a:ext uri="{FF2B5EF4-FFF2-40B4-BE49-F238E27FC236}">
                <a16:creationId xmlns:a16="http://schemas.microsoft.com/office/drawing/2014/main" id="{29477AD6-5F40-7A40-824F-80BDAD2D5B08}"/>
              </a:ext>
            </a:extLst>
          </p:cNvPr>
          <p:cNvSpPr>
            <a:spLocks noGrp="1"/>
          </p:cNvSpPr>
          <p:nvPr>
            <p:ph type="dt" sz="half" idx="2"/>
          </p:nvPr>
        </p:nvSpPr>
        <p:spPr/>
        <p:txBody>
          <a:bodyPr/>
          <a:lstStyle/>
          <a:p>
            <a:fld id="{21CE6C11-0E51-469C-B2A4-125EEB5780A5}" type="datetime1">
              <a:rPr lang="de-DE" smtClean="0"/>
              <a:pPr/>
              <a:t>25.11.2025</a:t>
            </a:fld>
            <a:endParaRPr lang="en-US"/>
          </a:p>
        </p:txBody>
      </p:sp>
      <p:sp>
        <p:nvSpPr>
          <p:cNvPr id="6" name="Foliennummernplatzhalter 5">
            <a:extLst>
              <a:ext uri="{FF2B5EF4-FFF2-40B4-BE49-F238E27FC236}">
                <a16:creationId xmlns:a16="http://schemas.microsoft.com/office/drawing/2014/main" id="{73B284F7-D649-3352-236F-E551827BD0E2}"/>
              </a:ext>
            </a:extLst>
          </p:cNvPr>
          <p:cNvSpPr>
            <a:spLocks noGrp="1"/>
          </p:cNvSpPr>
          <p:nvPr>
            <p:ph type="sldNum" sz="quarter" idx="4"/>
          </p:nvPr>
        </p:nvSpPr>
        <p:spPr/>
        <p:txBody>
          <a:bodyPr/>
          <a:lstStyle/>
          <a:p>
            <a:fld id="{CE5776EE-2D96-4B0B-AEC2-633829776588}" type="slidenum">
              <a:rPr lang="en-US" smtClean="0"/>
              <a:pPr/>
              <a:t>79</a:t>
            </a:fld>
            <a:endParaRPr lang="en-US"/>
          </a:p>
        </p:txBody>
      </p:sp>
      <p:graphicFrame>
        <p:nvGraphicFramePr>
          <p:cNvPr id="3" name="Tabelle 2">
            <a:extLst>
              <a:ext uri="{FF2B5EF4-FFF2-40B4-BE49-F238E27FC236}">
                <a16:creationId xmlns:a16="http://schemas.microsoft.com/office/drawing/2014/main" id="{B54D2CF4-F728-1B57-776C-1E59A4294F07}"/>
              </a:ext>
            </a:extLst>
          </p:cNvPr>
          <p:cNvGraphicFramePr>
            <a:graphicFrameLocks noGrp="1"/>
          </p:cNvGraphicFramePr>
          <p:nvPr/>
        </p:nvGraphicFramePr>
        <p:xfrm>
          <a:off x="2276856" y="2513624"/>
          <a:ext cx="2167435" cy="1060695"/>
        </p:xfrm>
        <a:graphic>
          <a:graphicData uri="http://schemas.openxmlformats.org/drawingml/2006/table">
            <a:tbl>
              <a:tblPr>
                <a:tableStyleId>{5C22544A-7EE6-4342-B048-85BDC9FD1C3A}</a:tableStyleId>
              </a:tblPr>
              <a:tblGrid>
                <a:gridCol w="1271613">
                  <a:extLst>
                    <a:ext uri="{9D8B030D-6E8A-4147-A177-3AD203B41FA5}">
                      <a16:colId xmlns:a16="http://schemas.microsoft.com/office/drawing/2014/main" val="2799416794"/>
                    </a:ext>
                  </a:extLst>
                </a:gridCol>
                <a:gridCol w="895822">
                  <a:extLst>
                    <a:ext uri="{9D8B030D-6E8A-4147-A177-3AD203B41FA5}">
                      <a16:colId xmlns:a16="http://schemas.microsoft.com/office/drawing/2014/main" val="229643334"/>
                    </a:ext>
                  </a:extLst>
                </a:gridCol>
              </a:tblGrid>
              <a:tr h="212139">
                <a:tc>
                  <a:txBody>
                    <a:bodyPr/>
                    <a:lstStyle/>
                    <a:p>
                      <a:pPr algn="l" fontAlgn="t"/>
                      <a:r>
                        <a:rPr lang="de-DE" sz="1200" u="none" strike="noStrike">
                          <a:effectLst/>
                        </a:rPr>
                        <a:t>Keinen Tag</a:t>
                      </a:r>
                      <a:endParaRPr lang="de-DE" sz="1200" b="0" i="0" u="none" strike="noStrike">
                        <a:solidFill>
                          <a:srgbClr val="264A60"/>
                        </a:solidFill>
                        <a:effectLst/>
                        <a:latin typeface="Arial" panose="020B0604020202020204" pitchFamily="34" charset="0"/>
                      </a:endParaRPr>
                    </a:p>
                  </a:txBody>
                  <a:tcPr marL="9525" marR="9525" marT="9525" marB="0"/>
                </a:tc>
                <a:tc>
                  <a:txBody>
                    <a:bodyPr/>
                    <a:lstStyle/>
                    <a:p>
                      <a:pPr algn="r" fontAlgn="t"/>
                      <a:r>
                        <a:rPr lang="de-DE" sz="1200" b="0" i="0" u="none" strike="noStrike">
                          <a:solidFill>
                            <a:srgbClr val="010205"/>
                          </a:solidFill>
                          <a:effectLst/>
                          <a:latin typeface="Arial" panose="020B0604020202020204" pitchFamily="34" charset="0"/>
                        </a:rPr>
                        <a:t>16,4%</a:t>
                      </a:r>
                    </a:p>
                  </a:txBody>
                  <a:tcPr marL="9525" marR="9525" marT="9525" marB="0"/>
                </a:tc>
                <a:extLst>
                  <a:ext uri="{0D108BD9-81ED-4DB2-BD59-A6C34878D82A}">
                    <a16:rowId xmlns:a16="http://schemas.microsoft.com/office/drawing/2014/main" val="144900504"/>
                  </a:ext>
                </a:extLst>
              </a:tr>
              <a:tr h="212139">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de-DE" sz="1200" u="none" strike="noStrike">
                          <a:effectLst/>
                        </a:rPr>
                        <a:t>Einen</a:t>
                      </a:r>
                      <a:endParaRPr lang="de-DE" sz="1200" b="0" i="0" u="none" strike="noStrike">
                        <a:solidFill>
                          <a:srgbClr val="264A60"/>
                        </a:solidFill>
                        <a:effectLst/>
                        <a:latin typeface="Arial" panose="020B0604020202020204" pitchFamily="34" charset="0"/>
                      </a:endParaRPr>
                    </a:p>
                  </a:txBody>
                  <a:tcPr marL="9525" marR="9525" marT="9525" marB="0"/>
                </a:tc>
                <a:tc>
                  <a:txBody>
                    <a:bodyPr/>
                    <a:lstStyle/>
                    <a:p>
                      <a:pPr algn="r" fontAlgn="t"/>
                      <a:r>
                        <a:rPr lang="de-DE" sz="1200" b="0" i="0" u="none" strike="noStrike">
                          <a:solidFill>
                            <a:srgbClr val="010205"/>
                          </a:solidFill>
                          <a:effectLst/>
                          <a:latin typeface="Arial" panose="020B0604020202020204" pitchFamily="34" charset="0"/>
                        </a:rPr>
                        <a:t>39,2%</a:t>
                      </a:r>
                    </a:p>
                  </a:txBody>
                  <a:tcPr marL="9525" marR="9525" marT="9525" marB="0"/>
                </a:tc>
                <a:extLst>
                  <a:ext uri="{0D108BD9-81ED-4DB2-BD59-A6C34878D82A}">
                    <a16:rowId xmlns:a16="http://schemas.microsoft.com/office/drawing/2014/main" val="3716747370"/>
                  </a:ext>
                </a:extLst>
              </a:tr>
              <a:tr h="212139">
                <a:tc>
                  <a:txBody>
                    <a:bodyPr/>
                    <a:lstStyle/>
                    <a:p>
                      <a:pPr algn="l" fontAlgn="t"/>
                      <a:r>
                        <a:rPr lang="de-DE" sz="1200" u="none" strike="noStrike">
                          <a:effectLst/>
                        </a:rPr>
                        <a:t>Zwei</a:t>
                      </a:r>
                      <a:endParaRPr lang="de-DE" sz="1200" b="0" i="0" u="none" strike="noStrike">
                        <a:solidFill>
                          <a:srgbClr val="264A60"/>
                        </a:solidFill>
                        <a:effectLst/>
                        <a:latin typeface="Arial" panose="020B0604020202020204" pitchFamily="34" charset="0"/>
                      </a:endParaRPr>
                    </a:p>
                  </a:txBody>
                  <a:tcPr marL="9525" marR="9525" marT="9525" marB="0"/>
                </a:tc>
                <a:tc>
                  <a:txBody>
                    <a:bodyPr/>
                    <a:lstStyle/>
                    <a:p>
                      <a:pPr algn="r" fontAlgn="t"/>
                      <a:r>
                        <a:rPr lang="de-DE" sz="1200" b="0" i="0" u="none" strike="noStrike">
                          <a:solidFill>
                            <a:srgbClr val="010205"/>
                          </a:solidFill>
                          <a:effectLst/>
                          <a:latin typeface="Arial" panose="020B0604020202020204" pitchFamily="34" charset="0"/>
                        </a:rPr>
                        <a:t>37,2%</a:t>
                      </a:r>
                    </a:p>
                  </a:txBody>
                  <a:tcPr marL="9525" marR="9525" marT="9525" marB="0"/>
                </a:tc>
                <a:extLst>
                  <a:ext uri="{0D108BD9-81ED-4DB2-BD59-A6C34878D82A}">
                    <a16:rowId xmlns:a16="http://schemas.microsoft.com/office/drawing/2014/main" val="1910641291"/>
                  </a:ext>
                </a:extLst>
              </a:tr>
              <a:tr h="212139">
                <a:tc>
                  <a:txBody>
                    <a:bodyPr/>
                    <a:lstStyle/>
                    <a:p>
                      <a:pPr algn="l" fontAlgn="t"/>
                      <a:r>
                        <a:rPr lang="de-DE" sz="1200" u="none" strike="noStrike">
                          <a:effectLst/>
                        </a:rPr>
                        <a:t>Mehr als zwei Tage</a:t>
                      </a:r>
                      <a:endParaRPr lang="de-DE" sz="1200" b="0" i="0" u="none" strike="noStrike">
                        <a:solidFill>
                          <a:srgbClr val="264A60"/>
                        </a:solidFill>
                        <a:effectLst/>
                        <a:latin typeface="Arial" panose="020B0604020202020204" pitchFamily="34" charset="0"/>
                      </a:endParaRPr>
                    </a:p>
                  </a:txBody>
                  <a:tcPr marL="9525" marR="9525" marT="9525" marB="0"/>
                </a:tc>
                <a:tc>
                  <a:txBody>
                    <a:bodyPr/>
                    <a:lstStyle/>
                    <a:p>
                      <a:pPr algn="r" fontAlgn="t"/>
                      <a:r>
                        <a:rPr lang="de-DE" sz="1200" b="0" i="0" u="none" strike="noStrike">
                          <a:solidFill>
                            <a:srgbClr val="010205"/>
                          </a:solidFill>
                          <a:effectLst/>
                          <a:latin typeface="Arial" panose="020B0604020202020204" pitchFamily="34" charset="0"/>
                        </a:rPr>
                        <a:t>7,2%</a:t>
                      </a:r>
                    </a:p>
                  </a:txBody>
                  <a:tcPr marL="9525" marR="9525" marT="9525" marB="0"/>
                </a:tc>
                <a:extLst>
                  <a:ext uri="{0D108BD9-81ED-4DB2-BD59-A6C34878D82A}">
                    <a16:rowId xmlns:a16="http://schemas.microsoft.com/office/drawing/2014/main" val="4215881123"/>
                  </a:ext>
                </a:extLst>
              </a:tr>
              <a:tr h="212139">
                <a:tc>
                  <a:txBody>
                    <a:bodyPr/>
                    <a:lstStyle/>
                    <a:p>
                      <a:pPr algn="l" fontAlgn="t"/>
                      <a:r>
                        <a:rPr lang="de-DE" sz="1200" u="none" strike="noStrike">
                          <a:effectLst/>
                        </a:rPr>
                        <a:t>Gesamt</a:t>
                      </a:r>
                      <a:endParaRPr lang="de-DE" sz="1200" b="0" i="0" u="none" strike="noStrike">
                        <a:solidFill>
                          <a:srgbClr val="264A60"/>
                        </a:solidFill>
                        <a:effectLst/>
                        <a:latin typeface="Arial" panose="020B0604020202020204" pitchFamily="34" charset="0"/>
                      </a:endParaRPr>
                    </a:p>
                  </a:txBody>
                  <a:tcPr marL="9525" marR="9525" marT="9525" marB="0"/>
                </a:tc>
                <a:tc>
                  <a:txBody>
                    <a:bodyPr/>
                    <a:lstStyle/>
                    <a:p>
                      <a:pPr algn="r" fontAlgn="t"/>
                      <a:r>
                        <a:rPr lang="de-DE" sz="1200" u="none" strike="noStrike">
                          <a:effectLst/>
                        </a:rPr>
                        <a:t>100,0</a:t>
                      </a:r>
                      <a:endParaRPr lang="de-DE" sz="1200" b="0" i="0" u="none" strike="noStrike">
                        <a:solidFill>
                          <a:srgbClr val="010205"/>
                        </a:solidFill>
                        <a:effectLst/>
                        <a:latin typeface="Arial" panose="020B0604020202020204" pitchFamily="34" charset="0"/>
                      </a:endParaRPr>
                    </a:p>
                  </a:txBody>
                  <a:tcPr marL="9525" marR="9525" marT="9525" marB="0"/>
                </a:tc>
                <a:extLst>
                  <a:ext uri="{0D108BD9-81ED-4DB2-BD59-A6C34878D82A}">
                    <a16:rowId xmlns:a16="http://schemas.microsoft.com/office/drawing/2014/main" val="945661924"/>
                  </a:ext>
                </a:extLst>
              </a:tr>
            </a:tbl>
          </a:graphicData>
        </a:graphic>
      </p:graphicFrame>
      <p:sp>
        <p:nvSpPr>
          <p:cNvPr id="5" name="Textfeld 4">
            <a:extLst>
              <a:ext uri="{FF2B5EF4-FFF2-40B4-BE49-F238E27FC236}">
                <a16:creationId xmlns:a16="http://schemas.microsoft.com/office/drawing/2014/main" id="{CC4C2D97-50B1-8400-4B98-E1B291B009D4}"/>
              </a:ext>
            </a:extLst>
          </p:cNvPr>
          <p:cNvSpPr txBox="1"/>
          <p:nvPr/>
        </p:nvSpPr>
        <p:spPr>
          <a:xfrm>
            <a:off x="2096008" y="1831021"/>
            <a:ext cx="2699450" cy="646331"/>
          </a:xfrm>
          <a:prstGeom prst="rect">
            <a:avLst/>
          </a:prstGeom>
          <a:noFill/>
        </p:spPr>
        <p:txBody>
          <a:bodyPr wrap="square" rtlCol="0">
            <a:spAutoFit/>
          </a:bodyPr>
          <a:lstStyle/>
          <a:p>
            <a:pPr algn="ctr" fontAlgn="ctr"/>
            <a:r>
              <a:rPr lang="de-DE" sz="1200" u="none" strike="noStrike">
                <a:effectLst/>
              </a:rPr>
              <a:t>Wie viele komplett arbeitsfreie Tage nehmen Sie sich im Durchschnitt in einer Kalenderwoche (Mo-So)?</a:t>
            </a:r>
            <a:endParaRPr lang="de-DE" sz="1200" b="1" i="0" u="none" strike="noStrike">
              <a:solidFill>
                <a:srgbClr val="010205"/>
              </a:solidFill>
              <a:effectLst/>
              <a:latin typeface="Arial Bold"/>
            </a:endParaRPr>
          </a:p>
        </p:txBody>
      </p:sp>
      <p:graphicFrame>
        <p:nvGraphicFramePr>
          <p:cNvPr id="7" name="Tabelle 6">
            <a:extLst>
              <a:ext uri="{FF2B5EF4-FFF2-40B4-BE49-F238E27FC236}">
                <a16:creationId xmlns:a16="http://schemas.microsoft.com/office/drawing/2014/main" id="{487BFF5F-6113-4CED-E318-94E5A87A198D}"/>
              </a:ext>
            </a:extLst>
          </p:cNvPr>
          <p:cNvGraphicFramePr>
            <a:graphicFrameLocks noGrp="1"/>
          </p:cNvGraphicFramePr>
          <p:nvPr/>
        </p:nvGraphicFramePr>
        <p:xfrm>
          <a:off x="7252445" y="2513624"/>
          <a:ext cx="2021401" cy="1060695"/>
        </p:xfrm>
        <a:graphic>
          <a:graphicData uri="http://schemas.openxmlformats.org/drawingml/2006/table">
            <a:tbl>
              <a:tblPr>
                <a:tableStyleId>{5C22544A-7EE6-4342-B048-85BDC9FD1C3A}</a:tableStyleId>
              </a:tblPr>
              <a:tblGrid>
                <a:gridCol w="1185936">
                  <a:extLst>
                    <a:ext uri="{9D8B030D-6E8A-4147-A177-3AD203B41FA5}">
                      <a16:colId xmlns:a16="http://schemas.microsoft.com/office/drawing/2014/main" val="2799416794"/>
                    </a:ext>
                  </a:extLst>
                </a:gridCol>
                <a:gridCol w="835465">
                  <a:extLst>
                    <a:ext uri="{9D8B030D-6E8A-4147-A177-3AD203B41FA5}">
                      <a16:colId xmlns:a16="http://schemas.microsoft.com/office/drawing/2014/main" val="229643334"/>
                    </a:ext>
                  </a:extLst>
                </a:gridCol>
              </a:tblGrid>
              <a:tr h="212139">
                <a:tc>
                  <a:txBody>
                    <a:bodyPr/>
                    <a:lstStyle/>
                    <a:p>
                      <a:pPr algn="l" fontAlgn="t"/>
                      <a:r>
                        <a:rPr lang="de-DE" sz="1200" u="none" strike="noStrike">
                          <a:effectLst/>
                        </a:rPr>
                        <a:t>Keinen</a:t>
                      </a:r>
                      <a:endParaRPr lang="de-DE" sz="1200" b="0" i="0" u="none" strike="noStrike">
                        <a:solidFill>
                          <a:srgbClr val="264A60"/>
                        </a:solidFill>
                        <a:effectLst/>
                        <a:latin typeface="Arial" panose="020B0604020202020204" pitchFamily="34" charset="0"/>
                      </a:endParaRPr>
                    </a:p>
                  </a:txBody>
                  <a:tcPr marL="9525" marR="9525" marT="9525" marB="0"/>
                </a:tc>
                <a:tc>
                  <a:txBody>
                    <a:bodyPr/>
                    <a:lstStyle/>
                    <a:p>
                      <a:pPr algn="r" fontAlgn="t"/>
                      <a:r>
                        <a:rPr lang="de-DE" sz="1200" b="0" i="0" u="none" strike="noStrike">
                          <a:solidFill>
                            <a:srgbClr val="010205"/>
                          </a:solidFill>
                          <a:effectLst/>
                          <a:latin typeface="Arial" panose="020B0604020202020204" pitchFamily="34" charset="0"/>
                        </a:rPr>
                        <a:t>5,4%</a:t>
                      </a:r>
                    </a:p>
                  </a:txBody>
                  <a:tcPr marL="9525" marR="9525" marT="9525" marB="0"/>
                </a:tc>
                <a:extLst>
                  <a:ext uri="{0D108BD9-81ED-4DB2-BD59-A6C34878D82A}">
                    <a16:rowId xmlns:a16="http://schemas.microsoft.com/office/drawing/2014/main" val="144900504"/>
                  </a:ext>
                </a:extLst>
              </a:tr>
              <a:tr h="212139">
                <a:tc>
                  <a:txBody>
                    <a:bodyPr/>
                    <a:lstStyle/>
                    <a:p>
                      <a:pPr algn="l" fontAlgn="t"/>
                      <a:r>
                        <a:rPr lang="de-DE" sz="1200" u="none" strike="noStrike">
                          <a:effectLst/>
                        </a:rPr>
                        <a:t>1-10 Tage</a:t>
                      </a:r>
                      <a:endParaRPr lang="de-DE" sz="1200" b="0" i="0" u="none" strike="noStrike">
                        <a:solidFill>
                          <a:srgbClr val="264A60"/>
                        </a:solidFill>
                        <a:effectLst/>
                        <a:latin typeface="Arial" panose="020B0604020202020204" pitchFamily="34" charset="0"/>
                      </a:endParaRPr>
                    </a:p>
                  </a:txBody>
                  <a:tcPr marL="9525" marR="9525" marT="9525" marB="0"/>
                </a:tc>
                <a:tc>
                  <a:txBody>
                    <a:bodyPr/>
                    <a:lstStyle/>
                    <a:p>
                      <a:pPr algn="r" fontAlgn="t"/>
                      <a:r>
                        <a:rPr lang="de-DE" sz="1200" b="0" i="0" u="none" strike="noStrike">
                          <a:solidFill>
                            <a:srgbClr val="010205"/>
                          </a:solidFill>
                          <a:effectLst/>
                          <a:latin typeface="Arial" panose="020B0604020202020204" pitchFamily="34" charset="0"/>
                        </a:rPr>
                        <a:t>20,9%</a:t>
                      </a:r>
                    </a:p>
                  </a:txBody>
                  <a:tcPr marL="9525" marR="9525" marT="9525" marB="0"/>
                </a:tc>
                <a:extLst>
                  <a:ext uri="{0D108BD9-81ED-4DB2-BD59-A6C34878D82A}">
                    <a16:rowId xmlns:a16="http://schemas.microsoft.com/office/drawing/2014/main" val="3716747370"/>
                  </a:ext>
                </a:extLst>
              </a:tr>
              <a:tr h="212139">
                <a:tc>
                  <a:txBody>
                    <a:bodyPr/>
                    <a:lstStyle/>
                    <a:p>
                      <a:pPr algn="l" fontAlgn="t"/>
                      <a:r>
                        <a:rPr lang="de-DE" sz="1200" u="none" strike="noStrike">
                          <a:effectLst/>
                        </a:rPr>
                        <a:t>11-24 Tage</a:t>
                      </a:r>
                      <a:endParaRPr lang="de-DE" sz="1200" b="0" i="0" u="none" strike="noStrike">
                        <a:solidFill>
                          <a:srgbClr val="264A60"/>
                        </a:solidFill>
                        <a:effectLst/>
                        <a:latin typeface="Arial" panose="020B0604020202020204" pitchFamily="34" charset="0"/>
                      </a:endParaRPr>
                    </a:p>
                  </a:txBody>
                  <a:tcPr marL="9525" marR="9525" marT="9525" marB="0"/>
                </a:tc>
                <a:tc>
                  <a:txBody>
                    <a:bodyPr/>
                    <a:lstStyle/>
                    <a:p>
                      <a:pPr algn="r" fontAlgn="t"/>
                      <a:r>
                        <a:rPr lang="de-DE" sz="1200" b="0" i="0" u="none" strike="noStrike">
                          <a:solidFill>
                            <a:srgbClr val="010205"/>
                          </a:solidFill>
                          <a:effectLst/>
                          <a:latin typeface="Arial" panose="020B0604020202020204" pitchFamily="34" charset="0"/>
                        </a:rPr>
                        <a:t>37,6%</a:t>
                      </a:r>
                    </a:p>
                  </a:txBody>
                  <a:tcPr marL="9525" marR="9525" marT="9525" marB="0"/>
                </a:tc>
                <a:extLst>
                  <a:ext uri="{0D108BD9-81ED-4DB2-BD59-A6C34878D82A}">
                    <a16:rowId xmlns:a16="http://schemas.microsoft.com/office/drawing/2014/main" val="1910641291"/>
                  </a:ext>
                </a:extLst>
              </a:tr>
              <a:tr h="212139">
                <a:tc>
                  <a:txBody>
                    <a:bodyPr/>
                    <a:lstStyle/>
                    <a:p>
                      <a:pPr algn="l" fontAlgn="t"/>
                      <a:r>
                        <a:rPr lang="de-DE" sz="1200" u="none" strike="noStrike">
                          <a:effectLst/>
                        </a:rPr>
                        <a:t>Mehr als 24 Tage</a:t>
                      </a:r>
                      <a:endParaRPr lang="de-DE" sz="1200" b="0" i="0" u="none" strike="noStrike">
                        <a:solidFill>
                          <a:srgbClr val="264A60"/>
                        </a:solidFill>
                        <a:effectLst/>
                        <a:latin typeface="Arial" panose="020B0604020202020204" pitchFamily="34" charset="0"/>
                      </a:endParaRPr>
                    </a:p>
                  </a:txBody>
                  <a:tcPr marL="9525" marR="9525" marT="9525" marB="0"/>
                </a:tc>
                <a:tc>
                  <a:txBody>
                    <a:bodyPr/>
                    <a:lstStyle/>
                    <a:p>
                      <a:pPr algn="r" fontAlgn="t"/>
                      <a:r>
                        <a:rPr lang="de-DE" sz="1200" b="0" i="0" u="none" strike="noStrike">
                          <a:solidFill>
                            <a:srgbClr val="010205"/>
                          </a:solidFill>
                          <a:effectLst/>
                          <a:latin typeface="Arial" panose="020B0604020202020204" pitchFamily="34" charset="0"/>
                        </a:rPr>
                        <a:t>36,1%</a:t>
                      </a:r>
                    </a:p>
                  </a:txBody>
                  <a:tcPr marL="9525" marR="9525" marT="9525" marB="0"/>
                </a:tc>
                <a:extLst>
                  <a:ext uri="{0D108BD9-81ED-4DB2-BD59-A6C34878D82A}">
                    <a16:rowId xmlns:a16="http://schemas.microsoft.com/office/drawing/2014/main" val="4215881123"/>
                  </a:ext>
                </a:extLst>
              </a:tr>
              <a:tr h="212139">
                <a:tc>
                  <a:txBody>
                    <a:bodyPr/>
                    <a:lstStyle/>
                    <a:p>
                      <a:pPr algn="l" fontAlgn="t"/>
                      <a:r>
                        <a:rPr lang="de-DE" sz="1200" u="none" strike="noStrike">
                          <a:effectLst/>
                        </a:rPr>
                        <a:t>Gesamt</a:t>
                      </a:r>
                      <a:endParaRPr lang="de-DE" sz="1200" b="0" i="0" u="none" strike="noStrike">
                        <a:solidFill>
                          <a:srgbClr val="264A60"/>
                        </a:solidFill>
                        <a:effectLst/>
                        <a:latin typeface="Arial" panose="020B0604020202020204" pitchFamily="34" charset="0"/>
                      </a:endParaRPr>
                    </a:p>
                  </a:txBody>
                  <a:tcPr marL="9525" marR="9525" marT="9525" marB="0"/>
                </a:tc>
                <a:tc>
                  <a:txBody>
                    <a:bodyPr/>
                    <a:lstStyle/>
                    <a:p>
                      <a:pPr algn="r" fontAlgn="t"/>
                      <a:r>
                        <a:rPr lang="de-DE" sz="1200" u="none" strike="noStrike">
                          <a:effectLst/>
                        </a:rPr>
                        <a:t>100,0</a:t>
                      </a:r>
                      <a:endParaRPr lang="de-DE" sz="1200" b="0" i="0" u="none" strike="noStrike">
                        <a:solidFill>
                          <a:srgbClr val="010205"/>
                        </a:solidFill>
                        <a:effectLst/>
                        <a:latin typeface="Arial" panose="020B0604020202020204" pitchFamily="34" charset="0"/>
                      </a:endParaRPr>
                    </a:p>
                  </a:txBody>
                  <a:tcPr marL="9525" marR="9525" marT="9525" marB="0"/>
                </a:tc>
                <a:extLst>
                  <a:ext uri="{0D108BD9-81ED-4DB2-BD59-A6C34878D82A}">
                    <a16:rowId xmlns:a16="http://schemas.microsoft.com/office/drawing/2014/main" val="945661924"/>
                  </a:ext>
                </a:extLst>
              </a:tr>
            </a:tbl>
          </a:graphicData>
        </a:graphic>
      </p:graphicFrame>
      <p:sp>
        <p:nvSpPr>
          <p:cNvPr id="8" name="Textfeld 7">
            <a:extLst>
              <a:ext uri="{FF2B5EF4-FFF2-40B4-BE49-F238E27FC236}">
                <a16:creationId xmlns:a16="http://schemas.microsoft.com/office/drawing/2014/main" id="{3279E63B-AA0B-7C77-72B2-E8F5E4640C56}"/>
              </a:ext>
            </a:extLst>
          </p:cNvPr>
          <p:cNvSpPr txBox="1"/>
          <p:nvPr/>
        </p:nvSpPr>
        <p:spPr>
          <a:xfrm>
            <a:off x="7039349" y="1831021"/>
            <a:ext cx="2234497" cy="461665"/>
          </a:xfrm>
          <a:prstGeom prst="rect">
            <a:avLst/>
          </a:prstGeom>
          <a:noFill/>
        </p:spPr>
        <p:txBody>
          <a:bodyPr wrap="square" rtlCol="0">
            <a:spAutoFit/>
          </a:bodyPr>
          <a:lstStyle/>
          <a:p>
            <a:pPr algn="ctr" fontAlgn="ctr"/>
            <a:r>
              <a:rPr lang="de-DE" sz="1200" u="none" strike="noStrike">
                <a:effectLst/>
              </a:rPr>
              <a:t>Wie viele Tage pro Jahr machen</a:t>
            </a:r>
          </a:p>
          <a:p>
            <a:pPr algn="ctr" fontAlgn="ctr"/>
            <a:r>
              <a:rPr lang="de-DE" sz="1200" u="none" strike="noStrike">
                <a:effectLst/>
              </a:rPr>
              <a:t>Sie normalerweise Urlaub?</a:t>
            </a:r>
            <a:endParaRPr lang="de-DE" sz="1200" b="1" i="0" u="none" strike="noStrike">
              <a:solidFill>
                <a:srgbClr val="010205"/>
              </a:solidFill>
              <a:effectLst/>
              <a:latin typeface="Arial Bold"/>
            </a:endParaRPr>
          </a:p>
        </p:txBody>
      </p:sp>
      <p:graphicFrame>
        <p:nvGraphicFramePr>
          <p:cNvPr id="9" name="Diagramm 8">
            <a:extLst>
              <a:ext uri="{FF2B5EF4-FFF2-40B4-BE49-F238E27FC236}">
                <a16:creationId xmlns:a16="http://schemas.microsoft.com/office/drawing/2014/main" id="{9F4A7DC3-4445-703A-9649-6DF0FAEE0094}"/>
              </a:ext>
            </a:extLst>
          </p:cNvPr>
          <p:cNvGraphicFramePr>
            <a:graphicFrameLocks/>
          </p:cNvGraphicFramePr>
          <p:nvPr>
            <p:extLst>
              <p:ext uri="{D42A27DB-BD31-4B8C-83A1-F6EECF244321}">
                <p14:modId xmlns:p14="http://schemas.microsoft.com/office/powerpoint/2010/main" val="1467365271"/>
              </p:ext>
            </p:extLst>
          </p:nvPr>
        </p:nvGraphicFramePr>
        <p:xfrm>
          <a:off x="758682" y="4363993"/>
          <a:ext cx="5153025" cy="1557258"/>
        </p:xfrm>
        <a:graphic>
          <a:graphicData uri="http://schemas.openxmlformats.org/drawingml/2006/chart">
            <c:chart xmlns:c="http://schemas.openxmlformats.org/drawingml/2006/chart" xmlns:r="http://schemas.openxmlformats.org/officeDocument/2006/relationships" r:id="rId3"/>
          </a:graphicData>
        </a:graphic>
      </p:graphicFrame>
      <p:cxnSp>
        <p:nvCxnSpPr>
          <p:cNvPr id="10" name="Gerade Verbindung mit Pfeil 9">
            <a:extLst>
              <a:ext uri="{FF2B5EF4-FFF2-40B4-BE49-F238E27FC236}">
                <a16:creationId xmlns:a16="http://schemas.microsoft.com/office/drawing/2014/main" id="{C8CAE5DE-E60B-FD44-F4BD-8D106B597F9C}"/>
              </a:ext>
            </a:extLst>
          </p:cNvPr>
          <p:cNvCxnSpPr>
            <a:cxnSpLocks/>
          </p:cNvCxnSpPr>
          <p:nvPr/>
        </p:nvCxnSpPr>
        <p:spPr>
          <a:xfrm>
            <a:off x="5989350" y="4883807"/>
            <a:ext cx="489528" cy="0"/>
          </a:xfrm>
          <a:prstGeom prst="straightConnector1">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1" name="Tabelle 10">
            <a:extLst>
              <a:ext uri="{FF2B5EF4-FFF2-40B4-BE49-F238E27FC236}">
                <a16:creationId xmlns:a16="http://schemas.microsoft.com/office/drawing/2014/main" id="{9B72A323-FB93-0AF0-AD0A-E954816EFB0E}"/>
              </a:ext>
            </a:extLst>
          </p:cNvPr>
          <p:cNvGraphicFramePr>
            <a:graphicFrameLocks noGrp="1"/>
          </p:cNvGraphicFramePr>
          <p:nvPr>
            <p:extLst>
              <p:ext uri="{D42A27DB-BD31-4B8C-83A1-F6EECF244321}">
                <p14:modId xmlns:p14="http://schemas.microsoft.com/office/powerpoint/2010/main" val="131601973"/>
              </p:ext>
            </p:extLst>
          </p:nvPr>
        </p:nvGraphicFramePr>
        <p:xfrm>
          <a:off x="6855981" y="4214214"/>
          <a:ext cx="3948544" cy="426720"/>
        </p:xfrm>
        <a:graphic>
          <a:graphicData uri="http://schemas.openxmlformats.org/drawingml/2006/table">
            <a:tbl>
              <a:tblPr firstRow="1" bandRow="1">
                <a:tableStyleId>{5FD0F851-EC5A-4D38-B0AD-8093EC10F338}</a:tableStyleId>
              </a:tblPr>
              <a:tblGrid>
                <a:gridCol w="987136">
                  <a:extLst>
                    <a:ext uri="{9D8B030D-6E8A-4147-A177-3AD203B41FA5}">
                      <a16:colId xmlns:a16="http://schemas.microsoft.com/office/drawing/2014/main" val="2182195660"/>
                    </a:ext>
                  </a:extLst>
                </a:gridCol>
                <a:gridCol w="987136">
                  <a:extLst>
                    <a:ext uri="{9D8B030D-6E8A-4147-A177-3AD203B41FA5}">
                      <a16:colId xmlns:a16="http://schemas.microsoft.com/office/drawing/2014/main" val="3299982146"/>
                    </a:ext>
                  </a:extLst>
                </a:gridCol>
                <a:gridCol w="987136">
                  <a:extLst>
                    <a:ext uri="{9D8B030D-6E8A-4147-A177-3AD203B41FA5}">
                      <a16:colId xmlns:a16="http://schemas.microsoft.com/office/drawing/2014/main" val="1857665870"/>
                    </a:ext>
                  </a:extLst>
                </a:gridCol>
                <a:gridCol w="987136">
                  <a:extLst>
                    <a:ext uri="{9D8B030D-6E8A-4147-A177-3AD203B41FA5}">
                      <a16:colId xmlns:a16="http://schemas.microsoft.com/office/drawing/2014/main" val="1839738250"/>
                    </a:ext>
                  </a:extLst>
                </a:gridCol>
              </a:tblGrid>
              <a:tr h="370840">
                <a:tc>
                  <a:txBody>
                    <a:bodyPr/>
                    <a:lstStyle/>
                    <a:p>
                      <a:r>
                        <a:rPr lang="de-DE" sz="1100" b="0"/>
                        <a:t>stark</a:t>
                      </a:r>
                      <a:endParaRPr lang="de-DE" sz="1100" b="0" i="1"/>
                    </a:p>
                  </a:txBody>
                  <a:tcPr/>
                </a:tc>
                <a:tc>
                  <a:txBody>
                    <a:bodyPr/>
                    <a:lstStyle/>
                    <a:p>
                      <a:r>
                        <a:rPr lang="de-DE" sz="1100" b="0"/>
                        <a:t>eher stark</a:t>
                      </a:r>
                      <a:endParaRPr lang="de-DE" sz="1100" b="0" i="1"/>
                    </a:p>
                  </a:txBody>
                  <a:tcPr/>
                </a:tc>
                <a:tc>
                  <a:txBody>
                    <a:bodyPr/>
                    <a:lstStyle/>
                    <a:p>
                      <a:r>
                        <a:rPr lang="de-DE" sz="1100" b="0"/>
                        <a:t>eher wenig</a:t>
                      </a:r>
                      <a:endParaRPr lang="de-DE" sz="1100" b="0" i="1"/>
                    </a:p>
                  </a:txBody>
                  <a:tcPr/>
                </a:tc>
                <a:tc>
                  <a:txBody>
                    <a:bodyPr/>
                    <a:lstStyle/>
                    <a:p>
                      <a:r>
                        <a:rPr lang="de-DE" sz="1100" b="0"/>
                        <a:t>überhaupt nicht</a:t>
                      </a:r>
                      <a:endParaRPr lang="de-DE" sz="1100" b="0" i="1"/>
                    </a:p>
                  </a:txBody>
                  <a:tcPr/>
                </a:tc>
                <a:extLst>
                  <a:ext uri="{0D108BD9-81ED-4DB2-BD59-A6C34878D82A}">
                    <a16:rowId xmlns:a16="http://schemas.microsoft.com/office/drawing/2014/main" val="688710864"/>
                  </a:ext>
                </a:extLst>
              </a:tr>
            </a:tbl>
          </a:graphicData>
        </a:graphic>
      </p:graphicFrame>
      <p:graphicFrame>
        <p:nvGraphicFramePr>
          <p:cNvPr id="12" name="Tabelle 11">
            <a:extLst>
              <a:ext uri="{FF2B5EF4-FFF2-40B4-BE49-F238E27FC236}">
                <a16:creationId xmlns:a16="http://schemas.microsoft.com/office/drawing/2014/main" id="{35D55E81-937F-C156-7DD4-6A1C06A612FD}"/>
              </a:ext>
            </a:extLst>
          </p:cNvPr>
          <p:cNvGraphicFramePr>
            <a:graphicFrameLocks noGrp="1"/>
          </p:cNvGraphicFramePr>
          <p:nvPr>
            <p:extLst>
              <p:ext uri="{D42A27DB-BD31-4B8C-83A1-F6EECF244321}">
                <p14:modId xmlns:p14="http://schemas.microsoft.com/office/powerpoint/2010/main" val="4177184343"/>
              </p:ext>
            </p:extLst>
          </p:nvPr>
        </p:nvGraphicFramePr>
        <p:xfrm>
          <a:off x="6855981" y="4733591"/>
          <a:ext cx="3948544" cy="370840"/>
        </p:xfrm>
        <a:graphic>
          <a:graphicData uri="http://schemas.openxmlformats.org/drawingml/2006/table">
            <a:tbl>
              <a:tblPr firstRow="1" bandRow="1">
                <a:tableStyleId>{5FD0F851-EC5A-4D38-B0AD-8093EC10F338}</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16,8%</a:t>
                      </a:r>
                    </a:p>
                  </a:txBody>
                  <a:tcPr/>
                </a:tc>
                <a:tc>
                  <a:txBody>
                    <a:bodyPr/>
                    <a:lstStyle/>
                    <a:p>
                      <a:r>
                        <a:rPr lang="de-DE" sz="1100" b="0"/>
                        <a:t>37,2%</a:t>
                      </a:r>
                    </a:p>
                  </a:txBody>
                  <a:tcPr/>
                </a:tc>
                <a:tc>
                  <a:txBody>
                    <a:bodyPr/>
                    <a:lstStyle/>
                    <a:p>
                      <a:r>
                        <a:rPr lang="de-DE" sz="1100" b="0"/>
                        <a:t>42,9%</a:t>
                      </a:r>
                    </a:p>
                  </a:txBody>
                  <a:tcPr/>
                </a:tc>
                <a:tc>
                  <a:txBody>
                    <a:bodyPr/>
                    <a:lstStyle/>
                    <a:p>
                      <a:r>
                        <a:rPr lang="de-DE" sz="1100" b="0"/>
                        <a:t>3,2%</a:t>
                      </a:r>
                    </a:p>
                  </a:txBody>
                  <a:tcPr/>
                </a:tc>
                <a:extLst>
                  <a:ext uri="{0D108BD9-81ED-4DB2-BD59-A6C34878D82A}">
                    <a16:rowId xmlns:a16="http://schemas.microsoft.com/office/drawing/2014/main" val="4065139306"/>
                  </a:ext>
                </a:extLst>
              </a:tr>
            </a:tbl>
          </a:graphicData>
        </a:graphic>
      </p:graphicFrame>
      <p:sp>
        <p:nvSpPr>
          <p:cNvPr id="13" name="Rechteck 12">
            <a:extLst>
              <a:ext uri="{FF2B5EF4-FFF2-40B4-BE49-F238E27FC236}">
                <a16:creationId xmlns:a16="http://schemas.microsoft.com/office/drawing/2014/main" id="{F7740422-10BF-AA86-0E50-05A820B23FF5}"/>
              </a:ext>
            </a:extLst>
          </p:cNvPr>
          <p:cNvSpPr/>
          <p:nvPr/>
        </p:nvSpPr>
        <p:spPr>
          <a:xfrm>
            <a:off x="159026" y="143123"/>
            <a:ext cx="11871297" cy="715729"/>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59853923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89A04C-FD5C-CA42-83A5-026CF1F8DBA4}"/>
              </a:ext>
            </a:extLst>
          </p:cNvPr>
          <p:cNvSpPr>
            <a:spLocks noGrp="1"/>
          </p:cNvSpPr>
          <p:nvPr>
            <p:ph type="title"/>
          </p:nvPr>
        </p:nvSpPr>
        <p:spPr/>
        <p:txBody>
          <a:bodyPr/>
          <a:lstStyle/>
          <a:p>
            <a:r>
              <a:rPr lang="de-DE"/>
              <a:t>Präsentismus</a:t>
            </a:r>
          </a:p>
        </p:txBody>
      </p:sp>
      <p:sp>
        <p:nvSpPr>
          <p:cNvPr id="4" name="Datumsplatzhalter 3">
            <a:extLst>
              <a:ext uri="{FF2B5EF4-FFF2-40B4-BE49-F238E27FC236}">
                <a16:creationId xmlns:a16="http://schemas.microsoft.com/office/drawing/2014/main" id="{8FAB3BE4-2F48-4787-F9CE-49FB68957401}"/>
              </a:ext>
            </a:extLst>
          </p:cNvPr>
          <p:cNvSpPr>
            <a:spLocks noGrp="1"/>
          </p:cNvSpPr>
          <p:nvPr>
            <p:ph type="dt" sz="half" idx="2"/>
          </p:nvPr>
        </p:nvSpPr>
        <p:spPr/>
        <p:txBody>
          <a:bodyPr/>
          <a:lstStyle/>
          <a:p>
            <a:fld id="{21CE6C11-0E51-469C-B2A4-125EEB5780A5}" type="datetime1">
              <a:rPr lang="de-DE" smtClean="0"/>
              <a:pPr/>
              <a:t>25.11.2025</a:t>
            </a:fld>
            <a:endParaRPr lang="en-US"/>
          </a:p>
        </p:txBody>
      </p:sp>
      <p:sp>
        <p:nvSpPr>
          <p:cNvPr id="5" name="Foliennummernplatzhalter 4">
            <a:extLst>
              <a:ext uri="{FF2B5EF4-FFF2-40B4-BE49-F238E27FC236}">
                <a16:creationId xmlns:a16="http://schemas.microsoft.com/office/drawing/2014/main" id="{2719A22F-897A-54DB-43AE-0B4E59C89757}"/>
              </a:ext>
            </a:extLst>
          </p:cNvPr>
          <p:cNvSpPr>
            <a:spLocks noGrp="1"/>
          </p:cNvSpPr>
          <p:nvPr>
            <p:ph type="sldNum" sz="quarter" idx="4"/>
          </p:nvPr>
        </p:nvSpPr>
        <p:spPr/>
        <p:txBody>
          <a:bodyPr/>
          <a:lstStyle/>
          <a:p>
            <a:fld id="{CE5776EE-2D96-4B0B-AEC2-633829776588}" type="slidenum">
              <a:rPr lang="en-US" smtClean="0"/>
              <a:pPr/>
              <a:t>80</a:t>
            </a:fld>
            <a:endParaRPr lang="en-US"/>
          </a:p>
        </p:txBody>
      </p:sp>
      <p:graphicFrame>
        <p:nvGraphicFramePr>
          <p:cNvPr id="6" name="Diagramm 5">
            <a:extLst>
              <a:ext uri="{FF2B5EF4-FFF2-40B4-BE49-F238E27FC236}">
                <a16:creationId xmlns:a16="http://schemas.microsoft.com/office/drawing/2014/main" id="{9492B1BF-7FC3-49AB-F232-7C99A94A1277}"/>
              </a:ext>
            </a:extLst>
          </p:cNvPr>
          <p:cNvGraphicFramePr>
            <a:graphicFrameLocks/>
          </p:cNvGraphicFramePr>
          <p:nvPr>
            <p:extLst>
              <p:ext uri="{D42A27DB-BD31-4B8C-83A1-F6EECF244321}">
                <p14:modId xmlns:p14="http://schemas.microsoft.com/office/powerpoint/2010/main" val="2361291278"/>
              </p:ext>
            </p:extLst>
          </p:nvPr>
        </p:nvGraphicFramePr>
        <p:xfrm>
          <a:off x="582168" y="2526506"/>
          <a:ext cx="5745480" cy="180498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Tabelle 6">
            <a:extLst>
              <a:ext uri="{FF2B5EF4-FFF2-40B4-BE49-F238E27FC236}">
                <a16:creationId xmlns:a16="http://schemas.microsoft.com/office/drawing/2014/main" id="{B0564613-2B73-0F3F-0FB6-3D129C09968B}"/>
              </a:ext>
            </a:extLst>
          </p:cNvPr>
          <p:cNvGraphicFramePr>
            <a:graphicFrameLocks noGrp="1"/>
          </p:cNvGraphicFramePr>
          <p:nvPr/>
        </p:nvGraphicFramePr>
        <p:xfrm>
          <a:off x="7500760" y="2237544"/>
          <a:ext cx="3948544" cy="426720"/>
        </p:xfrm>
        <a:graphic>
          <a:graphicData uri="http://schemas.openxmlformats.org/drawingml/2006/table">
            <a:tbl>
              <a:tblPr firstRow="1" bandRow="1">
                <a:tableStyleId>{D27102A9-8310-4765-A935-A1911B00CA55}</a:tableStyleId>
              </a:tblPr>
              <a:tblGrid>
                <a:gridCol w="987136">
                  <a:extLst>
                    <a:ext uri="{9D8B030D-6E8A-4147-A177-3AD203B41FA5}">
                      <a16:colId xmlns:a16="http://schemas.microsoft.com/office/drawing/2014/main" val="2182195660"/>
                    </a:ext>
                  </a:extLst>
                </a:gridCol>
                <a:gridCol w="987136">
                  <a:extLst>
                    <a:ext uri="{9D8B030D-6E8A-4147-A177-3AD203B41FA5}">
                      <a16:colId xmlns:a16="http://schemas.microsoft.com/office/drawing/2014/main" val="3299982146"/>
                    </a:ext>
                  </a:extLst>
                </a:gridCol>
                <a:gridCol w="987136">
                  <a:extLst>
                    <a:ext uri="{9D8B030D-6E8A-4147-A177-3AD203B41FA5}">
                      <a16:colId xmlns:a16="http://schemas.microsoft.com/office/drawing/2014/main" val="1857665870"/>
                    </a:ext>
                  </a:extLst>
                </a:gridCol>
                <a:gridCol w="987136">
                  <a:extLst>
                    <a:ext uri="{9D8B030D-6E8A-4147-A177-3AD203B41FA5}">
                      <a16:colId xmlns:a16="http://schemas.microsoft.com/office/drawing/2014/main" val="1839738250"/>
                    </a:ext>
                  </a:extLst>
                </a:gridCol>
              </a:tblGrid>
              <a:tr h="370840">
                <a:tc>
                  <a:txBody>
                    <a:bodyPr/>
                    <a:lstStyle/>
                    <a:p>
                      <a:r>
                        <a:rPr lang="de-DE" sz="1100" b="0" i="1"/>
                        <a:t>stark</a:t>
                      </a:r>
                    </a:p>
                  </a:txBody>
                  <a:tcPr/>
                </a:tc>
                <a:tc>
                  <a:txBody>
                    <a:bodyPr/>
                    <a:lstStyle/>
                    <a:p>
                      <a:r>
                        <a:rPr lang="de-DE" sz="1100" b="0" i="1"/>
                        <a:t>eher stark</a:t>
                      </a:r>
                    </a:p>
                  </a:txBody>
                  <a:tcPr/>
                </a:tc>
                <a:tc>
                  <a:txBody>
                    <a:bodyPr/>
                    <a:lstStyle/>
                    <a:p>
                      <a:r>
                        <a:rPr lang="de-DE" sz="1100" b="0" i="1"/>
                        <a:t>eher wenig</a:t>
                      </a:r>
                    </a:p>
                  </a:txBody>
                  <a:tcPr/>
                </a:tc>
                <a:tc>
                  <a:txBody>
                    <a:bodyPr/>
                    <a:lstStyle/>
                    <a:p>
                      <a:r>
                        <a:rPr lang="de-DE" sz="1100" b="0" i="1"/>
                        <a:t>überhaupt nicht</a:t>
                      </a:r>
                    </a:p>
                  </a:txBody>
                  <a:tcPr/>
                </a:tc>
                <a:extLst>
                  <a:ext uri="{0D108BD9-81ED-4DB2-BD59-A6C34878D82A}">
                    <a16:rowId xmlns:a16="http://schemas.microsoft.com/office/drawing/2014/main" val="688710864"/>
                  </a:ext>
                </a:extLst>
              </a:tr>
            </a:tbl>
          </a:graphicData>
        </a:graphic>
      </p:graphicFrame>
      <p:graphicFrame>
        <p:nvGraphicFramePr>
          <p:cNvPr id="8" name="Tabelle 7">
            <a:extLst>
              <a:ext uri="{FF2B5EF4-FFF2-40B4-BE49-F238E27FC236}">
                <a16:creationId xmlns:a16="http://schemas.microsoft.com/office/drawing/2014/main" id="{F1A9EACE-0A97-EE38-916D-79E9757571B0}"/>
              </a:ext>
            </a:extLst>
          </p:cNvPr>
          <p:cNvGraphicFramePr>
            <a:graphicFrameLocks noGrp="1"/>
          </p:cNvGraphicFramePr>
          <p:nvPr/>
        </p:nvGraphicFramePr>
        <p:xfrm>
          <a:off x="7500760" y="2967005"/>
          <a:ext cx="3948544" cy="370840"/>
        </p:xfrm>
        <a:graphic>
          <a:graphicData uri="http://schemas.openxmlformats.org/drawingml/2006/table">
            <a:tbl>
              <a:tblPr firstRow="1" bandRow="1">
                <a:tableStyleId>{D27102A9-8310-4765-A935-A1911B00CA55}</a:tableStyleId>
              </a:tblPr>
              <a:tblGrid>
                <a:gridCol w="987136">
                  <a:extLst>
                    <a:ext uri="{9D8B030D-6E8A-4147-A177-3AD203B41FA5}">
                      <a16:colId xmlns:a16="http://schemas.microsoft.com/office/drawing/2014/main" val="909808297"/>
                    </a:ext>
                  </a:extLst>
                </a:gridCol>
                <a:gridCol w="987136">
                  <a:extLst>
                    <a:ext uri="{9D8B030D-6E8A-4147-A177-3AD203B41FA5}">
                      <a16:colId xmlns:a16="http://schemas.microsoft.com/office/drawing/2014/main" val="1510299188"/>
                    </a:ext>
                  </a:extLst>
                </a:gridCol>
                <a:gridCol w="987136">
                  <a:extLst>
                    <a:ext uri="{9D8B030D-6E8A-4147-A177-3AD203B41FA5}">
                      <a16:colId xmlns:a16="http://schemas.microsoft.com/office/drawing/2014/main" val="1131515329"/>
                    </a:ext>
                  </a:extLst>
                </a:gridCol>
                <a:gridCol w="987136">
                  <a:extLst>
                    <a:ext uri="{9D8B030D-6E8A-4147-A177-3AD203B41FA5}">
                      <a16:colId xmlns:a16="http://schemas.microsoft.com/office/drawing/2014/main" val="1228442395"/>
                    </a:ext>
                  </a:extLst>
                </a:gridCol>
              </a:tblGrid>
              <a:tr h="370840">
                <a:tc>
                  <a:txBody>
                    <a:bodyPr/>
                    <a:lstStyle/>
                    <a:p>
                      <a:r>
                        <a:rPr lang="de-DE" sz="1100" b="0"/>
                        <a:t>23,2%</a:t>
                      </a:r>
                    </a:p>
                  </a:txBody>
                  <a:tcPr/>
                </a:tc>
                <a:tc>
                  <a:txBody>
                    <a:bodyPr/>
                    <a:lstStyle/>
                    <a:p>
                      <a:r>
                        <a:rPr lang="de-DE" sz="1100" b="0"/>
                        <a:t>39,4%</a:t>
                      </a:r>
                    </a:p>
                  </a:txBody>
                  <a:tcPr/>
                </a:tc>
                <a:tc>
                  <a:txBody>
                    <a:bodyPr/>
                    <a:lstStyle/>
                    <a:p>
                      <a:r>
                        <a:rPr lang="de-DE" sz="1100" b="0"/>
                        <a:t>33,8%</a:t>
                      </a:r>
                    </a:p>
                  </a:txBody>
                  <a:tcPr/>
                </a:tc>
                <a:tc>
                  <a:txBody>
                    <a:bodyPr/>
                    <a:lstStyle/>
                    <a:p>
                      <a:r>
                        <a:rPr lang="de-DE" sz="1100" b="0"/>
                        <a:t>3,6%</a:t>
                      </a:r>
                    </a:p>
                  </a:txBody>
                  <a:tcPr/>
                </a:tc>
                <a:extLst>
                  <a:ext uri="{0D108BD9-81ED-4DB2-BD59-A6C34878D82A}">
                    <a16:rowId xmlns:a16="http://schemas.microsoft.com/office/drawing/2014/main" val="4065139306"/>
                  </a:ext>
                </a:extLst>
              </a:tr>
            </a:tbl>
          </a:graphicData>
        </a:graphic>
      </p:graphicFrame>
      <p:cxnSp>
        <p:nvCxnSpPr>
          <p:cNvPr id="9" name="Gerade Verbindung mit Pfeil 8">
            <a:extLst>
              <a:ext uri="{FF2B5EF4-FFF2-40B4-BE49-F238E27FC236}">
                <a16:creationId xmlns:a16="http://schemas.microsoft.com/office/drawing/2014/main" id="{53338651-44D8-F062-93D2-1F98530E9A84}"/>
              </a:ext>
            </a:extLst>
          </p:cNvPr>
          <p:cNvCxnSpPr>
            <a:cxnSpLocks/>
          </p:cNvCxnSpPr>
          <p:nvPr/>
        </p:nvCxnSpPr>
        <p:spPr>
          <a:xfrm>
            <a:off x="6327648" y="3144696"/>
            <a:ext cx="48952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 name="Rechteck 2">
            <a:extLst>
              <a:ext uri="{FF2B5EF4-FFF2-40B4-BE49-F238E27FC236}">
                <a16:creationId xmlns:a16="http://schemas.microsoft.com/office/drawing/2014/main" id="{904A368D-6808-B19E-4C0B-01727D81CC7B}"/>
              </a:ext>
            </a:extLst>
          </p:cNvPr>
          <p:cNvSpPr/>
          <p:nvPr/>
        </p:nvSpPr>
        <p:spPr>
          <a:xfrm>
            <a:off x="159026" y="143123"/>
            <a:ext cx="11871297" cy="715729"/>
          </a:xfrm>
          <a:prstGeom prst="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03298108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2B877C-1540-7480-56CB-2A8147FEB175}"/>
              </a:ext>
            </a:extLst>
          </p:cNvPr>
          <p:cNvSpPr>
            <a:spLocks noGrp="1"/>
          </p:cNvSpPr>
          <p:nvPr>
            <p:ph type="title"/>
          </p:nvPr>
        </p:nvSpPr>
        <p:spPr/>
        <p:txBody>
          <a:bodyPr/>
          <a:lstStyle/>
          <a:p>
            <a:r>
              <a:rPr lang="de-DE" sz="4000"/>
              <a:t>Reden wir über: </a:t>
            </a:r>
            <a:br>
              <a:rPr lang="de-DE"/>
            </a:br>
            <a:r>
              <a:rPr lang="de-DE"/>
              <a:t>Gute Arbeit für Solo-Selbstständige</a:t>
            </a:r>
          </a:p>
        </p:txBody>
      </p:sp>
      <p:sp>
        <p:nvSpPr>
          <p:cNvPr id="3" name="Textfeld 2">
            <a:extLst>
              <a:ext uri="{FF2B5EF4-FFF2-40B4-BE49-F238E27FC236}">
                <a16:creationId xmlns:a16="http://schemas.microsoft.com/office/drawing/2014/main" id="{6C90D573-280D-F999-CA3A-4A4E1F0FD25F}"/>
              </a:ext>
            </a:extLst>
          </p:cNvPr>
          <p:cNvSpPr txBox="1"/>
          <p:nvPr/>
        </p:nvSpPr>
        <p:spPr>
          <a:xfrm>
            <a:off x="370606" y="4038600"/>
            <a:ext cx="11637053" cy="1277273"/>
          </a:xfrm>
          <a:prstGeom prst="rect">
            <a:avLst/>
          </a:prstGeom>
          <a:noFill/>
        </p:spPr>
        <p:txBody>
          <a:bodyPr wrap="square" rtlCol="0">
            <a:spAutoFit/>
          </a:bodyPr>
          <a:lstStyle/>
          <a:p>
            <a:pPr algn="just"/>
            <a:r>
              <a:rPr lang="de-DE" sz="1100"/>
              <a:t>Ziel der Europäischen Union ist es, dass alle Menschen eine berufliche Perspektive erhalten. Der Europäische Sozialfonds Plus (ESF Plus) trägt zu einem sozialeren Europa bei und setzt die Europäische Säule sozialer Rechte in die Praxis um. Er investiert vor Ort in Maßnahmen, um Menschen bei der Bewältigung wirtschaftlicher und sozialer Herausforderungen zu unterstützen und ihre Beschäftigungschancen zu verbessern. Der ESF Plus unterstützt die Menschen durch Ausbildung und Qualifizierung und trägt zum Abbau von Benachteiligungen auf dem Arbeitsmarkt bei. Er fördert Gründer*innen und hilft kleinen und mittleren Unternehmen (KMU) bei der Fachkräftesicherung. Mehr zum ESF Plus unter: www.esf.de.</a:t>
            </a:r>
          </a:p>
          <a:p>
            <a:pPr algn="just"/>
            <a:endParaRPr lang="de-DE" sz="1100"/>
          </a:p>
          <a:p>
            <a:pPr algn="just"/>
            <a:endParaRPr lang="de-DE" sz="1100"/>
          </a:p>
          <a:p>
            <a:pPr algn="just"/>
            <a:endParaRPr lang="de-DE" sz="1100"/>
          </a:p>
        </p:txBody>
      </p:sp>
    </p:spTree>
    <p:extLst>
      <p:ext uri="{BB962C8B-B14F-4D97-AF65-F5344CB8AC3E}">
        <p14:creationId xmlns:p14="http://schemas.microsoft.com/office/powerpoint/2010/main" val="133835965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7A6DFF-EFB2-897E-3229-5D5FB5DD6440}"/>
              </a:ext>
            </a:extLst>
          </p:cNvPr>
          <p:cNvSpPr>
            <a:spLocks noGrp="1"/>
          </p:cNvSpPr>
          <p:nvPr>
            <p:ph type="title"/>
          </p:nvPr>
        </p:nvSpPr>
        <p:spPr>
          <a:xfrm>
            <a:off x="417512" y="942866"/>
            <a:ext cx="11328400" cy="789310"/>
          </a:xfrm>
        </p:spPr>
        <p:txBody>
          <a:bodyPr/>
          <a:lstStyle/>
          <a:p>
            <a:r>
              <a:rPr lang="de-DE"/>
              <a:t>Impressum und Nutzungsbedingungen </a:t>
            </a:r>
          </a:p>
        </p:txBody>
      </p:sp>
      <p:sp>
        <p:nvSpPr>
          <p:cNvPr id="3" name="Inhaltsplatzhalter 2">
            <a:extLst>
              <a:ext uri="{FF2B5EF4-FFF2-40B4-BE49-F238E27FC236}">
                <a16:creationId xmlns:a16="http://schemas.microsoft.com/office/drawing/2014/main" id="{B54629ED-0BBF-3D09-DF91-E452932292AD}"/>
              </a:ext>
            </a:extLst>
          </p:cNvPr>
          <p:cNvSpPr>
            <a:spLocks noGrp="1"/>
          </p:cNvSpPr>
          <p:nvPr>
            <p:ph idx="1"/>
          </p:nvPr>
        </p:nvSpPr>
        <p:spPr>
          <a:xfrm>
            <a:off x="431800" y="1794361"/>
            <a:ext cx="4546600" cy="4742017"/>
          </a:xfrm>
        </p:spPr>
        <p:txBody>
          <a:bodyPr>
            <a:noAutofit/>
          </a:bodyPr>
          <a:lstStyle/>
          <a:p>
            <a:pPr marL="0" indent="0">
              <a:buNone/>
            </a:pPr>
            <a:r>
              <a:rPr lang="de-DE" sz="1100" b="1"/>
              <a:t>Erarbeitet im Rahmen des Projektes »Haus der Selbstständigen« von:</a:t>
            </a:r>
          </a:p>
          <a:p>
            <a:pPr marL="0" indent="0">
              <a:buNone/>
            </a:pPr>
            <a:r>
              <a:rPr lang="de-DE" sz="1100"/>
              <a:t>Rina Depperschmidt, Pia Probst, Ines Roth, Anne Röwer</a:t>
            </a:r>
            <a:endParaRPr lang="de-DE" sz="1100">
              <a:ea typeface="Calibri"/>
              <a:cs typeface="Calibri"/>
            </a:endParaRPr>
          </a:p>
          <a:p>
            <a:pPr marL="0" indent="0">
              <a:buNone/>
            </a:pPr>
            <a:r>
              <a:rPr lang="de-DE" sz="1100"/>
              <a:t>Jacobstr. 5</a:t>
            </a:r>
            <a:endParaRPr lang="de-DE" sz="1100">
              <a:ea typeface="Calibri"/>
              <a:cs typeface="Calibri"/>
            </a:endParaRPr>
          </a:p>
          <a:p>
            <a:pPr marL="0" indent="0">
              <a:buNone/>
            </a:pPr>
            <a:r>
              <a:rPr lang="de-DE" sz="1100"/>
              <a:t>04105 Leipzig</a:t>
            </a:r>
            <a:endParaRPr lang="de-DE" sz="1100">
              <a:ea typeface="Calibri"/>
              <a:cs typeface="Calibri"/>
            </a:endParaRPr>
          </a:p>
          <a:p>
            <a:pPr marL="0" indent="0">
              <a:buNone/>
            </a:pPr>
            <a:r>
              <a:rPr lang="de-DE" sz="1100">
                <a:hlinkClick r:id="rId3"/>
              </a:rPr>
              <a:t>https://hausderselbststaendigen.info</a:t>
            </a:r>
            <a:r>
              <a:rPr lang="de-DE" sz="1100"/>
              <a:t> </a:t>
            </a:r>
            <a:endParaRPr lang="de-DE" sz="1100">
              <a:ea typeface="Calibri"/>
              <a:cs typeface="Calibri"/>
            </a:endParaRPr>
          </a:p>
          <a:p>
            <a:pPr marL="0" indent="0">
              <a:buNone/>
            </a:pPr>
            <a:endParaRPr lang="de-DE" sz="1100"/>
          </a:p>
          <a:p>
            <a:pPr marL="0" indent="0">
              <a:buNone/>
            </a:pPr>
            <a:r>
              <a:rPr lang="de-DE" sz="1100" b="1"/>
              <a:t>Herausgeberschaft und Datenanalyse:</a:t>
            </a:r>
            <a:endParaRPr lang="de-DE" sz="1100" b="1">
              <a:ea typeface="Calibri"/>
              <a:cs typeface="Calibri"/>
            </a:endParaRPr>
          </a:p>
          <a:p>
            <a:pPr marL="0" indent="0">
              <a:buNone/>
            </a:pPr>
            <a:r>
              <a:rPr lang="de-DE" sz="1100"/>
              <a:t>INPUT Consulting - Gemeinnützige Gesellschaft für Innovationstransfer, </a:t>
            </a:r>
            <a:endParaRPr lang="de-DE" sz="1100">
              <a:ea typeface="Calibri"/>
              <a:cs typeface="Calibri"/>
            </a:endParaRPr>
          </a:p>
          <a:p>
            <a:pPr marL="0" indent="0">
              <a:buNone/>
            </a:pPr>
            <a:r>
              <a:rPr lang="de-DE" sz="1100"/>
              <a:t>Post und Telekommunikation mbH </a:t>
            </a:r>
            <a:endParaRPr lang="de-DE" sz="1100">
              <a:ea typeface="Calibri"/>
              <a:cs typeface="Calibri"/>
            </a:endParaRPr>
          </a:p>
          <a:p>
            <a:pPr marL="0" indent="0">
              <a:buNone/>
            </a:pPr>
            <a:r>
              <a:rPr lang="de-DE" sz="1100"/>
              <a:t>Theodor-Heuss-Str. 2 </a:t>
            </a:r>
            <a:endParaRPr lang="de-DE" sz="1100">
              <a:ea typeface="Calibri"/>
              <a:cs typeface="Calibri"/>
            </a:endParaRPr>
          </a:p>
          <a:p>
            <a:pPr marL="0" indent="0">
              <a:buNone/>
            </a:pPr>
            <a:r>
              <a:rPr lang="de-DE" sz="1100"/>
              <a:t>70174 Stuttgart </a:t>
            </a:r>
            <a:endParaRPr lang="de-DE" sz="1100">
              <a:ea typeface="Calibri"/>
              <a:cs typeface="Calibri"/>
            </a:endParaRPr>
          </a:p>
          <a:p>
            <a:pPr marL="0" indent="0">
              <a:buNone/>
            </a:pPr>
            <a:endParaRPr lang="de-DE" sz="1100"/>
          </a:p>
          <a:p>
            <a:pPr marL="0" indent="0">
              <a:buNone/>
            </a:pPr>
            <a:r>
              <a:rPr lang="de-DE" sz="1100"/>
              <a:t>Die Verantwortung für den Inhalt liegt bei den Autorinnen.</a:t>
            </a:r>
            <a:endParaRPr lang="de-DE" sz="1100">
              <a:ea typeface="Calibri"/>
              <a:cs typeface="Calibri"/>
            </a:endParaRPr>
          </a:p>
          <a:p>
            <a:pPr marL="0" indent="0">
              <a:buNone/>
            </a:pPr>
            <a:endParaRPr lang="de-DE" sz="1100"/>
          </a:p>
          <a:p>
            <a:pPr marL="0" indent="0">
              <a:buNone/>
            </a:pPr>
            <a:r>
              <a:rPr lang="de-DE" sz="1100" b="1"/>
              <a:t>Inhaltliche Kooperation und Zusammenarbeit:</a:t>
            </a:r>
            <a:endParaRPr lang="de-DE" sz="1100" b="1">
              <a:ea typeface="Calibri"/>
              <a:cs typeface="Calibri"/>
            </a:endParaRPr>
          </a:p>
          <a:p>
            <a:pPr marL="0" indent="0">
              <a:buNone/>
            </a:pPr>
            <a:r>
              <a:rPr lang="de-DE" sz="1100"/>
              <a:t>Institut DGB-Index Gute Arbeit</a:t>
            </a:r>
            <a:endParaRPr lang="de-DE" sz="1100">
              <a:ea typeface="Calibri"/>
              <a:cs typeface="Calibri"/>
            </a:endParaRPr>
          </a:p>
          <a:p>
            <a:pPr marL="0" indent="0">
              <a:buNone/>
            </a:pPr>
            <a:r>
              <a:rPr lang="de-DE" sz="1100"/>
              <a:t>Keithstr. 1</a:t>
            </a:r>
            <a:endParaRPr lang="de-DE" sz="1100">
              <a:ea typeface="Calibri"/>
              <a:cs typeface="Calibri"/>
            </a:endParaRPr>
          </a:p>
          <a:p>
            <a:pPr marL="0" indent="0">
              <a:buNone/>
            </a:pPr>
            <a:r>
              <a:rPr lang="de-DE" sz="1100"/>
              <a:t>10787 Berlin</a:t>
            </a:r>
            <a:endParaRPr lang="de-DE" sz="1100">
              <a:ea typeface="Calibri"/>
              <a:cs typeface="Calibri"/>
            </a:endParaRPr>
          </a:p>
          <a:p>
            <a:pPr marL="0" indent="0">
              <a:buNone/>
            </a:pPr>
            <a:endParaRPr lang="de-DE" sz="1100"/>
          </a:p>
          <a:p>
            <a:pPr marL="0" indent="0">
              <a:buNone/>
            </a:pPr>
            <a:r>
              <a:rPr lang="de-DE" sz="1100" b="1"/>
              <a:t>Umfrageinstitut</a:t>
            </a:r>
            <a:r>
              <a:rPr lang="de-DE" sz="1100"/>
              <a:t>: Umfragezentrum Bonn (</a:t>
            </a:r>
            <a:r>
              <a:rPr lang="de-DE" sz="1100" err="1"/>
              <a:t>uzbonn</a:t>
            </a:r>
            <a:r>
              <a:rPr lang="de-DE" sz="1100"/>
              <a:t> GmbH)</a:t>
            </a:r>
            <a:endParaRPr lang="de-DE" sz="1100">
              <a:ea typeface="Calibri"/>
              <a:cs typeface="Calibri"/>
            </a:endParaRPr>
          </a:p>
          <a:p>
            <a:pPr marL="0" indent="0">
              <a:buNone/>
            </a:pPr>
            <a:endParaRPr lang="de-DE" sz="1100"/>
          </a:p>
        </p:txBody>
      </p:sp>
      <p:sp>
        <p:nvSpPr>
          <p:cNvPr id="4" name="Datumsplatzhalter 3">
            <a:extLst>
              <a:ext uri="{FF2B5EF4-FFF2-40B4-BE49-F238E27FC236}">
                <a16:creationId xmlns:a16="http://schemas.microsoft.com/office/drawing/2014/main" id="{718C17C9-8213-AD23-107C-E3AC9E2A6531}"/>
              </a:ext>
            </a:extLst>
          </p:cNvPr>
          <p:cNvSpPr>
            <a:spLocks noGrp="1"/>
          </p:cNvSpPr>
          <p:nvPr>
            <p:ph type="dt" sz="half" idx="2"/>
          </p:nvPr>
        </p:nvSpPr>
        <p:spPr/>
        <p:txBody>
          <a:bodyPr/>
          <a:lstStyle/>
          <a:p>
            <a:fld id="{21CE6C11-0E51-469C-B2A4-125EEB5780A5}" type="datetime1">
              <a:rPr lang="de-DE" smtClean="0"/>
              <a:pPr/>
              <a:t>25.11.2025</a:t>
            </a:fld>
            <a:endParaRPr lang="en-US"/>
          </a:p>
        </p:txBody>
      </p:sp>
      <p:sp>
        <p:nvSpPr>
          <p:cNvPr id="6" name="Foliennummernplatzhalter 5">
            <a:extLst>
              <a:ext uri="{FF2B5EF4-FFF2-40B4-BE49-F238E27FC236}">
                <a16:creationId xmlns:a16="http://schemas.microsoft.com/office/drawing/2014/main" id="{EA915082-A48A-4AE0-17F2-385466D9B79B}"/>
              </a:ext>
            </a:extLst>
          </p:cNvPr>
          <p:cNvSpPr>
            <a:spLocks noGrp="1"/>
          </p:cNvSpPr>
          <p:nvPr>
            <p:ph type="sldNum" sz="quarter" idx="4"/>
          </p:nvPr>
        </p:nvSpPr>
        <p:spPr/>
        <p:txBody>
          <a:bodyPr/>
          <a:lstStyle/>
          <a:p>
            <a:fld id="{CE5776EE-2D96-4B0B-AEC2-633829776588}" type="slidenum">
              <a:rPr lang="en-US" smtClean="0"/>
              <a:pPr/>
              <a:t>82</a:t>
            </a:fld>
            <a:endParaRPr lang="en-US"/>
          </a:p>
        </p:txBody>
      </p:sp>
      <p:sp>
        <p:nvSpPr>
          <p:cNvPr id="7" name="Inhaltsplatzhalter 2">
            <a:extLst>
              <a:ext uri="{FF2B5EF4-FFF2-40B4-BE49-F238E27FC236}">
                <a16:creationId xmlns:a16="http://schemas.microsoft.com/office/drawing/2014/main" id="{46E20213-3B2D-AD86-CF28-EF245325D81F}"/>
              </a:ext>
            </a:extLst>
          </p:cNvPr>
          <p:cNvSpPr txBox="1">
            <a:spLocks/>
          </p:cNvSpPr>
          <p:nvPr/>
        </p:nvSpPr>
        <p:spPr>
          <a:xfrm>
            <a:off x="5111750" y="1743762"/>
            <a:ext cx="4546600" cy="4065367"/>
          </a:xfrm>
          <a:prstGeom prst="rect">
            <a:avLst/>
          </a:prstGeom>
        </p:spPr>
        <p:txBody>
          <a:bodyPr vert="horz" lIns="0" tIns="0" rIns="0" bIns="0" rtlCol="0" anchor="t" anchorCtr="0">
            <a:normAutofit/>
          </a:bodyPr>
          <a:lstStyle>
            <a:lvl1pPr marL="176213" indent="-176213" algn="l" defTabSz="914400" rtl="0" eaLnBrk="1" latinLnBrk="0" hangingPunct="1">
              <a:lnSpc>
                <a:spcPct val="112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1pPr>
            <a:lvl2pPr marL="360363" indent="-184150" algn="l" defTabSz="914400" rtl="0" eaLnBrk="1" latinLnBrk="0" hangingPunct="1">
              <a:lnSpc>
                <a:spcPct val="112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2pPr>
            <a:lvl3pPr marL="534988" indent="-174625" algn="l" defTabSz="914400" rtl="0" eaLnBrk="1" latinLnBrk="0" hangingPunct="1">
              <a:lnSpc>
                <a:spcPct val="112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3pPr>
            <a:lvl4pPr marL="720725" indent="-185738" algn="l" defTabSz="914400" rtl="0" eaLnBrk="1" latinLnBrk="0" hangingPunct="1">
              <a:lnSpc>
                <a:spcPct val="112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4pPr>
            <a:lvl5pPr marL="895350" indent="-174625" algn="l" defTabSz="914400" rtl="0" eaLnBrk="1" latinLnBrk="0" hangingPunct="1">
              <a:lnSpc>
                <a:spcPct val="112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US" sz="1200" i="0">
              <a:solidFill>
                <a:srgbClr val="333333"/>
              </a:solidFill>
              <a:effectLst/>
              <a:latin typeface="Source Sans Pro" panose="020B0503030403020204" pitchFamily="34" charset="0"/>
            </a:endParaRPr>
          </a:p>
        </p:txBody>
      </p:sp>
      <p:sp>
        <p:nvSpPr>
          <p:cNvPr id="8" name="Inhaltsplatzhalter 2">
            <a:extLst>
              <a:ext uri="{FF2B5EF4-FFF2-40B4-BE49-F238E27FC236}">
                <a16:creationId xmlns:a16="http://schemas.microsoft.com/office/drawing/2014/main" id="{9DFFFD55-D4A4-77AD-088D-010F1C7284F3}"/>
              </a:ext>
            </a:extLst>
          </p:cNvPr>
          <p:cNvSpPr txBox="1">
            <a:spLocks/>
          </p:cNvSpPr>
          <p:nvPr/>
        </p:nvSpPr>
        <p:spPr>
          <a:xfrm>
            <a:off x="4978400" y="1739900"/>
            <a:ext cx="4546600" cy="4065367"/>
          </a:xfrm>
          <a:prstGeom prst="rect">
            <a:avLst/>
          </a:prstGeom>
        </p:spPr>
        <p:txBody>
          <a:bodyPr vert="horz" lIns="0" tIns="0" rIns="0" bIns="0" rtlCol="0" anchor="t" anchorCtr="0">
            <a:normAutofit/>
          </a:bodyPr>
          <a:lstStyle>
            <a:lvl1pPr marL="176213" indent="-176213" algn="l" defTabSz="914400" rtl="0" eaLnBrk="1" latinLnBrk="0" hangingPunct="1">
              <a:lnSpc>
                <a:spcPct val="112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1pPr>
            <a:lvl2pPr marL="360363" indent="-184150" algn="l" defTabSz="914400" rtl="0" eaLnBrk="1" latinLnBrk="0" hangingPunct="1">
              <a:lnSpc>
                <a:spcPct val="112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2pPr>
            <a:lvl3pPr marL="534988" indent="-174625" algn="l" defTabSz="914400" rtl="0" eaLnBrk="1" latinLnBrk="0" hangingPunct="1">
              <a:lnSpc>
                <a:spcPct val="112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3pPr>
            <a:lvl4pPr marL="720725" indent="-185738" algn="l" defTabSz="914400" rtl="0" eaLnBrk="1" latinLnBrk="0" hangingPunct="1">
              <a:lnSpc>
                <a:spcPct val="112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4pPr>
            <a:lvl5pPr marL="895350" indent="-174625" algn="l" defTabSz="914400" rtl="0" eaLnBrk="1" latinLnBrk="0" hangingPunct="1">
              <a:lnSpc>
                <a:spcPct val="112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endParaRPr lang="de-DE"/>
          </a:p>
        </p:txBody>
      </p:sp>
      <p:sp>
        <p:nvSpPr>
          <p:cNvPr id="9" name="Inhaltsplatzhalter 2">
            <a:extLst>
              <a:ext uri="{FF2B5EF4-FFF2-40B4-BE49-F238E27FC236}">
                <a16:creationId xmlns:a16="http://schemas.microsoft.com/office/drawing/2014/main" id="{74C90CE6-DF7C-F4C0-2DDD-91ECAFA3C05E}"/>
              </a:ext>
            </a:extLst>
          </p:cNvPr>
          <p:cNvSpPr txBox="1">
            <a:spLocks/>
          </p:cNvSpPr>
          <p:nvPr/>
        </p:nvSpPr>
        <p:spPr>
          <a:xfrm>
            <a:off x="5240867" y="1794361"/>
            <a:ext cx="6316133" cy="4344084"/>
          </a:xfrm>
          <a:prstGeom prst="rect">
            <a:avLst/>
          </a:prstGeom>
        </p:spPr>
        <p:txBody>
          <a:bodyPr vert="horz" lIns="0" tIns="0" rIns="0" bIns="0" rtlCol="0" anchor="t" anchorCtr="0">
            <a:noAutofit/>
          </a:bodyPr>
          <a:lstStyle>
            <a:lvl1pPr marL="176213" indent="-176213" algn="l" defTabSz="914400" rtl="0" eaLnBrk="1" latinLnBrk="0" hangingPunct="1">
              <a:lnSpc>
                <a:spcPct val="112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1pPr>
            <a:lvl2pPr marL="360363" indent="-184150" algn="l" defTabSz="914400" rtl="0" eaLnBrk="1" latinLnBrk="0" hangingPunct="1">
              <a:lnSpc>
                <a:spcPct val="112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2pPr>
            <a:lvl3pPr marL="534988" indent="-174625" algn="l" defTabSz="914400" rtl="0" eaLnBrk="1" latinLnBrk="0" hangingPunct="1">
              <a:lnSpc>
                <a:spcPct val="112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3pPr>
            <a:lvl4pPr marL="720725" indent="-185738" algn="l" defTabSz="914400" rtl="0" eaLnBrk="1" latinLnBrk="0" hangingPunct="1">
              <a:lnSpc>
                <a:spcPct val="112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4pPr>
            <a:lvl5pPr marL="895350" indent="-174625" algn="l" defTabSz="914400" rtl="0" eaLnBrk="1" latinLnBrk="0" hangingPunct="1">
              <a:lnSpc>
                <a:spcPct val="112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200" b="1" i="0" err="1">
                <a:solidFill>
                  <a:srgbClr val="333333"/>
                </a:solidFill>
                <a:effectLst/>
              </a:rPr>
              <a:t>Diese</a:t>
            </a:r>
            <a:r>
              <a:rPr lang="en-US" sz="1200" b="1" i="0">
                <a:solidFill>
                  <a:srgbClr val="333333"/>
                </a:solidFill>
                <a:effectLst/>
              </a:rPr>
              <a:t> </a:t>
            </a:r>
            <a:r>
              <a:rPr lang="en-US" sz="1200" b="1" i="0" err="1">
                <a:solidFill>
                  <a:srgbClr val="333333"/>
                </a:solidFill>
                <a:effectLst/>
              </a:rPr>
              <a:t>Folien</a:t>
            </a:r>
            <a:r>
              <a:rPr lang="en-US" sz="1200" b="1" i="0">
                <a:solidFill>
                  <a:srgbClr val="333333"/>
                </a:solidFill>
                <a:effectLst/>
              </a:rPr>
              <a:t> </a:t>
            </a:r>
            <a:r>
              <a:rPr lang="en-US" sz="1200" b="1" err="1">
                <a:solidFill>
                  <a:srgbClr val="333333"/>
                </a:solidFill>
              </a:rPr>
              <a:t>laufen</a:t>
            </a:r>
            <a:r>
              <a:rPr lang="en-US" sz="1200" b="1">
                <a:solidFill>
                  <a:srgbClr val="333333"/>
                </a:solidFill>
              </a:rPr>
              <a:t> </a:t>
            </a:r>
            <a:r>
              <a:rPr lang="en-US" sz="1200" b="1" i="0" err="1">
                <a:solidFill>
                  <a:srgbClr val="333333"/>
                </a:solidFill>
                <a:effectLst/>
              </a:rPr>
              <a:t>unter</a:t>
            </a:r>
            <a:r>
              <a:rPr lang="en-US" sz="1200" b="1" i="0">
                <a:solidFill>
                  <a:srgbClr val="333333"/>
                </a:solidFill>
                <a:effectLst/>
              </a:rPr>
              <a:t> der Creative Commons </a:t>
            </a:r>
            <a:r>
              <a:rPr lang="en-US" sz="1200" b="1" i="0" err="1">
                <a:solidFill>
                  <a:srgbClr val="333333"/>
                </a:solidFill>
                <a:effectLst/>
              </a:rPr>
              <a:t>Lizenz</a:t>
            </a:r>
            <a:r>
              <a:rPr lang="en-US" sz="1200" b="1">
                <a:solidFill>
                  <a:srgbClr val="333333"/>
                </a:solidFill>
              </a:rPr>
              <a:t> </a:t>
            </a:r>
            <a:r>
              <a:rPr lang="de-DE" sz="1200" b="1" i="0">
                <a:solidFill>
                  <a:srgbClr val="333333"/>
                </a:solidFill>
                <a:effectLst/>
              </a:rPr>
              <a:t>CC BY-NC-SA 4.0: </a:t>
            </a:r>
            <a:r>
              <a:rPr lang="de-DE" sz="1200" i="0">
                <a:solidFill>
                  <a:srgbClr val="333333"/>
                </a:solidFill>
                <a:effectLst/>
              </a:rPr>
              <a:t>Namensnennung-Nicht kommerziell-Share </a:t>
            </a:r>
            <a:r>
              <a:rPr lang="de-DE" sz="1200" i="0" err="1">
                <a:solidFill>
                  <a:srgbClr val="333333"/>
                </a:solidFill>
                <a:effectLst/>
              </a:rPr>
              <a:t>Alike</a:t>
            </a:r>
            <a:r>
              <a:rPr lang="de-DE" sz="1200" i="0">
                <a:solidFill>
                  <a:srgbClr val="333333"/>
                </a:solidFill>
                <a:effectLst/>
              </a:rPr>
              <a:t> 4.0 International, Lizenztext: </a:t>
            </a:r>
            <a:r>
              <a:rPr lang="en-US" sz="1200">
                <a:solidFill>
                  <a:srgbClr val="333333"/>
                </a:solidFill>
                <a:hlinkClick r:id="rId4"/>
              </a:rPr>
              <a:t>https://creativecommons.org/licenses/by-nc-sa/4.0/?ref=chooser-v1</a:t>
            </a:r>
            <a:r>
              <a:rPr lang="en-US" sz="1200">
                <a:solidFill>
                  <a:srgbClr val="333333"/>
                </a:solidFill>
              </a:rPr>
              <a:t> </a:t>
            </a:r>
            <a:endParaRPr lang="de-DE" sz="1200" i="0">
              <a:solidFill>
                <a:srgbClr val="333333"/>
              </a:solidFill>
              <a:effectLst/>
            </a:endParaRPr>
          </a:p>
          <a:p>
            <a:pPr marL="0" indent="0">
              <a:buNone/>
            </a:pPr>
            <a:endParaRPr lang="de-DE" sz="1200">
              <a:solidFill>
                <a:srgbClr val="333333"/>
              </a:solidFill>
            </a:endParaRPr>
          </a:p>
          <a:p>
            <a:pPr marL="0" indent="0">
              <a:buNone/>
            </a:pPr>
            <a:r>
              <a:rPr lang="de-DE" sz="1200">
                <a:solidFill>
                  <a:srgbClr val="333333"/>
                </a:solidFill>
              </a:rPr>
              <a:t>Sie dürfen: </a:t>
            </a:r>
          </a:p>
          <a:p>
            <a:pPr marL="285750" indent="-285750" algn="l">
              <a:buFont typeface="Arial" panose="020B0604020202020204" pitchFamily="34" charset="0"/>
              <a:buChar char="•"/>
            </a:pPr>
            <a:r>
              <a:rPr lang="de-DE" sz="1200" b="1" i="0">
                <a:solidFill>
                  <a:srgbClr val="000000"/>
                </a:solidFill>
                <a:effectLst/>
              </a:rPr>
              <a:t>Teilen </a:t>
            </a:r>
            <a:r>
              <a:rPr lang="de-DE" sz="1200" b="0" i="0">
                <a:solidFill>
                  <a:srgbClr val="000000"/>
                </a:solidFill>
                <a:effectLst/>
              </a:rPr>
              <a:t>— das Material in jedwedem Format oder Medium vervielfältigen und weiterverbreiten</a:t>
            </a:r>
          </a:p>
          <a:p>
            <a:pPr marL="285750" indent="-285750" algn="l">
              <a:buFont typeface="Arial" panose="020B0604020202020204" pitchFamily="34" charset="0"/>
              <a:buChar char="•"/>
            </a:pPr>
            <a:r>
              <a:rPr lang="de-DE" sz="1200" b="1" i="0">
                <a:solidFill>
                  <a:srgbClr val="000000"/>
                </a:solidFill>
                <a:effectLst/>
              </a:rPr>
              <a:t>Bearbeiten </a:t>
            </a:r>
            <a:r>
              <a:rPr lang="de-DE" sz="1200" b="0" i="0">
                <a:solidFill>
                  <a:srgbClr val="000000"/>
                </a:solidFill>
                <a:effectLst/>
              </a:rPr>
              <a:t>— das Material remixen, verändern und darauf aufbauen</a:t>
            </a:r>
          </a:p>
          <a:p>
            <a:pPr marL="285750" indent="-285750">
              <a:buFont typeface="Arial" panose="020B0604020202020204" pitchFamily="34" charset="0"/>
              <a:buChar char="•"/>
            </a:pPr>
            <a:endParaRPr lang="de-DE" sz="1200" b="1" i="0">
              <a:solidFill>
                <a:srgbClr val="333333"/>
              </a:solidFill>
              <a:effectLst/>
            </a:endParaRPr>
          </a:p>
          <a:p>
            <a:pPr marL="0" indent="0">
              <a:buNone/>
            </a:pPr>
            <a:r>
              <a:rPr lang="de-DE" sz="1200" b="1" i="0">
                <a:solidFill>
                  <a:srgbClr val="333333"/>
                </a:solidFill>
                <a:effectLst/>
              </a:rPr>
              <a:t>Unter folgenden Bedingungen: </a:t>
            </a:r>
          </a:p>
          <a:p>
            <a:pPr marL="0" indent="0">
              <a:buNone/>
            </a:pPr>
            <a:endParaRPr lang="de-DE" sz="1200" b="1">
              <a:solidFill>
                <a:srgbClr val="333333"/>
              </a:solidFill>
            </a:endParaRPr>
          </a:p>
          <a:p>
            <a:r>
              <a:rPr lang="de-DE" sz="1200" b="1" i="0">
                <a:solidFill>
                  <a:srgbClr val="333333"/>
                </a:solidFill>
                <a:effectLst/>
              </a:rPr>
              <a:t>Namensnennung</a:t>
            </a:r>
            <a:r>
              <a:rPr lang="de-DE" sz="1200" i="0">
                <a:solidFill>
                  <a:srgbClr val="333333"/>
                </a:solidFill>
                <a:effectLst/>
              </a:rPr>
              <a:t> — Sie müssen angemessene Urheber- und Rechteangaben machen,  einen Link zur Lizenz beifügen und angeben, ob Änderungen vorgenommen wurden. Diese Angaben dürfen in jeder angemessenen Art und Weise gemacht werden, allerdings nicht so, dass der Eindruck entsteht, der Lizenzgeber unterstütze gerade Sie oder Ihre Nutzung besonders.</a:t>
            </a:r>
          </a:p>
          <a:p>
            <a:r>
              <a:rPr lang="de-DE" sz="1200" b="1" i="0">
                <a:solidFill>
                  <a:srgbClr val="333333"/>
                </a:solidFill>
                <a:effectLst/>
              </a:rPr>
              <a:t>Nicht kommerziell </a:t>
            </a:r>
            <a:r>
              <a:rPr lang="de-DE" sz="1200" i="0">
                <a:solidFill>
                  <a:srgbClr val="333333"/>
                </a:solidFill>
                <a:effectLst/>
              </a:rPr>
              <a:t>— Sie dürfen das Material nicht für kommerzielle Zwecke nutzen.</a:t>
            </a:r>
          </a:p>
          <a:p>
            <a:r>
              <a:rPr lang="de-DE" sz="1200" b="1" i="0">
                <a:solidFill>
                  <a:srgbClr val="333333"/>
                </a:solidFill>
                <a:effectLst/>
              </a:rPr>
              <a:t>Weitergabe unter gleichen Bedingungen </a:t>
            </a:r>
            <a:r>
              <a:rPr lang="de-DE" sz="1200" i="0">
                <a:solidFill>
                  <a:srgbClr val="333333"/>
                </a:solidFill>
                <a:effectLst/>
              </a:rPr>
              <a:t>— Wenn Sie das Material remixen, verändern oder anderweitig direkt darauf aufbauen, dürfen Sie Ihre Beiträge nur unter derselben Lizenz wie das Original verbreiten.</a:t>
            </a:r>
          </a:p>
          <a:p>
            <a:pPr marL="0" indent="0" algn="r">
              <a:buNone/>
            </a:pPr>
            <a:endParaRPr lang="de-DE" sz="1200"/>
          </a:p>
          <a:p>
            <a:pPr marL="0" indent="0" algn="r">
              <a:buNone/>
            </a:pPr>
            <a:endParaRPr lang="de-DE" sz="1200"/>
          </a:p>
          <a:p>
            <a:pPr marL="0" indent="0" algn="r">
              <a:buNone/>
            </a:pPr>
            <a:endParaRPr lang="de-DE" sz="1200"/>
          </a:p>
          <a:p>
            <a:pPr marL="0" indent="0" algn="r">
              <a:buNone/>
            </a:pPr>
            <a:endParaRPr lang="de-DE" sz="1200"/>
          </a:p>
          <a:p>
            <a:pPr marL="0" indent="0" algn="r">
              <a:buNone/>
            </a:pPr>
            <a:endParaRPr lang="de-DE" sz="1200"/>
          </a:p>
          <a:p>
            <a:pPr marL="0" indent="0" algn="r">
              <a:buNone/>
            </a:pPr>
            <a:endParaRPr lang="de-DE" sz="1200"/>
          </a:p>
          <a:p>
            <a:pPr marL="0" indent="0" algn="r">
              <a:buNone/>
            </a:pPr>
            <a:r>
              <a:rPr lang="de-DE" sz="1200"/>
              <a:t>Leipzig, 16.04.2025</a:t>
            </a:r>
          </a:p>
          <a:p>
            <a:pPr marL="0" indent="0" algn="r">
              <a:buNone/>
            </a:pPr>
            <a:endParaRPr lang="de-DE" sz="1200" kern="100">
              <a:effectLst/>
              <a:ea typeface="Calibri" panose="020F0502020204030204" pitchFamily="34" charset="0"/>
              <a:cs typeface="Times New Roman" panose="02020603050405020304" pitchFamily="18" charset="0"/>
            </a:endParaRPr>
          </a:p>
          <a:p>
            <a:pPr marL="0" indent="0">
              <a:buFont typeface="Arial" panose="020B0604020202020204" pitchFamily="34" charset="0"/>
              <a:buNone/>
            </a:pPr>
            <a:endParaRPr lang="de-DE" sz="1200"/>
          </a:p>
        </p:txBody>
      </p:sp>
    </p:spTree>
    <p:extLst>
      <p:ext uri="{BB962C8B-B14F-4D97-AF65-F5344CB8AC3E}">
        <p14:creationId xmlns:p14="http://schemas.microsoft.com/office/powerpoint/2010/main" val="3499769696"/>
      </p:ext>
    </p:extLst>
  </p:cSld>
  <p:clrMapOvr>
    <a:masterClrMapping/>
  </p:clrMapOvr>
</p:sld>
</file>

<file path=ppt/theme/theme1.xml><?xml version="1.0" encoding="utf-8"?>
<a:theme xmlns:a="http://schemas.openxmlformats.org/drawingml/2006/main" name="1_BMAS_ESF-FolienDesignVorgabe">
  <a:themeElements>
    <a:clrScheme name="HDS Markenfarben">
      <a:dk1>
        <a:sysClr val="windowText" lastClr="000000"/>
      </a:dk1>
      <a:lt1>
        <a:sysClr val="window" lastClr="FFFFFF"/>
      </a:lt1>
      <a:dk2>
        <a:srgbClr val="5A5A5A"/>
      </a:dk2>
      <a:lt2>
        <a:srgbClr val="E3E3E3"/>
      </a:lt2>
      <a:accent1>
        <a:srgbClr val="4F8117"/>
      </a:accent1>
      <a:accent2>
        <a:srgbClr val="A0DC64"/>
      </a:accent2>
      <a:accent3>
        <a:srgbClr val="304F0E"/>
      </a:accent3>
      <a:accent4>
        <a:srgbClr val="E0F5C9"/>
      </a:accent4>
      <a:accent5>
        <a:srgbClr val="175E9E"/>
      </a:accent5>
      <a:accent6>
        <a:srgbClr val="002D5C"/>
      </a:accent6>
      <a:hlink>
        <a:srgbClr val="5C99D1"/>
      </a:hlink>
      <a:folHlink>
        <a:srgbClr val="002D5C"/>
      </a:folHlink>
    </a:clrScheme>
    <a:fontScheme name="Calibri">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MAS_ESF-FolienDesignVorgabe" id="{4BF5FFA5-50CC-402B-82A3-7EFCA39AA98D}" vid="{F65A4667-66B0-42F0-B540-BDA9759CA1CD}"/>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11e6c96-0e25-491d-b785-a5ffdde73be6">
      <Terms xmlns="http://schemas.microsoft.com/office/infopath/2007/PartnerControls"/>
    </lcf76f155ced4ddcb4097134ff3c332f>
    <TaxCatchAll xmlns="8f095074-5a0e-42ca-bb9d-d91bc228c5f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0302AE6E1067184CAEFEAB084BE64917" ma:contentTypeVersion="16" ma:contentTypeDescription="Ein neues Dokument erstellen." ma:contentTypeScope="" ma:versionID="5b4de500de449b3fff151f7193b1e63c">
  <xsd:schema xmlns:xsd="http://www.w3.org/2001/XMLSchema" xmlns:xs="http://www.w3.org/2001/XMLSchema" xmlns:p="http://schemas.microsoft.com/office/2006/metadata/properties" xmlns:ns2="711e6c96-0e25-491d-b785-a5ffdde73be6" xmlns:ns3="8f095074-5a0e-42ca-bb9d-d91bc228c5f7" targetNamespace="http://schemas.microsoft.com/office/2006/metadata/properties" ma:root="true" ma:fieldsID="304b5087c8b2ecf1587adb0b50009250" ns2:_="" ns3:_="">
    <xsd:import namespace="711e6c96-0e25-491d-b785-a5ffdde73be6"/>
    <xsd:import namespace="8f095074-5a0e-42ca-bb9d-d91bc228c5f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1e6c96-0e25-491d-b785-a5ffdde73be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Bildmarkierungen" ma:readOnly="false" ma:fieldId="{5cf76f15-5ced-4ddc-b409-7134ff3c332f}" ma:taxonomyMulti="true" ma:sspId="ca5b40b4-ce93-44f0-9bce-aa55c2efca50"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f095074-5a0e-42ca-bb9d-d91bc228c5f7" elementFormDefault="qualified">
    <xsd:import namespace="http://schemas.microsoft.com/office/2006/documentManagement/types"/>
    <xsd:import namespace="http://schemas.microsoft.com/office/infopath/2007/PartnerControls"/>
    <xsd:element name="SharedWithUsers" ma:index="10"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Freigegeben für - Details" ma:internalName="SharedWithDetails" ma:readOnly="true">
      <xsd:simpleType>
        <xsd:restriction base="dms:Note">
          <xsd:maxLength value="255"/>
        </xsd:restriction>
      </xsd:simpleType>
    </xsd:element>
    <xsd:element name="TaxCatchAll" ma:index="14" nillable="true" ma:displayName="Taxonomy Catch All Column" ma:hidden="true" ma:list="{8bb65316-6def-4185-8601-b1f0d0decfca}" ma:internalName="TaxCatchAll" ma:showField="CatchAllData" ma:web="8f095074-5a0e-42ca-bb9d-d91bc228c5f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6D66152-946D-4DBB-9E0D-8408FDD06C1F}">
  <ds:schemaRefs>
    <ds:schemaRef ds:uri="711e6c96-0e25-491d-b785-a5ffdde73be6"/>
    <ds:schemaRef ds:uri="8f095074-5a0e-42ca-bb9d-d91bc228c5f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C86C4E06-4AE8-44BB-ABCF-D8AD32188B62}">
  <ds:schemaRefs>
    <ds:schemaRef ds:uri="http://schemas.microsoft.com/sharepoint/v3/contenttype/forms"/>
  </ds:schemaRefs>
</ds:datastoreItem>
</file>

<file path=customXml/itemProps3.xml><?xml version="1.0" encoding="utf-8"?>
<ds:datastoreItem xmlns:ds="http://schemas.openxmlformats.org/officeDocument/2006/customXml" ds:itemID="{C1A8C4F5-8306-42DD-B81F-CAEA46D7CC1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1e6c96-0e25-491d-b785-a5ffdde73be6"/>
    <ds:schemaRef ds:uri="8f095074-5a0e-42ca-bb9d-d91bc228c5f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7283</Words>
  <Application>Microsoft Office PowerPoint</Application>
  <PresentationFormat>Breitbild</PresentationFormat>
  <Paragraphs>1237</Paragraphs>
  <Slides>82</Slides>
  <Notes>81</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82</vt:i4>
      </vt:variant>
    </vt:vector>
  </HeadingPairs>
  <TitlesOfParts>
    <vt:vector size="90" baseType="lpstr">
      <vt:lpstr>Aptos</vt:lpstr>
      <vt:lpstr>Arial</vt:lpstr>
      <vt:lpstr>Arial Bold</vt:lpstr>
      <vt:lpstr>Calibri</vt:lpstr>
      <vt:lpstr>Calibri (Textkörper)</vt:lpstr>
      <vt:lpstr>Source Sans Pro</vt:lpstr>
      <vt:lpstr>Symbol</vt:lpstr>
      <vt:lpstr>1_BMAS_ESF-FolienDesignVorgabe</vt:lpstr>
      <vt:lpstr> Ergebnisse deR Erhebung  Arbeitsbedingungen  aus der Sicht von  Solo-Selbstständigen</vt:lpstr>
      <vt:lpstr>Inhalt</vt:lpstr>
      <vt:lpstr>Hinweise zur Navigation durch und Handhabung der Folien</vt:lpstr>
      <vt:lpstr>Abschnittsübersicht und –zoom</vt:lpstr>
      <vt:lpstr>Rahmeninfos</vt:lpstr>
      <vt:lpstr>Zusammensetzung der Stichprobe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Zusammensetzung der Stichprobe</vt:lpstr>
      <vt:lpstr>PowerPoint-Präsentation</vt:lpstr>
      <vt:lpstr>PowerPoint-Präsentation</vt:lpstr>
      <vt:lpstr>PowerPoint-Präsentation</vt:lpstr>
      <vt:lpstr>PowerPoint-Präsentation</vt:lpstr>
      <vt:lpstr>PowerPoint-Präsentation</vt:lpstr>
      <vt:lpstr>Qualität der Arbeitsbedingungen</vt:lpstr>
      <vt:lpstr>Die 11 Kriterien der Arbeitsqualität in der Solo-Selbstständigkeit</vt:lpstr>
      <vt:lpstr>Ressourcen</vt:lpstr>
      <vt:lpstr>PowerPoint-Präsentation</vt:lpstr>
      <vt:lpstr>Ressourcen – Sinn der Arbeit</vt:lpstr>
      <vt:lpstr> Ressourcen – Einfluss- und Gestaltungsmöglichkeiten</vt:lpstr>
      <vt:lpstr>Ressourcen – Weiterbildungs- und Entwicklungsmöglichkeiten</vt:lpstr>
      <vt:lpstr>Ressourcen – Soziale Ressourcen</vt:lpstr>
      <vt:lpstr>Belastungen</vt:lpstr>
      <vt:lpstr>PowerPoint-Präsentation</vt:lpstr>
      <vt:lpstr>Belastungen – Soziale Stressoren</vt:lpstr>
      <vt:lpstr>Belastungen – Arbeitszeit</vt:lpstr>
      <vt:lpstr>Belastungen – Arbeitsintensität</vt:lpstr>
      <vt:lpstr>Belastungen – Körperliche Anforderungen</vt:lpstr>
      <vt:lpstr>Einkommen &amp; Sicherheit</vt:lpstr>
      <vt:lpstr>Einkommen und Sicherheit – Einkommen</vt:lpstr>
      <vt:lpstr>Einkommen und Sicherheit – Soziale Absicherung</vt:lpstr>
      <vt:lpstr>Einkommen und Sicherheit – Erwerbssicherheit</vt:lpstr>
      <vt:lpstr>Qualität der Arbeitsbedingungen - Indexwerte</vt:lpstr>
      <vt:lpstr>Qualitätsstufen von Arbeit nach dem DGB Index Gute Arbeit </vt:lpstr>
      <vt:lpstr>Die elf Kriterien der Arbeitsqualität von Solo-Selbstständigen</vt:lpstr>
      <vt:lpstr>Branchenübergreifende Indexwerte Durchschnittswert der 11 Kriterien </vt:lpstr>
      <vt:lpstr>Indexwerte nach Berufsgruppen</vt:lpstr>
      <vt:lpstr>Technische Mediengestaltung und -bearbeitung</vt:lpstr>
      <vt:lpstr>Übersetzung / Dolmetscher</vt:lpstr>
      <vt:lpstr>Berufe mit Gesundheitsbezug und hoher Anteil Interaktionsarbeit</vt:lpstr>
      <vt:lpstr>Lehrtätigkeit an außerschulischen Bildungseinrichtungen</vt:lpstr>
      <vt:lpstr>Redaktion und Journalismus </vt:lpstr>
      <vt:lpstr>Kunsthandwerk und bildende Kunst</vt:lpstr>
      <vt:lpstr>Berufe in den darstellenden Künsten und Musik</vt:lpstr>
      <vt:lpstr>Technische und handwerkliche Berufe in den darstellenden Künsten</vt:lpstr>
      <vt:lpstr>Weitere Arbeitsbedingungsfaktoren</vt:lpstr>
      <vt:lpstr>Abwechslungsreichtum und Erfolgserlebnisse</vt:lpstr>
      <vt:lpstr>Überforderung und Verantwortung</vt:lpstr>
      <vt:lpstr>Verhandlungsspielraum</vt:lpstr>
      <vt:lpstr>unbezahlte Mehrarbeit</vt:lpstr>
      <vt:lpstr>Markt- und Produktkontext</vt:lpstr>
      <vt:lpstr>Absicherung für Zeiten von Schwangerschaft (Mutterschutz) und Elternzeit</vt:lpstr>
      <vt:lpstr>Lage der Arbeitszeit</vt:lpstr>
      <vt:lpstr>Weitere Fragen</vt:lpstr>
      <vt:lpstr>Motivation</vt:lpstr>
      <vt:lpstr>Diskriminierungserfahrungen</vt:lpstr>
      <vt:lpstr>Zufriedenheit, Befinden und Erholung</vt:lpstr>
      <vt:lpstr>Zufriedenheit mit Solo-Selbstständigkeit</vt:lpstr>
      <vt:lpstr>Befinden</vt:lpstr>
      <vt:lpstr>Erholung</vt:lpstr>
      <vt:lpstr>Präsentismus</vt:lpstr>
      <vt:lpstr>Reden wir über:  Gute Arbeit für Solo-Selbstständige</vt:lpstr>
      <vt:lpstr>Impressum und Nutzungsbedingungen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Ergebnisse Erhebung "Arbeitsbedingungen aus der Sicht von Solo-Selbstständigen"</dc:title>
  <dc:creator/>
  <cp:keywords>Gute Arbeit, Arbeitsbedingungen, Solo-Selbstständigkeit</cp:keywords>
  <cp:lastModifiedBy>Probst, Pia</cp:lastModifiedBy>
  <cp:revision>1</cp:revision>
  <dcterms:created xsi:type="dcterms:W3CDTF">2025-04-16T13:52:33Z</dcterms:created>
  <dcterms:modified xsi:type="dcterms:W3CDTF">2025-11-25T14:21:30Z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0x0101000302AE6E1067184CAEFEAB084BE64917</vt:lpwstr>
  </property>
</Properties>
</file>